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52.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24.xml" ContentType="application/vnd.openxmlformats-officedocument.presentationml.tags+xml"/>
  <Override PartName="/ppt/tags/tag13.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50.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tags/tag19.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tags/tag11.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3" r:id="rId2"/>
  </p:sldMasterIdLst>
  <p:notesMasterIdLst>
    <p:notesMasterId r:id="rId77"/>
  </p:notesMasterIdLst>
  <p:sldIdLst>
    <p:sldId id="347" r:id="rId3"/>
    <p:sldId id="489" r:id="rId4"/>
    <p:sldId id="491" r:id="rId5"/>
    <p:sldId id="461" r:id="rId6"/>
    <p:sldId id="492" r:id="rId7"/>
    <p:sldId id="425" r:id="rId8"/>
    <p:sldId id="430" r:id="rId9"/>
    <p:sldId id="435" r:id="rId10"/>
    <p:sldId id="466" r:id="rId11"/>
    <p:sldId id="436" r:id="rId12"/>
    <p:sldId id="437" r:id="rId13"/>
    <p:sldId id="438" r:id="rId14"/>
    <p:sldId id="488" r:id="rId15"/>
    <p:sldId id="497" r:id="rId16"/>
    <p:sldId id="498" r:id="rId17"/>
    <p:sldId id="500" r:id="rId18"/>
    <p:sldId id="723" r:id="rId19"/>
    <p:sldId id="511" r:id="rId20"/>
    <p:sldId id="512" r:id="rId21"/>
    <p:sldId id="524" r:id="rId22"/>
    <p:sldId id="515" r:id="rId23"/>
    <p:sldId id="516" r:id="rId24"/>
    <p:sldId id="517" r:id="rId25"/>
    <p:sldId id="518" r:id="rId26"/>
    <p:sldId id="717" r:id="rId27"/>
    <p:sldId id="718" r:id="rId28"/>
    <p:sldId id="551" r:id="rId29"/>
    <p:sldId id="552" r:id="rId30"/>
    <p:sldId id="719" r:id="rId31"/>
    <p:sldId id="553" r:id="rId32"/>
    <p:sldId id="554" r:id="rId33"/>
    <p:sldId id="555" r:id="rId34"/>
    <p:sldId id="720" r:id="rId35"/>
    <p:sldId id="721" r:id="rId36"/>
    <p:sldId id="525" r:id="rId37"/>
    <p:sldId id="462" r:id="rId38"/>
    <p:sldId id="724" r:id="rId39"/>
    <p:sldId id="463" r:id="rId40"/>
    <p:sldId id="443" r:id="rId41"/>
    <p:sldId id="444" r:id="rId42"/>
    <p:sldId id="445" r:id="rId43"/>
    <p:sldId id="446" r:id="rId44"/>
    <p:sldId id="452" r:id="rId45"/>
    <p:sldId id="453" r:id="rId46"/>
    <p:sldId id="442" r:id="rId47"/>
    <p:sldId id="465" r:id="rId48"/>
    <p:sldId id="526" r:id="rId49"/>
    <p:sldId id="725" r:id="rId50"/>
    <p:sldId id="530" r:id="rId51"/>
    <p:sldId id="560" r:id="rId52"/>
    <p:sldId id="629" r:id="rId53"/>
    <p:sldId id="691" r:id="rId54"/>
    <p:sldId id="692" r:id="rId55"/>
    <p:sldId id="693" r:id="rId56"/>
    <p:sldId id="694" r:id="rId57"/>
    <p:sldId id="695" r:id="rId58"/>
    <p:sldId id="696" r:id="rId59"/>
    <p:sldId id="697" r:id="rId60"/>
    <p:sldId id="698" r:id="rId61"/>
    <p:sldId id="699" r:id="rId62"/>
    <p:sldId id="700" r:id="rId63"/>
    <p:sldId id="701" r:id="rId64"/>
    <p:sldId id="702" r:id="rId65"/>
    <p:sldId id="703" r:id="rId66"/>
    <p:sldId id="704" r:id="rId67"/>
    <p:sldId id="705" r:id="rId68"/>
    <p:sldId id="706" r:id="rId69"/>
    <p:sldId id="712" r:id="rId70"/>
    <p:sldId id="713" r:id="rId71"/>
    <p:sldId id="714" r:id="rId72"/>
    <p:sldId id="715" r:id="rId73"/>
    <p:sldId id="467" r:id="rId74"/>
    <p:sldId id="485" r:id="rId75"/>
    <p:sldId id="623" r:id="rId76"/>
  </p:sldIdLst>
  <p:sldSz cx="9144000" cy="6858000" type="screen4x3"/>
  <p:notesSz cx="6735763" cy="98663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8" autoAdjust="0"/>
    <p:restoredTop sz="70789" autoAdjust="0"/>
  </p:normalViewPr>
  <p:slideViewPr>
    <p:cSldViewPr>
      <p:cViewPr>
        <p:scale>
          <a:sx n="80" d="100"/>
          <a:sy n="80" d="100"/>
        </p:scale>
        <p:origin x="-1356" y="9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29E55-041A-401B-8286-576C338CAC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1371DDB0-11C7-4CFA-A0E1-5CB0057B75A6}">
      <dgm:prSet phldrT="[Text]" custT="1">
        <dgm:style>
          <a:lnRef idx="2">
            <a:schemeClr val="accent1"/>
          </a:lnRef>
          <a:fillRef idx="1">
            <a:schemeClr val="lt1"/>
          </a:fillRef>
          <a:effectRef idx="0">
            <a:schemeClr val="accent1"/>
          </a:effectRef>
          <a:fontRef idx="minor">
            <a:schemeClr val="dk1"/>
          </a:fontRef>
        </dgm:style>
      </dgm:prSet>
      <dgm:spPr>
        <a:xfrm>
          <a:off x="3416345" y="724760"/>
          <a:ext cx="1411422" cy="705711"/>
        </a:xfrm>
        <a:ln/>
        <a:effectLst>
          <a:glow rad="101600">
            <a:schemeClr val="accent3">
              <a:satMod val="175000"/>
              <a:alpha val="40000"/>
            </a:schemeClr>
          </a:glow>
          <a:outerShdw blurRad="76200" dir="18900000" sy="23000" kx="-1200000" algn="bl" rotWithShape="0">
            <a:prstClr val="black">
              <a:alpha val="20000"/>
            </a:prstClr>
          </a:outerShdw>
        </a:effectLst>
      </dgm:spPr>
      <dgm:t>
        <a:bodyPr/>
        <a:lstStyle/>
        <a:p>
          <a:r>
            <a:rPr lang="en-GB" sz="1800" b="1" dirty="0" smtClean="0">
              <a:solidFill>
                <a:schemeClr val="tx1"/>
              </a:solidFill>
              <a:latin typeface="Arial"/>
              <a:ea typeface="+mn-ea"/>
              <a:cs typeface="+mn-cs"/>
            </a:rPr>
            <a:t>Business Issue</a:t>
          </a:r>
          <a:endParaRPr lang="en-GB" sz="1800" b="1" dirty="0">
            <a:solidFill>
              <a:schemeClr val="tx1"/>
            </a:solidFill>
            <a:latin typeface="Arial"/>
            <a:ea typeface="+mn-ea"/>
            <a:cs typeface="+mn-cs"/>
          </a:endParaRPr>
        </a:p>
      </dgm:t>
    </dgm:pt>
    <dgm:pt modelId="{56B64190-8C77-4C74-9B59-C04D3FAA28DB}" type="parTrans" cxnId="{A245BEB3-302A-4E4B-A029-8F85F381EABF}">
      <dgm:prSet/>
      <dgm:spPr/>
      <dgm:t>
        <a:bodyPr/>
        <a:lstStyle/>
        <a:p>
          <a:endParaRPr lang="en-GB" sz="1800" b="1"/>
        </a:p>
      </dgm:t>
    </dgm:pt>
    <dgm:pt modelId="{49A3AF8C-1B16-4057-BC44-F74AD588E4B4}" type="sibTrans" cxnId="{A245BEB3-302A-4E4B-A029-8F85F381EABF}">
      <dgm:prSet/>
      <dgm:spPr/>
      <dgm:t>
        <a:bodyPr/>
        <a:lstStyle/>
        <a:p>
          <a:endParaRPr lang="en-GB" sz="1800" b="1"/>
        </a:p>
      </dgm:t>
    </dgm:pt>
    <dgm:pt modelId="{356F6EE8-38C5-43AA-9511-234519EE24F5}">
      <dgm:prSet phldrT="[Text]" custT="1">
        <dgm:style>
          <a:lnRef idx="2">
            <a:schemeClr val="accent1"/>
          </a:lnRef>
          <a:fillRef idx="1">
            <a:schemeClr val="lt1"/>
          </a:fillRef>
          <a:effectRef idx="0">
            <a:schemeClr val="accent1"/>
          </a:effectRef>
          <a:fontRef idx="minor">
            <a:schemeClr val="dk1"/>
          </a:fontRef>
        </dgm:style>
      </dgm:prSet>
      <dgm:spPr>
        <a:xfrm>
          <a:off x="704" y="2481726"/>
          <a:ext cx="1411422" cy="705711"/>
        </a:xfrm>
        <a:ln/>
        <a:effectLst>
          <a:glow rad="101600">
            <a:schemeClr val="accent3">
              <a:satMod val="175000"/>
              <a:alpha val="40000"/>
            </a:schemeClr>
          </a:glow>
          <a:outerShdw blurRad="76200" dir="18900000" sy="23000" kx="-1200000" algn="bl" rotWithShape="0">
            <a:prstClr val="black">
              <a:alpha val="20000"/>
            </a:prstClr>
          </a:outerShdw>
        </a:effectLst>
      </dgm:spPr>
      <dgm:t>
        <a:bodyPr/>
        <a:lstStyle/>
        <a:p>
          <a:r>
            <a:rPr lang="en-GB" sz="1800" b="1" dirty="0" smtClean="0">
              <a:solidFill>
                <a:schemeClr val="tx1"/>
              </a:solidFill>
              <a:latin typeface="Arial"/>
              <a:ea typeface="+mn-ea"/>
              <a:cs typeface="+mn-cs"/>
            </a:rPr>
            <a:t>Operational</a:t>
          </a:r>
          <a:endParaRPr lang="en-GB" sz="1800" b="1" dirty="0">
            <a:solidFill>
              <a:schemeClr val="tx1"/>
            </a:solidFill>
            <a:latin typeface="Arial"/>
            <a:ea typeface="+mn-ea"/>
            <a:cs typeface="+mn-cs"/>
          </a:endParaRPr>
        </a:p>
      </dgm:t>
    </dgm:pt>
    <dgm:pt modelId="{8822E7B7-0908-4499-BA06-1A27139E4DBA}" type="parTrans" cxnId="{91276335-2A20-4837-B4AB-9E02D47517B8}">
      <dgm:prSet/>
      <dgm:spPr>
        <a:xfrm>
          <a:off x="706415" y="1430471"/>
          <a:ext cx="3415641" cy="1051255"/>
        </a:xfrm>
        <a:noFill/>
        <a:ln w="9525" cap="flat" cmpd="sng" algn="ctr">
          <a:solidFill>
            <a:srgbClr val="414042"/>
          </a:solidFill>
          <a:prstDash val="solid"/>
        </a:ln>
        <a:effectLst/>
      </dgm:spPr>
      <dgm:t>
        <a:bodyPr/>
        <a:lstStyle/>
        <a:p>
          <a:endParaRPr lang="en-GB" sz="1800" b="1" dirty="0"/>
        </a:p>
      </dgm:t>
    </dgm:pt>
    <dgm:pt modelId="{E1A95819-719B-4291-862B-0EBE1F33048E}" type="sibTrans" cxnId="{91276335-2A20-4837-B4AB-9E02D47517B8}">
      <dgm:prSet/>
      <dgm:spPr/>
      <dgm:t>
        <a:bodyPr/>
        <a:lstStyle/>
        <a:p>
          <a:endParaRPr lang="en-GB" sz="1800" b="1"/>
        </a:p>
      </dgm:t>
    </dgm:pt>
    <dgm:pt modelId="{B299677F-4070-4305-AC71-7A7AAC2F432C}">
      <dgm:prSet phldrT="[Text]" custT="1">
        <dgm:style>
          <a:lnRef idx="2">
            <a:schemeClr val="accent1"/>
          </a:lnRef>
          <a:fillRef idx="1">
            <a:schemeClr val="lt1"/>
          </a:fillRef>
          <a:effectRef idx="0">
            <a:schemeClr val="accent1"/>
          </a:effectRef>
          <a:fontRef idx="minor">
            <a:schemeClr val="dk1"/>
          </a:fontRef>
        </dgm:style>
      </dgm:prSet>
      <dgm:spPr>
        <a:xfrm>
          <a:off x="5124166" y="2481726"/>
          <a:ext cx="1411422" cy="705711"/>
        </a:xfrm>
        <a:ln/>
        <a:effectLst>
          <a:glow rad="101600">
            <a:schemeClr val="accent3">
              <a:satMod val="175000"/>
              <a:alpha val="40000"/>
            </a:schemeClr>
          </a:glow>
          <a:outerShdw blurRad="76200" dir="18900000" sy="23000" kx="-1200000" algn="bl" rotWithShape="0">
            <a:prstClr val="black">
              <a:alpha val="20000"/>
            </a:prstClr>
          </a:outerShdw>
        </a:effectLst>
      </dgm:spPr>
      <dgm:t>
        <a:bodyPr/>
        <a:lstStyle/>
        <a:p>
          <a:r>
            <a:rPr lang="en-GB" sz="1800" b="1" dirty="0" smtClean="0">
              <a:solidFill>
                <a:schemeClr val="tx1"/>
              </a:solidFill>
              <a:latin typeface="Arial"/>
              <a:ea typeface="+mn-ea"/>
              <a:cs typeface="+mn-cs"/>
            </a:rPr>
            <a:t>Market</a:t>
          </a:r>
          <a:endParaRPr lang="en-GB" sz="1800" b="1" dirty="0">
            <a:solidFill>
              <a:schemeClr val="tx1"/>
            </a:solidFill>
            <a:latin typeface="Arial"/>
            <a:ea typeface="+mn-ea"/>
            <a:cs typeface="+mn-cs"/>
          </a:endParaRPr>
        </a:p>
      </dgm:t>
    </dgm:pt>
    <dgm:pt modelId="{40487DDE-D7B7-40E7-8A69-23BD374306CB}" type="parTrans" cxnId="{145EBC31-FFDB-4786-A1B4-D98D1C67A9AD}">
      <dgm:prSet/>
      <dgm:spPr>
        <a:xfrm>
          <a:off x="4122056" y="1430471"/>
          <a:ext cx="1707820" cy="1051255"/>
        </a:xfrm>
        <a:noFill/>
        <a:ln w="9525" cap="flat" cmpd="sng" algn="ctr">
          <a:solidFill>
            <a:srgbClr val="414042"/>
          </a:solidFill>
          <a:prstDash val="solid"/>
        </a:ln>
        <a:effectLst/>
      </dgm:spPr>
      <dgm:t>
        <a:bodyPr/>
        <a:lstStyle/>
        <a:p>
          <a:endParaRPr lang="en-GB" sz="1800" b="1" dirty="0"/>
        </a:p>
      </dgm:t>
    </dgm:pt>
    <dgm:pt modelId="{6A48EB66-2607-4D53-AC39-C154C53E8864}" type="sibTrans" cxnId="{145EBC31-FFDB-4786-A1B4-D98D1C67A9AD}">
      <dgm:prSet/>
      <dgm:spPr/>
      <dgm:t>
        <a:bodyPr/>
        <a:lstStyle/>
        <a:p>
          <a:endParaRPr lang="en-GB" sz="1800" b="1"/>
        </a:p>
      </dgm:t>
    </dgm:pt>
    <dgm:pt modelId="{6FB603D1-8225-481D-8E6F-DC852867C25D}">
      <dgm:prSet phldrT="[Text]" custT="1">
        <dgm:style>
          <a:lnRef idx="2">
            <a:schemeClr val="accent1"/>
          </a:lnRef>
          <a:fillRef idx="1">
            <a:schemeClr val="lt1"/>
          </a:fillRef>
          <a:effectRef idx="0">
            <a:schemeClr val="accent1"/>
          </a:effectRef>
          <a:fontRef idx="minor">
            <a:schemeClr val="dk1"/>
          </a:fontRef>
        </dgm:style>
      </dgm:prSet>
      <dgm:spPr>
        <a:xfrm>
          <a:off x="6831987" y="2481726"/>
          <a:ext cx="1411422" cy="705711"/>
        </a:xfrm>
        <a:ln/>
        <a:effectLst>
          <a:glow rad="101600">
            <a:schemeClr val="accent3">
              <a:satMod val="175000"/>
              <a:alpha val="40000"/>
            </a:schemeClr>
          </a:glow>
          <a:outerShdw blurRad="76200" dir="18900000" sy="23000" kx="-1200000" algn="bl" rotWithShape="0">
            <a:prstClr val="black">
              <a:alpha val="20000"/>
            </a:prstClr>
          </a:outerShdw>
        </a:effectLst>
      </dgm:spPr>
      <dgm:t>
        <a:bodyPr/>
        <a:lstStyle/>
        <a:p>
          <a:r>
            <a:rPr lang="en-GB" sz="1800" b="1" dirty="0" smtClean="0">
              <a:solidFill>
                <a:schemeClr val="tx1"/>
              </a:solidFill>
              <a:latin typeface="Arial"/>
              <a:ea typeface="+mn-ea"/>
              <a:cs typeface="+mn-cs"/>
            </a:rPr>
            <a:t>Financing</a:t>
          </a:r>
          <a:endParaRPr lang="en-GB" sz="1800" b="1" dirty="0">
            <a:solidFill>
              <a:schemeClr val="tx1"/>
            </a:solidFill>
            <a:latin typeface="Arial"/>
            <a:ea typeface="+mn-ea"/>
            <a:cs typeface="+mn-cs"/>
          </a:endParaRPr>
        </a:p>
      </dgm:t>
    </dgm:pt>
    <dgm:pt modelId="{18990870-6975-4567-A22A-BADA2B674689}" type="parTrans" cxnId="{2E2C19BB-2FA2-4D5D-A319-1D2AC15424DD}">
      <dgm:prSet/>
      <dgm:spPr>
        <a:xfrm>
          <a:off x="4122056" y="1430471"/>
          <a:ext cx="3415641" cy="1051255"/>
        </a:xfrm>
        <a:noFill/>
        <a:ln w="9525" cap="flat" cmpd="sng" algn="ctr">
          <a:solidFill>
            <a:srgbClr val="414042"/>
          </a:solidFill>
          <a:prstDash val="solid"/>
        </a:ln>
        <a:effectLst/>
      </dgm:spPr>
      <dgm:t>
        <a:bodyPr/>
        <a:lstStyle/>
        <a:p>
          <a:endParaRPr lang="en-GB" sz="1800" b="1" dirty="0"/>
        </a:p>
      </dgm:t>
    </dgm:pt>
    <dgm:pt modelId="{7C07627E-CF06-4AE2-B30C-EF3E86A29061}" type="sibTrans" cxnId="{2E2C19BB-2FA2-4D5D-A319-1D2AC15424DD}">
      <dgm:prSet/>
      <dgm:spPr/>
      <dgm:t>
        <a:bodyPr/>
        <a:lstStyle/>
        <a:p>
          <a:endParaRPr lang="en-GB" sz="1800" b="1"/>
        </a:p>
      </dgm:t>
    </dgm:pt>
    <dgm:pt modelId="{AFD3F209-8F99-46A1-875E-3A6003815EC2}">
      <dgm:prSet custT="1">
        <dgm:style>
          <a:lnRef idx="2">
            <a:schemeClr val="accent1"/>
          </a:lnRef>
          <a:fillRef idx="1">
            <a:schemeClr val="lt1"/>
          </a:fillRef>
          <a:effectRef idx="0">
            <a:schemeClr val="accent1"/>
          </a:effectRef>
          <a:fontRef idx="minor">
            <a:schemeClr val="dk1"/>
          </a:fontRef>
        </dgm:style>
      </dgm:prSet>
      <dgm:spPr>
        <a:xfrm>
          <a:off x="3416345" y="2481726"/>
          <a:ext cx="1411422" cy="705711"/>
        </a:xfrm>
        <a:ln/>
        <a:effectLst>
          <a:glow rad="101600">
            <a:schemeClr val="accent3">
              <a:satMod val="175000"/>
              <a:alpha val="40000"/>
            </a:schemeClr>
          </a:glow>
          <a:outerShdw blurRad="76200" dir="18900000" sy="23000" kx="-1200000" algn="bl" rotWithShape="0">
            <a:prstClr val="black">
              <a:alpha val="20000"/>
            </a:prstClr>
          </a:outerShdw>
        </a:effectLst>
      </dgm:spPr>
      <dgm:t>
        <a:bodyPr/>
        <a:lstStyle/>
        <a:p>
          <a:r>
            <a:rPr lang="en-GB" sz="1800" b="1" dirty="0" smtClean="0">
              <a:solidFill>
                <a:schemeClr val="tx1"/>
              </a:solidFill>
              <a:latin typeface="Arial"/>
              <a:ea typeface="+mn-ea"/>
              <a:cs typeface="+mn-cs"/>
            </a:rPr>
            <a:t>Reputation</a:t>
          </a:r>
          <a:endParaRPr lang="en-GB" sz="1800" b="1" dirty="0">
            <a:solidFill>
              <a:schemeClr val="tx1"/>
            </a:solidFill>
            <a:latin typeface="Arial"/>
            <a:ea typeface="+mn-ea"/>
            <a:cs typeface="+mn-cs"/>
          </a:endParaRPr>
        </a:p>
      </dgm:t>
    </dgm:pt>
    <dgm:pt modelId="{4D6038E1-8D7B-4FE7-B4AA-C191840A8669}" type="parTrans" cxnId="{C52B1A3D-62D5-4CC4-80CF-63D9076C41C4}">
      <dgm:prSet/>
      <dgm:spPr>
        <a:xfrm>
          <a:off x="4076336" y="1430471"/>
          <a:ext cx="91440" cy="1051255"/>
        </a:xfrm>
        <a:noFill/>
        <a:ln w="9525" cap="flat" cmpd="sng" algn="ctr">
          <a:solidFill>
            <a:srgbClr val="414042"/>
          </a:solidFill>
          <a:prstDash val="solid"/>
        </a:ln>
        <a:effectLst/>
      </dgm:spPr>
      <dgm:t>
        <a:bodyPr/>
        <a:lstStyle/>
        <a:p>
          <a:endParaRPr lang="en-GB" sz="1800" b="1" dirty="0"/>
        </a:p>
      </dgm:t>
    </dgm:pt>
    <dgm:pt modelId="{7891D80B-BC6F-45A0-A4AB-91D002FF7F4A}" type="sibTrans" cxnId="{C52B1A3D-62D5-4CC4-80CF-63D9076C41C4}">
      <dgm:prSet/>
      <dgm:spPr/>
      <dgm:t>
        <a:bodyPr/>
        <a:lstStyle/>
        <a:p>
          <a:endParaRPr lang="en-GB" sz="1800" b="1"/>
        </a:p>
      </dgm:t>
    </dgm:pt>
    <dgm:pt modelId="{5C35A863-A453-4A59-A097-305BEEA66F58}">
      <dgm:prSet custT="1">
        <dgm:style>
          <a:lnRef idx="2">
            <a:schemeClr val="accent1"/>
          </a:lnRef>
          <a:fillRef idx="1">
            <a:schemeClr val="lt1"/>
          </a:fillRef>
          <a:effectRef idx="0">
            <a:schemeClr val="accent1"/>
          </a:effectRef>
          <a:fontRef idx="minor">
            <a:schemeClr val="dk1"/>
          </a:fontRef>
        </dgm:style>
      </dgm:prSet>
      <dgm:spPr>
        <a:xfrm>
          <a:off x="1708525" y="2481726"/>
          <a:ext cx="1411422" cy="705711"/>
        </a:xfrm>
        <a:ln/>
        <a:effectLst>
          <a:glow rad="101600">
            <a:schemeClr val="accent3">
              <a:satMod val="175000"/>
              <a:alpha val="40000"/>
            </a:schemeClr>
          </a:glow>
          <a:outerShdw blurRad="76200" dir="18900000" sy="23000" kx="-1200000" algn="bl" rotWithShape="0">
            <a:prstClr val="black">
              <a:alpha val="20000"/>
            </a:prstClr>
          </a:outerShdw>
        </a:effectLst>
      </dgm:spPr>
      <dgm:t>
        <a:bodyPr/>
        <a:lstStyle/>
        <a:p>
          <a:r>
            <a:rPr lang="en-GB" sz="1800" b="1" dirty="0" smtClean="0">
              <a:solidFill>
                <a:schemeClr val="tx1"/>
              </a:solidFill>
              <a:latin typeface="Arial"/>
              <a:ea typeface="+mn-ea"/>
              <a:cs typeface="+mn-cs"/>
            </a:rPr>
            <a:t>Legal</a:t>
          </a:r>
          <a:endParaRPr lang="en-GB" sz="1800" b="1" dirty="0">
            <a:solidFill>
              <a:schemeClr val="tx1"/>
            </a:solidFill>
            <a:latin typeface="Arial"/>
            <a:ea typeface="+mn-ea"/>
            <a:cs typeface="+mn-cs"/>
          </a:endParaRPr>
        </a:p>
      </dgm:t>
    </dgm:pt>
    <dgm:pt modelId="{FCC03E28-EB32-4CF4-B4C5-EC7F7E03B3DC}" type="parTrans" cxnId="{B32C8588-A06E-49D2-AD70-5DFB7B50EC0A}">
      <dgm:prSet/>
      <dgm:spPr>
        <a:xfrm>
          <a:off x="2414236" y="1430471"/>
          <a:ext cx="1707820" cy="1051255"/>
        </a:xfrm>
        <a:noFill/>
        <a:ln w="9525" cap="flat" cmpd="sng" algn="ctr">
          <a:solidFill>
            <a:srgbClr val="414042"/>
          </a:solidFill>
          <a:prstDash val="solid"/>
        </a:ln>
        <a:effectLst/>
      </dgm:spPr>
      <dgm:t>
        <a:bodyPr/>
        <a:lstStyle/>
        <a:p>
          <a:endParaRPr lang="en-GB" sz="1800" b="1" dirty="0"/>
        </a:p>
      </dgm:t>
    </dgm:pt>
    <dgm:pt modelId="{973F323A-69B2-416A-A11A-915F70C311E6}" type="sibTrans" cxnId="{B32C8588-A06E-49D2-AD70-5DFB7B50EC0A}">
      <dgm:prSet/>
      <dgm:spPr/>
      <dgm:t>
        <a:bodyPr/>
        <a:lstStyle/>
        <a:p>
          <a:endParaRPr lang="en-GB" sz="1800" b="1"/>
        </a:p>
      </dgm:t>
    </dgm:pt>
    <dgm:pt modelId="{AA70128B-DD96-4219-9D6E-83DA9E68DB7F}" type="pres">
      <dgm:prSet presAssocID="{44229E55-041A-401B-8286-576C338CAC51}" presName="hierChild1" presStyleCnt="0">
        <dgm:presLayoutVars>
          <dgm:orgChart val="1"/>
          <dgm:chPref val="1"/>
          <dgm:dir/>
          <dgm:animOne val="branch"/>
          <dgm:animLvl val="lvl"/>
          <dgm:resizeHandles/>
        </dgm:presLayoutVars>
      </dgm:prSet>
      <dgm:spPr/>
      <dgm:t>
        <a:bodyPr/>
        <a:lstStyle/>
        <a:p>
          <a:endParaRPr lang="en-US"/>
        </a:p>
      </dgm:t>
    </dgm:pt>
    <dgm:pt modelId="{CE06E963-569B-4FF6-A5F9-E946BAC21DFE}" type="pres">
      <dgm:prSet presAssocID="{1371DDB0-11C7-4CFA-A0E1-5CB0057B75A6}" presName="hierRoot1" presStyleCnt="0">
        <dgm:presLayoutVars>
          <dgm:hierBranch/>
        </dgm:presLayoutVars>
      </dgm:prSet>
      <dgm:spPr/>
    </dgm:pt>
    <dgm:pt modelId="{E1EB32DA-BD1E-481A-8918-7B7FCE283EEA}" type="pres">
      <dgm:prSet presAssocID="{1371DDB0-11C7-4CFA-A0E1-5CB0057B75A6}" presName="rootComposite1" presStyleCnt="0"/>
      <dgm:spPr/>
    </dgm:pt>
    <dgm:pt modelId="{DE867E67-9404-4F71-87C4-BE99C463CA66}" type="pres">
      <dgm:prSet presAssocID="{1371DDB0-11C7-4CFA-A0E1-5CB0057B75A6}" presName="rootText1" presStyleLbl="node0" presStyleIdx="0" presStyleCnt="1" custLinFactNeighborY="-90508">
        <dgm:presLayoutVars>
          <dgm:chPref val="3"/>
        </dgm:presLayoutVars>
      </dgm:prSet>
      <dgm:spPr>
        <a:prstGeom prst="rect">
          <a:avLst/>
        </a:prstGeom>
      </dgm:spPr>
      <dgm:t>
        <a:bodyPr/>
        <a:lstStyle/>
        <a:p>
          <a:endParaRPr lang="en-GB"/>
        </a:p>
      </dgm:t>
    </dgm:pt>
    <dgm:pt modelId="{DFC8EDCA-9555-4A50-9AD5-15C2BF6F7EF0}" type="pres">
      <dgm:prSet presAssocID="{1371DDB0-11C7-4CFA-A0E1-5CB0057B75A6}" presName="rootConnector1" presStyleLbl="node1" presStyleIdx="0" presStyleCnt="0"/>
      <dgm:spPr/>
      <dgm:t>
        <a:bodyPr/>
        <a:lstStyle/>
        <a:p>
          <a:endParaRPr lang="en-US"/>
        </a:p>
      </dgm:t>
    </dgm:pt>
    <dgm:pt modelId="{C25D3EBB-8099-48D9-B03D-7B1D537A5C72}" type="pres">
      <dgm:prSet presAssocID="{1371DDB0-11C7-4CFA-A0E1-5CB0057B75A6}" presName="hierChild2" presStyleCnt="0"/>
      <dgm:spPr/>
    </dgm:pt>
    <dgm:pt modelId="{E88C7F2D-3AD7-4B81-A71C-8D5605A2CE1C}" type="pres">
      <dgm:prSet presAssocID="{8822E7B7-0908-4499-BA06-1A27139E4DBA}" presName="Name35" presStyleLbl="parChTrans1D2" presStyleIdx="0" presStyleCnt="5"/>
      <dgm:spPr>
        <a:custGeom>
          <a:avLst/>
          <a:gdLst/>
          <a:ahLst/>
          <a:cxnLst/>
          <a:rect l="0" t="0" r="0" b="0"/>
          <a:pathLst>
            <a:path>
              <a:moveTo>
                <a:pt x="3415641" y="0"/>
              </a:moveTo>
              <a:lnTo>
                <a:pt x="3415641" y="903056"/>
              </a:lnTo>
              <a:lnTo>
                <a:pt x="0" y="903056"/>
              </a:lnTo>
              <a:lnTo>
                <a:pt x="0" y="1051255"/>
              </a:lnTo>
            </a:path>
          </a:pathLst>
        </a:custGeom>
      </dgm:spPr>
      <dgm:t>
        <a:bodyPr/>
        <a:lstStyle/>
        <a:p>
          <a:endParaRPr lang="en-US"/>
        </a:p>
      </dgm:t>
    </dgm:pt>
    <dgm:pt modelId="{6633D8A2-5C09-4358-9A4C-FA6DAB494CF1}" type="pres">
      <dgm:prSet presAssocID="{356F6EE8-38C5-43AA-9511-234519EE24F5}" presName="hierRoot2" presStyleCnt="0">
        <dgm:presLayoutVars>
          <dgm:hierBranch val="init"/>
        </dgm:presLayoutVars>
      </dgm:prSet>
      <dgm:spPr/>
    </dgm:pt>
    <dgm:pt modelId="{F44F5F4D-1DF9-42D9-9897-2FA5BA743C02}" type="pres">
      <dgm:prSet presAssocID="{356F6EE8-38C5-43AA-9511-234519EE24F5}" presName="rootComposite" presStyleCnt="0"/>
      <dgm:spPr/>
    </dgm:pt>
    <dgm:pt modelId="{AB8D9A6B-3D25-4182-A343-F221B7287E05}" type="pres">
      <dgm:prSet presAssocID="{356F6EE8-38C5-43AA-9511-234519EE24F5}" presName="rootText" presStyleLbl="node2" presStyleIdx="0" presStyleCnt="5" custLinFactNeighborY="16456">
        <dgm:presLayoutVars>
          <dgm:chPref val="3"/>
        </dgm:presLayoutVars>
      </dgm:prSet>
      <dgm:spPr>
        <a:prstGeom prst="rect">
          <a:avLst/>
        </a:prstGeom>
      </dgm:spPr>
      <dgm:t>
        <a:bodyPr/>
        <a:lstStyle/>
        <a:p>
          <a:endParaRPr lang="en-GB"/>
        </a:p>
      </dgm:t>
    </dgm:pt>
    <dgm:pt modelId="{E5E0A450-CBFF-44AF-B465-BF0EA9F7DAE6}" type="pres">
      <dgm:prSet presAssocID="{356F6EE8-38C5-43AA-9511-234519EE24F5}" presName="rootConnector" presStyleLbl="node2" presStyleIdx="0" presStyleCnt="5"/>
      <dgm:spPr/>
      <dgm:t>
        <a:bodyPr/>
        <a:lstStyle/>
        <a:p>
          <a:endParaRPr lang="en-US"/>
        </a:p>
      </dgm:t>
    </dgm:pt>
    <dgm:pt modelId="{F8C073D8-8A87-41FA-8CBB-28E1BA15C333}" type="pres">
      <dgm:prSet presAssocID="{356F6EE8-38C5-43AA-9511-234519EE24F5}" presName="hierChild4" presStyleCnt="0"/>
      <dgm:spPr/>
    </dgm:pt>
    <dgm:pt modelId="{96E2CB54-640E-44A4-B697-B9051CA40BC8}" type="pres">
      <dgm:prSet presAssocID="{356F6EE8-38C5-43AA-9511-234519EE24F5}" presName="hierChild5" presStyleCnt="0"/>
      <dgm:spPr/>
    </dgm:pt>
    <dgm:pt modelId="{F5AC5FF1-AC0F-4A3B-AC3D-C2FF3ADD1230}" type="pres">
      <dgm:prSet presAssocID="{FCC03E28-EB32-4CF4-B4C5-EC7F7E03B3DC}" presName="Name35" presStyleLbl="parChTrans1D2" presStyleIdx="1" presStyleCnt="5"/>
      <dgm:spPr>
        <a:custGeom>
          <a:avLst/>
          <a:gdLst/>
          <a:ahLst/>
          <a:cxnLst/>
          <a:rect l="0" t="0" r="0" b="0"/>
          <a:pathLst>
            <a:path>
              <a:moveTo>
                <a:pt x="1707820" y="0"/>
              </a:moveTo>
              <a:lnTo>
                <a:pt x="1707820" y="903056"/>
              </a:lnTo>
              <a:lnTo>
                <a:pt x="0" y="903056"/>
              </a:lnTo>
              <a:lnTo>
                <a:pt x="0" y="1051255"/>
              </a:lnTo>
            </a:path>
          </a:pathLst>
        </a:custGeom>
      </dgm:spPr>
      <dgm:t>
        <a:bodyPr/>
        <a:lstStyle/>
        <a:p>
          <a:endParaRPr lang="en-US"/>
        </a:p>
      </dgm:t>
    </dgm:pt>
    <dgm:pt modelId="{AACC8D09-ECA0-4722-88E1-8ABD08135F2A}" type="pres">
      <dgm:prSet presAssocID="{5C35A863-A453-4A59-A097-305BEEA66F58}" presName="hierRoot2" presStyleCnt="0">
        <dgm:presLayoutVars>
          <dgm:hierBranch val="init"/>
        </dgm:presLayoutVars>
      </dgm:prSet>
      <dgm:spPr/>
    </dgm:pt>
    <dgm:pt modelId="{C6801EC8-1430-4B9B-8CF8-8D2F8C6C6F75}" type="pres">
      <dgm:prSet presAssocID="{5C35A863-A453-4A59-A097-305BEEA66F58}" presName="rootComposite" presStyleCnt="0"/>
      <dgm:spPr/>
    </dgm:pt>
    <dgm:pt modelId="{B8E8145A-DA64-4400-9075-C5EBE01D9F27}" type="pres">
      <dgm:prSet presAssocID="{5C35A863-A453-4A59-A097-305BEEA66F58}" presName="rootText" presStyleLbl="node2" presStyleIdx="1" presStyleCnt="5" custLinFactNeighborY="16456">
        <dgm:presLayoutVars>
          <dgm:chPref val="3"/>
        </dgm:presLayoutVars>
      </dgm:prSet>
      <dgm:spPr>
        <a:prstGeom prst="rect">
          <a:avLst/>
        </a:prstGeom>
      </dgm:spPr>
      <dgm:t>
        <a:bodyPr/>
        <a:lstStyle/>
        <a:p>
          <a:endParaRPr lang="en-US"/>
        </a:p>
      </dgm:t>
    </dgm:pt>
    <dgm:pt modelId="{F11407C0-8EF7-4865-AD5D-5F3E84F21E55}" type="pres">
      <dgm:prSet presAssocID="{5C35A863-A453-4A59-A097-305BEEA66F58}" presName="rootConnector" presStyleLbl="node2" presStyleIdx="1" presStyleCnt="5"/>
      <dgm:spPr/>
      <dgm:t>
        <a:bodyPr/>
        <a:lstStyle/>
        <a:p>
          <a:endParaRPr lang="en-US"/>
        </a:p>
      </dgm:t>
    </dgm:pt>
    <dgm:pt modelId="{F94F2A2A-FB6E-4030-A0D9-E8074CDC4E76}" type="pres">
      <dgm:prSet presAssocID="{5C35A863-A453-4A59-A097-305BEEA66F58}" presName="hierChild4" presStyleCnt="0"/>
      <dgm:spPr/>
    </dgm:pt>
    <dgm:pt modelId="{294834D2-8686-4E20-8AE0-184ED4AF566A}" type="pres">
      <dgm:prSet presAssocID="{5C35A863-A453-4A59-A097-305BEEA66F58}" presName="hierChild5" presStyleCnt="0"/>
      <dgm:spPr/>
    </dgm:pt>
    <dgm:pt modelId="{DF996B41-833F-4DD8-A633-905387A02F67}" type="pres">
      <dgm:prSet presAssocID="{4D6038E1-8D7B-4FE7-B4AA-C191840A8669}" presName="Name35" presStyleLbl="parChTrans1D2" presStyleIdx="2" presStyleCnt="5"/>
      <dgm:spPr>
        <a:custGeom>
          <a:avLst/>
          <a:gdLst/>
          <a:ahLst/>
          <a:cxnLst/>
          <a:rect l="0" t="0" r="0" b="0"/>
          <a:pathLst>
            <a:path>
              <a:moveTo>
                <a:pt x="45720" y="0"/>
              </a:moveTo>
              <a:lnTo>
                <a:pt x="45720" y="1051255"/>
              </a:lnTo>
            </a:path>
          </a:pathLst>
        </a:custGeom>
      </dgm:spPr>
      <dgm:t>
        <a:bodyPr/>
        <a:lstStyle/>
        <a:p>
          <a:endParaRPr lang="en-US"/>
        </a:p>
      </dgm:t>
    </dgm:pt>
    <dgm:pt modelId="{8924DB6F-D333-4FB3-A14F-4389C1F01B0F}" type="pres">
      <dgm:prSet presAssocID="{AFD3F209-8F99-46A1-875E-3A6003815EC2}" presName="hierRoot2" presStyleCnt="0">
        <dgm:presLayoutVars>
          <dgm:hierBranch val="init"/>
        </dgm:presLayoutVars>
      </dgm:prSet>
      <dgm:spPr/>
    </dgm:pt>
    <dgm:pt modelId="{76808C56-AABF-4428-84B9-BFBC28545AF8}" type="pres">
      <dgm:prSet presAssocID="{AFD3F209-8F99-46A1-875E-3A6003815EC2}" presName="rootComposite" presStyleCnt="0"/>
      <dgm:spPr/>
    </dgm:pt>
    <dgm:pt modelId="{5EE3EBC9-BC36-4F32-BC46-6BECBBCBD55A}" type="pres">
      <dgm:prSet presAssocID="{AFD3F209-8F99-46A1-875E-3A6003815EC2}" presName="rootText" presStyleLbl="node2" presStyleIdx="2" presStyleCnt="5" custLinFactNeighborY="16456">
        <dgm:presLayoutVars>
          <dgm:chPref val="3"/>
        </dgm:presLayoutVars>
      </dgm:prSet>
      <dgm:spPr>
        <a:prstGeom prst="rect">
          <a:avLst/>
        </a:prstGeom>
      </dgm:spPr>
      <dgm:t>
        <a:bodyPr/>
        <a:lstStyle/>
        <a:p>
          <a:endParaRPr lang="en-US"/>
        </a:p>
      </dgm:t>
    </dgm:pt>
    <dgm:pt modelId="{C25E8A0C-85E8-4409-A698-31E7C43C7F33}" type="pres">
      <dgm:prSet presAssocID="{AFD3F209-8F99-46A1-875E-3A6003815EC2}" presName="rootConnector" presStyleLbl="node2" presStyleIdx="2" presStyleCnt="5"/>
      <dgm:spPr/>
      <dgm:t>
        <a:bodyPr/>
        <a:lstStyle/>
        <a:p>
          <a:endParaRPr lang="en-US"/>
        </a:p>
      </dgm:t>
    </dgm:pt>
    <dgm:pt modelId="{C28DEA1B-2486-4354-B8E9-FAEBAAA3013F}" type="pres">
      <dgm:prSet presAssocID="{AFD3F209-8F99-46A1-875E-3A6003815EC2}" presName="hierChild4" presStyleCnt="0"/>
      <dgm:spPr/>
    </dgm:pt>
    <dgm:pt modelId="{C047B2A8-7137-4BE3-B5BE-26E873C6AC29}" type="pres">
      <dgm:prSet presAssocID="{AFD3F209-8F99-46A1-875E-3A6003815EC2}" presName="hierChild5" presStyleCnt="0"/>
      <dgm:spPr/>
    </dgm:pt>
    <dgm:pt modelId="{E277EDE9-3FFE-4DE8-B0E5-91B1CD1B7794}" type="pres">
      <dgm:prSet presAssocID="{40487DDE-D7B7-40E7-8A69-23BD374306CB}" presName="Name35" presStyleLbl="parChTrans1D2" presStyleIdx="3" presStyleCnt="5"/>
      <dgm:spPr>
        <a:custGeom>
          <a:avLst/>
          <a:gdLst/>
          <a:ahLst/>
          <a:cxnLst/>
          <a:rect l="0" t="0" r="0" b="0"/>
          <a:pathLst>
            <a:path>
              <a:moveTo>
                <a:pt x="0" y="0"/>
              </a:moveTo>
              <a:lnTo>
                <a:pt x="0" y="903056"/>
              </a:lnTo>
              <a:lnTo>
                <a:pt x="1707820" y="903056"/>
              </a:lnTo>
              <a:lnTo>
                <a:pt x="1707820" y="1051255"/>
              </a:lnTo>
            </a:path>
          </a:pathLst>
        </a:custGeom>
      </dgm:spPr>
      <dgm:t>
        <a:bodyPr/>
        <a:lstStyle/>
        <a:p>
          <a:endParaRPr lang="en-US"/>
        </a:p>
      </dgm:t>
    </dgm:pt>
    <dgm:pt modelId="{094D0222-D8A0-4377-8E68-E89FCC18FE1A}" type="pres">
      <dgm:prSet presAssocID="{B299677F-4070-4305-AC71-7A7AAC2F432C}" presName="hierRoot2" presStyleCnt="0">
        <dgm:presLayoutVars>
          <dgm:hierBranch val="init"/>
        </dgm:presLayoutVars>
      </dgm:prSet>
      <dgm:spPr/>
    </dgm:pt>
    <dgm:pt modelId="{038D471D-728C-4D40-8F17-7FB3E9264397}" type="pres">
      <dgm:prSet presAssocID="{B299677F-4070-4305-AC71-7A7AAC2F432C}" presName="rootComposite" presStyleCnt="0"/>
      <dgm:spPr/>
    </dgm:pt>
    <dgm:pt modelId="{C1541A34-7DF2-4F1C-AF15-102E699E8017}" type="pres">
      <dgm:prSet presAssocID="{B299677F-4070-4305-AC71-7A7AAC2F432C}" presName="rootText" presStyleLbl="node2" presStyleIdx="3" presStyleCnt="5" custLinFactNeighborY="16456">
        <dgm:presLayoutVars>
          <dgm:chPref val="3"/>
        </dgm:presLayoutVars>
      </dgm:prSet>
      <dgm:spPr>
        <a:prstGeom prst="rect">
          <a:avLst/>
        </a:prstGeom>
      </dgm:spPr>
      <dgm:t>
        <a:bodyPr/>
        <a:lstStyle/>
        <a:p>
          <a:endParaRPr lang="en-US"/>
        </a:p>
      </dgm:t>
    </dgm:pt>
    <dgm:pt modelId="{52DFD9CF-CE97-4CA3-ABC7-2EDC49D68A40}" type="pres">
      <dgm:prSet presAssocID="{B299677F-4070-4305-AC71-7A7AAC2F432C}" presName="rootConnector" presStyleLbl="node2" presStyleIdx="3" presStyleCnt="5"/>
      <dgm:spPr/>
      <dgm:t>
        <a:bodyPr/>
        <a:lstStyle/>
        <a:p>
          <a:endParaRPr lang="en-US"/>
        </a:p>
      </dgm:t>
    </dgm:pt>
    <dgm:pt modelId="{D3E00A51-211A-4557-A9FF-EADA820F4A16}" type="pres">
      <dgm:prSet presAssocID="{B299677F-4070-4305-AC71-7A7AAC2F432C}" presName="hierChild4" presStyleCnt="0"/>
      <dgm:spPr/>
    </dgm:pt>
    <dgm:pt modelId="{551B5B76-26E5-43D0-B92B-C773DB4872CF}" type="pres">
      <dgm:prSet presAssocID="{B299677F-4070-4305-AC71-7A7AAC2F432C}" presName="hierChild5" presStyleCnt="0"/>
      <dgm:spPr/>
    </dgm:pt>
    <dgm:pt modelId="{6B62AB5B-801D-4B7B-873A-5FD3ED2E11AC}" type="pres">
      <dgm:prSet presAssocID="{18990870-6975-4567-A22A-BADA2B674689}" presName="Name35" presStyleLbl="parChTrans1D2" presStyleIdx="4" presStyleCnt="5"/>
      <dgm:spPr>
        <a:custGeom>
          <a:avLst/>
          <a:gdLst/>
          <a:ahLst/>
          <a:cxnLst/>
          <a:rect l="0" t="0" r="0" b="0"/>
          <a:pathLst>
            <a:path>
              <a:moveTo>
                <a:pt x="0" y="0"/>
              </a:moveTo>
              <a:lnTo>
                <a:pt x="0" y="903056"/>
              </a:lnTo>
              <a:lnTo>
                <a:pt x="3415641" y="903056"/>
              </a:lnTo>
              <a:lnTo>
                <a:pt x="3415641" y="1051255"/>
              </a:lnTo>
            </a:path>
          </a:pathLst>
        </a:custGeom>
      </dgm:spPr>
      <dgm:t>
        <a:bodyPr/>
        <a:lstStyle/>
        <a:p>
          <a:endParaRPr lang="en-US"/>
        </a:p>
      </dgm:t>
    </dgm:pt>
    <dgm:pt modelId="{C407ED13-E1E0-46EB-B29D-E44E21345427}" type="pres">
      <dgm:prSet presAssocID="{6FB603D1-8225-481D-8E6F-DC852867C25D}" presName="hierRoot2" presStyleCnt="0">
        <dgm:presLayoutVars>
          <dgm:hierBranch val="init"/>
        </dgm:presLayoutVars>
      </dgm:prSet>
      <dgm:spPr/>
    </dgm:pt>
    <dgm:pt modelId="{9E5DE32A-5AA3-4214-A8FF-BF5C120EADD2}" type="pres">
      <dgm:prSet presAssocID="{6FB603D1-8225-481D-8E6F-DC852867C25D}" presName="rootComposite" presStyleCnt="0"/>
      <dgm:spPr/>
    </dgm:pt>
    <dgm:pt modelId="{95BEB0B9-A0BC-42BF-AAF4-38212A46B96D}" type="pres">
      <dgm:prSet presAssocID="{6FB603D1-8225-481D-8E6F-DC852867C25D}" presName="rootText" presStyleLbl="node2" presStyleIdx="4" presStyleCnt="5" custLinFactNeighborY="16456">
        <dgm:presLayoutVars>
          <dgm:chPref val="3"/>
        </dgm:presLayoutVars>
      </dgm:prSet>
      <dgm:spPr>
        <a:prstGeom prst="rect">
          <a:avLst/>
        </a:prstGeom>
      </dgm:spPr>
      <dgm:t>
        <a:bodyPr/>
        <a:lstStyle/>
        <a:p>
          <a:endParaRPr lang="en-US"/>
        </a:p>
      </dgm:t>
    </dgm:pt>
    <dgm:pt modelId="{A64E7C30-07EF-4E95-A088-F8649F19F38B}" type="pres">
      <dgm:prSet presAssocID="{6FB603D1-8225-481D-8E6F-DC852867C25D}" presName="rootConnector" presStyleLbl="node2" presStyleIdx="4" presStyleCnt="5"/>
      <dgm:spPr/>
      <dgm:t>
        <a:bodyPr/>
        <a:lstStyle/>
        <a:p>
          <a:endParaRPr lang="en-US"/>
        </a:p>
      </dgm:t>
    </dgm:pt>
    <dgm:pt modelId="{70B60408-AA58-4280-BA29-CFC8F0967E5C}" type="pres">
      <dgm:prSet presAssocID="{6FB603D1-8225-481D-8E6F-DC852867C25D}" presName="hierChild4" presStyleCnt="0"/>
      <dgm:spPr/>
    </dgm:pt>
    <dgm:pt modelId="{5C6180E8-EC47-4EB1-BFE1-2B19DFB40BAD}" type="pres">
      <dgm:prSet presAssocID="{6FB603D1-8225-481D-8E6F-DC852867C25D}" presName="hierChild5" presStyleCnt="0"/>
      <dgm:spPr/>
    </dgm:pt>
    <dgm:pt modelId="{FF4C3596-D98B-4C56-B4F6-EBA6D1FD5A75}" type="pres">
      <dgm:prSet presAssocID="{1371DDB0-11C7-4CFA-A0E1-5CB0057B75A6}" presName="hierChild3" presStyleCnt="0"/>
      <dgm:spPr/>
    </dgm:pt>
  </dgm:ptLst>
  <dgm:cxnLst>
    <dgm:cxn modelId="{91276335-2A20-4837-B4AB-9E02D47517B8}" srcId="{1371DDB0-11C7-4CFA-A0E1-5CB0057B75A6}" destId="{356F6EE8-38C5-43AA-9511-234519EE24F5}" srcOrd="0" destOrd="0" parTransId="{8822E7B7-0908-4499-BA06-1A27139E4DBA}" sibTransId="{E1A95819-719B-4291-862B-0EBE1F33048E}"/>
    <dgm:cxn modelId="{B32C8588-A06E-49D2-AD70-5DFB7B50EC0A}" srcId="{1371DDB0-11C7-4CFA-A0E1-5CB0057B75A6}" destId="{5C35A863-A453-4A59-A097-305BEEA66F58}" srcOrd="1" destOrd="0" parTransId="{FCC03E28-EB32-4CF4-B4C5-EC7F7E03B3DC}" sibTransId="{973F323A-69B2-416A-A11A-915F70C311E6}"/>
    <dgm:cxn modelId="{6DD1D693-DB61-42BA-B005-09717802C37A}" type="presOf" srcId="{5C35A863-A453-4A59-A097-305BEEA66F58}" destId="{F11407C0-8EF7-4865-AD5D-5F3E84F21E55}" srcOrd="1" destOrd="0" presId="urn:microsoft.com/office/officeart/2005/8/layout/orgChart1"/>
    <dgm:cxn modelId="{5F3C999E-34A8-4564-8270-DF2163D15BE0}" type="presOf" srcId="{1371DDB0-11C7-4CFA-A0E1-5CB0057B75A6}" destId="{DFC8EDCA-9555-4A50-9AD5-15C2BF6F7EF0}" srcOrd="1" destOrd="0" presId="urn:microsoft.com/office/officeart/2005/8/layout/orgChart1"/>
    <dgm:cxn modelId="{CFEECB29-76AF-4EAB-A795-B1B38349981A}" type="presOf" srcId="{AFD3F209-8F99-46A1-875E-3A6003815EC2}" destId="{5EE3EBC9-BC36-4F32-BC46-6BECBBCBD55A}" srcOrd="0" destOrd="0" presId="urn:microsoft.com/office/officeart/2005/8/layout/orgChart1"/>
    <dgm:cxn modelId="{862A3C83-4F5A-48AF-9A2B-1E3FA56DBB98}" type="presOf" srcId="{B299677F-4070-4305-AC71-7A7AAC2F432C}" destId="{52DFD9CF-CE97-4CA3-ABC7-2EDC49D68A40}" srcOrd="1" destOrd="0" presId="urn:microsoft.com/office/officeart/2005/8/layout/orgChart1"/>
    <dgm:cxn modelId="{E7F56B49-EFFF-4187-A152-64065628D0C8}" type="presOf" srcId="{356F6EE8-38C5-43AA-9511-234519EE24F5}" destId="{AB8D9A6B-3D25-4182-A343-F221B7287E05}" srcOrd="0" destOrd="0" presId="urn:microsoft.com/office/officeart/2005/8/layout/orgChart1"/>
    <dgm:cxn modelId="{2E2C19BB-2FA2-4D5D-A319-1D2AC15424DD}" srcId="{1371DDB0-11C7-4CFA-A0E1-5CB0057B75A6}" destId="{6FB603D1-8225-481D-8E6F-DC852867C25D}" srcOrd="4" destOrd="0" parTransId="{18990870-6975-4567-A22A-BADA2B674689}" sibTransId="{7C07627E-CF06-4AE2-B30C-EF3E86A29061}"/>
    <dgm:cxn modelId="{03C05100-C6E4-437A-BA86-EB67409CD102}" type="presOf" srcId="{8822E7B7-0908-4499-BA06-1A27139E4DBA}" destId="{E88C7F2D-3AD7-4B81-A71C-8D5605A2CE1C}" srcOrd="0" destOrd="0" presId="urn:microsoft.com/office/officeart/2005/8/layout/orgChart1"/>
    <dgm:cxn modelId="{19D11AC3-30BF-4E47-A0CA-6974AA01466C}" type="presOf" srcId="{356F6EE8-38C5-43AA-9511-234519EE24F5}" destId="{E5E0A450-CBFF-44AF-B465-BF0EA9F7DAE6}" srcOrd="1" destOrd="0" presId="urn:microsoft.com/office/officeart/2005/8/layout/orgChart1"/>
    <dgm:cxn modelId="{90F3D24E-2F66-4863-B96A-F35466C94A98}" type="presOf" srcId="{B299677F-4070-4305-AC71-7A7AAC2F432C}" destId="{C1541A34-7DF2-4F1C-AF15-102E699E8017}" srcOrd="0" destOrd="0" presId="urn:microsoft.com/office/officeart/2005/8/layout/orgChart1"/>
    <dgm:cxn modelId="{1A2552AF-D5B4-4391-804E-9797A3FF664A}" type="presOf" srcId="{44229E55-041A-401B-8286-576C338CAC51}" destId="{AA70128B-DD96-4219-9D6E-83DA9E68DB7F}" srcOrd="0" destOrd="0" presId="urn:microsoft.com/office/officeart/2005/8/layout/orgChart1"/>
    <dgm:cxn modelId="{A245BEB3-302A-4E4B-A029-8F85F381EABF}" srcId="{44229E55-041A-401B-8286-576C338CAC51}" destId="{1371DDB0-11C7-4CFA-A0E1-5CB0057B75A6}" srcOrd="0" destOrd="0" parTransId="{56B64190-8C77-4C74-9B59-C04D3FAA28DB}" sibTransId="{49A3AF8C-1B16-4057-BC44-F74AD588E4B4}"/>
    <dgm:cxn modelId="{583F9435-8103-4FE8-83D5-CD773D3303C2}" type="presOf" srcId="{5C35A863-A453-4A59-A097-305BEEA66F58}" destId="{B8E8145A-DA64-4400-9075-C5EBE01D9F27}" srcOrd="0" destOrd="0" presId="urn:microsoft.com/office/officeart/2005/8/layout/orgChart1"/>
    <dgm:cxn modelId="{C52B1A3D-62D5-4CC4-80CF-63D9076C41C4}" srcId="{1371DDB0-11C7-4CFA-A0E1-5CB0057B75A6}" destId="{AFD3F209-8F99-46A1-875E-3A6003815EC2}" srcOrd="2" destOrd="0" parTransId="{4D6038E1-8D7B-4FE7-B4AA-C191840A8669}" sibTransId="{7891D80B-BC6F-45A0-A4AB-91D002FF7F4A}"/>
    <dgm:cxn modelId="{BC6ECED8-6F0E-43CB-A2F9-F0B5E9D1C3DF}" type="presOf" srcId="{6FB603D1-8225-481D-8E6F-DC852867C25D}" destId="{95BEB0B9-A0BC-42BF-AAF4-38212A46B96D}" srcOrd="0" destOrd="0" presId="urn:microsoft.com/office/officeart/2005/8/layout/orgChart1"/>
    <dgm:cxn modelId="{0A17A0E1-6A54-46E6-8BA2-E78FC73D8284}" type="presOf" srcId="{40487DDE-D7B7-40E7-8A69-23BD374306CB}" destId="{E277EDE9-3FFE-4DE8-B0E5-91B1CD1B7794}" srcOrd="0" destOrd="0" presId="urn:microsoft.com/office/officeart/2005/8/layout/orgChart1"/>
    <dgm:cxn modelId="{B376B044-A54A-4D42-BA1B-B9BA34C65FCE}" type="presOf" srcId="{4D6038E1-8D7B-4FE7-B4AA-C191840A8669}" destId="{DF996B41-833F-4DD8-A633-905387A02F67}" srcOrd="0" destOrd="0" presId="urn:microsoft.com/office/officeart/2005/8/layout/orgChart1"/>
    <dgm:cxn modelId="{497418DF-17BA-42EB-8D74-8D5AED04E23C}" type="presOf" srcId="{AFD3F209-8F99-46A1-875E-3A6003815EC2}" destId="{C25E8A0C-85E8-4409-A698-31E7C43C7F33}" srcOrd="1" destOrd="0" presId="urn:microsoft.com/office/officeart/2005/8/layout/orgChart1"/>
    <dgm:cxn modelId="{58D75123-0D55-4B84-A672-26EF2775F0D6}" type="presOf" srcId="{18990870-6975-4567-A22A-BADA2B674689}" destId="{6B62AB5B-801D-4B7B-873A-5FD3ED2E11AC}" srcOrd="0" destOrd="0" presId="urn:microsoft.com/office/officeart/2005/8/layout/orgChart1"/>
    <dgm:cxn modelId="{145EBC31-FFDB-4786-A1B4-D98D1C67A9AD}" srcId="{1371DDB0-11C7-4CFA-A0E1-5CB0057B75A6}" destId="{B299677F-4070-4305-AC71-7A7AAC2F432C}" srcOrd="3" destOrd="0" parTransId="{40487DDE-D7B7-40E7-8A69-23BD374306CB}" sibTransId="{6A48EB66-2607-4D53-AC39-C154C53E8864}"/>
    <dgm:cxn modelId="{B372821E-7F8D-430D-B71D-A700ED3C5AE1}" type="presOf" srcId="{FCC03E28-EB32-4CF4-B4C5-EC7F7E03B3DC}" destId="{F5AC5FF1-AC0F-4A3B-AC3D-C2FF3ADD1230}" srcOrd="0" destOrd="0" presId="urn:microsoft.com/office/officeart/2005/8/layout/orgChart1"/>
    <dgm:cxn modelId="{004B470C-395A-4B10-B509-4F99C2F1B2D9}" type="presOf" srcId="{1371DDB0-11C7-4CFA-A0E1-5CB0057B75A6}" destId="{DE867E67-9404-4F71-87C4-BE99C463CA66}" srcOrd="0" destOrd="0" presId="urn:microsoft.com/office/officeart/2005/8/layout/orgChart1"/>
    <dgm:cxn modelId="{5D57F324-EB96-4806-894A-CAE5D6A05B15}" type="presOf" srcId="{6FB603D1-8225-481D-8E6F-DC852867C25D}" destId="{A64E7C30-07EF-4E95-A088-F8649F19F38B}" srcOrd="1" destOrd="0" presId="urn:microsoft.com/office/officeart/2005/8/layout/orgChart1"/>
    <dgm:cxn modelId="{950E25DE-95ED-4B25-9BDA-1F05FC784AD2}" type="presParOf" srcId="{AA70128B-DD96-4219-9D6E-83DA9E68DB7F}" destId="{CE06E963-569B-4FF6-A5F9-E946BAC21DFE}" srcOrd="0" destOrd="0" presId="urn:microsoft.com/office/officeart/2005/8/layout/orgChart1"/>
    <dgm:cxn modelId="{8A0F2D0C-7D3A-483C-B2BB-E6E6D059053D}" type="presParOf" srcId="{CE06E963-569B-4FF6-A5F9-E946BAC21DFE}" destId="{E1EB32DA-BD1E-481A-8918-7B7FCE283EEA}" srcOrd="0" destOrd="0" presId="urn:microsoft.com/office/officeart/2005/8/layout/orgChart1"/>
    <dgm:cxn modelId="{0A47A830-CCF9-45D9-9895-FE8A7FED3B0F}" type="presParOf" srcId="{E1EB32DA-BD1E-481A-8918-7B7FCE283EEA}" destId="{DE867E67-9404-4F71-87C4-BE99C463CA66}" srcOrd="0" destOrd="0" presId="urn:microsoft.com/office/officeart/2005/8/layout/orgChart1"/>
    <dgm:cxn modelId="{1416261B-29CD-424C-9BB9-A59B685D34B8}" type="presParOf" srcId="{E1EB32DA-BD1E-481A-8918-7B7FCE283EEA}" destId="{DFC8EDCA-9555-4A50-9AD5-15C2BF6F7EF0}" srcOrd="1" destOrd="0" presId="urn:microsoft.com/office/officeart/2005/8/layout/orgChart1"/>
    <dgm:cxn modelId="{86CE77AE-8150-4C42-8317-C45F25E17484}" type="presParOf" srcId="{CE06E963-569B-4FF6-A5F9-E946BAC21DFE}" destId="{C25D3EBB-8099-48D9-B03D-7B1D537A5C72}" srcOrd="1" destOrd="0" presId="urn:microsoft.com/office/officeart/2005/8/layout/orgChart1"/>
    <dgm:cxn modelId="{7835148B-2A4C-4ED5-AD63-4702FF168755}" type="presParOf" srcId="{C25D3EBB-8099-48D9-B03D-7B1D537A5C72}" destId="{E88C7F2D-3AD7-4B81-A71C-8D5605A2CE1C}" srcOrd="0" destOrd="0" presId="urn:microsoft.com/office/officeart/2005/8/layout/orgChart1"/>
    <dgm:cxn modelId="{93AE7D78-2C85-43CB-ADB2-F3FB9CF324A4}" type="presParOf" srcId="{C25D3EBB-8099-48D9-B03D-7B1D537A5C72}" destId="{6633D8A2-5C09-4358-9A4C-FA6DAB494CF1}" srcOrd="1" destOrd="0" presId="urn:microsoft.com/office/officeart/2005/8/layout/orgChart1"/>
    <dgm:cxn modelId="{9EEE8458-7ACF-4AA8-BB60-A52F7D27F324}" type="presParOf" srcId="{6633D8A2-5C09-4358-9A4C-FA6DAB494CF1}" destId="{F44F5F4D-1DF9-42D9-9897-2FA5BA743C02}" srcOrd="0" destOrd="0" presId="urn:microsoft.com/office/officeart/2005/8/layout/orgChart1"/>
    <dgm:cxn modelId="{3F1F4352-DA11-43C6-B2E5-762D2A8032EB}" type="presParOf" srcId="{F44F5F4D-1DF9-42D9-9897-2FA5BA743C02}" destId="{AB8D9A6B-3D25-4182-A343-F221B7287E05}" srcOrd="0" destOrd="0" presId="urn:microsoft.com/office/officeart/2005/8/layout/orgChart1"/>
    <dgm:cxn modelId="{59725417-EC25-497C-8C01-031C73FFF804}" type="presParOf" srcId="{F44F5F4D-1DF9-42D9-9897-2FA5BA743C02}" destId="{E5E0A450-CBFF-44AF-B465-BF0EA9F7DAE6}" srcOrd="1" destOrd="0" presId="urn:microsoft.com/office/officeart/2005/8/layout/orgChart1"/>
    <dgm:cxn modelId="{26C7336A-6F29-490D-9D4A-317A0B3AFAE7}" type="presParOf" srcId="{6633D8A2-5C09-4358-9A4C-FA6DAB494CF1}" destId="{F8C073D8-8A87-41FA-8CBB-28E1BA15C333}" srcOrd="1" destOrd="0" presId="urn:microsoft.com/office/officeart/2005/8/layout/orgChart1"/>
    <dgm:cxn modelId="{71E82EC6-39F0-4B47-99D3-C7630E14CF9F}" type="presParOf" srcId="{6633D8A2-5C09-4358-9A4C-FA6DAB494CF1}" destId="{96E2CB54-640E-44A4-B697-B9051CA40BC8}" srcOrd="2" destOrd="0" presId="urn:microsoft.com/office/officeart/2005/8/layout/orgChart1"/>
    <dgm:cxn modelId="{C6E0920E-4E6E-4E7E-BE56-F926B3C92467}" type="presParOf" srcId="{C25D3EBB-8099-48D9-B03D-7B1D537A5C72}" destId="{F5AC5FF1-AC0F-4A3B-AC3D-C2FF3ADD1230}" srcOrd="2" destOrd="0" presId="urn:microsoft.com/office/officeart/2005/8/layout/orgChart1"/>
    <dgm:cxn modelId="{ED69B84B-62C8-4C60-8C40-29E2AC338565}" type="presParOf" srcId="{C25D3EBB-8099-48D9-B03D-7B1D537A5C72}" destId="{AACC8D09-ECA0-4722-88E1-8ABD08135F2A}" srcOrd="3" destOrd="0" presId="urn:microsoft.com/office/officeart/2005/8/layout/orgChart1"/>
    <dgm:cxn modelId="{5C79EEA7-FD4B-4A19-96CA-9A30988E799F}" type="presParOf" srcId="{AACC8D09-ECA0-4722-88E1-8ABD08135F2A}" destId="{C6801EC8-1430-4B9B-8CF8-8D2F8C6C6F75}" srcOrd="0" destOrd="0" presId="urn:microsoft.com/office/officeart/2005/8/layout/orgChart1"/>
    <dgm:cxn modelId="{F0A5070A-156A-4C5F-9D7D-613B557E3F0C}" type="presParOf" srcId="{C6801EC8-1430-4B9B-8CF8-8D2F8C6C6F75}" destId="{B8E8145A-DA64-4400-9075-C5EBE01D9F27}" srcOrd="0" destOrd="0" presId="urn:microsoft.com/office/officeart/2005/8/layout/orgChart1"/>
    <dgm:cxn modelId="{D259C66C-8919-4733-B6A0-D3ED97C82D9F}" type="presParOf" srcId="{C6801EC8-1430-4B9B-8CF8-8D2F8C6C6F75}" destId="{F11407C0-8EF7-4865-AD5D-5F3E84F21E55}" srcOrd="1" destOrd="0" presId="urn:microsoft.com/office/officeart/2005/8/layout/orgChart1"/>
    <dgm:cxn modelId="{860A757F-5F11-4D76-80E1-BF61721B443F}" type="presParOf" srcId="{AACC8D09-ECA0-4722-88E1-8ABD08135F2A}" destId="{F94F2A2A-FB6E-4030-A0D9-E8074CDC4E76}" srcOrd="1" destOrd="0" presId="urn:microsoft.com/office/officeart/2005/8/layout/orgChart1"/>
    <dgm:cxn modelId="{3361998F-89EB-4980-B65C-D7DB90BB3806}" type="presParOf" srcId="{AACC8D09-ECA0-4722-88E1-8ABD08135F2A}" destId="{294834D2-8686-4E20-8AE0-184ED4AF566A}" srcOrd="2" destOrd="0" presId="urn:microsoft.com/office/officeart/2005/8/layout/orgChart1"/>
    <dgm:cxn modelId="{8A7715CA-9F46-4B51-BEE0-811F100C82AC}" type="presParOf" srcId="{C25D3EBB-8099-48D9-B03D-7B1D537A5C72}" destId="{DF996B41-833F-4DD8-A633-905387A02F67}" srcOrd="4" destOrd="0" presId="urn:microsoft.com/office/officeart/2005/8/layout/orgChart1"/>
    <dgm:cxn modelId="{78387365-0CE9-488D-8160-486F3A32F55B}" type="presParOf" srcId="{C25D3EBB-8099-48D9-B03D-7B1D537A5C72}" destId="{8924DB6F-D333-4FB3-A14F-4389C1F01B0F}" srcOrd="5" destOrd="0" presId="urn:microsoft.com/office/officeart/2005/8/layout/orgChart1"/>
    <dgm:cxn modelId="{9D5920A1-2308-4AD3-B466-99BFF9F5C9EB}" type="presParOf" srcId="{8924DB6F-D333-4FB3-A14F-4389C1F01B0F}" destId="{76808C56-AABF-4428-84B9-BFBC28545AF8}" srcOrd="0" destOrd="0" presId="urn:microsoft.com/office/officeart/2005/8/layout/orgChart1"/>
    <dgm:cxn modelId="{A6ABEC6B-C229-488A-85FA-E2508EEC2BD9}" type="presParOf" srcId="{76808C56-AABF-4428-84B9-BFBC28545AF8}" destId="{5EE3EBC9-BC36-4F32-BC46-6BECBBCBD55A}" srcOrd="0" destOrd="0" presId="urn:microsoft.com/office/officeart/2005/8/layout/orgChart1"/>
    <dgm:cxn modelId="{2F8AB220-1614-4F4B-AD19-380E48BF0E62}" type="presParOf" srcId="{76808C56-AABF-4428-84B9-BFBC28545AF8}" destId="{C25E8A0C-85E8-4409-A698-31E7C43C7F33}" srcOrd="1" destOrd="0" presId="urn:microsoft.com/office/officeart/2005/8/layout/orgChart1"/>
    <dgm:cxn modelId="{59EDEF1F-B05B-447D-A0BC-E7AB5AB2AE0C}" type="presParOf" srcId="{8924DB6F-D333-4FB3-A14F-4389C1F01B0F}" destId="{C28DEA1B-2486-4354-B8E9-FAEBAAA3013F}" srcOrd="1" destOrd="0" presId="urn:microsoft.com/office/officeart/2005/8/layout/orgChart1"/>
    <dgm:cxn modelId="{483C6288-4FB0-4BFE-9085-5090E4DCE75E}" type="presParOf" srcId="{8924DB6F-D333-4FB3-A14F-4389C1F01B0F}" destId="{C047B2A8-7137-4BE3-B5BE-26E873C6AC29}" srcOrd="2" destOrd="0" presId="urn:microsoft.com/office/officeart/2005/8/layout/orgChart1"/>
    <dgm:cxn modelId="{53B6E745-3392-4FA4-A0CF-E586453AAB0E}" type="presParOf" srcId="{C25D3EBB-8099-48D9-B03D-7B1D537A5C72}" destId="{E277EDE9-3FFE-4DE8-B0E5-91B1CD1B7794}" srcOrd="6" destOrd="0" presId="urn:microsoft.com/office/officeart/2005/8/layout/orgChart1"/>
    <dgm:cxn modelId="{77F8817F-4F09-4555-94B5-BDEAE5A95CE2}" type="presParOf" srcId="{C25D3EBB-8099-48D9-B03D-7B1D537A5C72}" destId="{094D0222-D8A0-4377-8E68-E89FCC18FE1A}" srcOrd="7" destOrd="0" presId="urn:microsoft.com/office/officeart/2005/8/layout/orgChart1"/>
    <dgm:cxn modelId="{24BF08C6-FF38-41E7-A0CE-88CBD6A14013}" type="presParOf" srcId="{094D0222-D8A0-4377-8E68-E89FCC18FE1A}" destId="{038D471D-728C-4D40-8F17-7FB3E9264397}" srcOrd="0" destOrd="0" presId="urn:microsoft.com/office/officeart/2005/8/layout/orgChart1"/>
    <dgm:cxn modelId="{B88A5221-D67F-4B85-8F86-E6F1A9398EA7}" type="presParOf" srcId="{038D471D-728C-4D40-8F17-7FB3E9264397}" destId="{C1541A34-7DF2-4F1C-AF15-102E699E8017}" srcOrd="0" destOrd="0" presId="urn:microsoft.com/office/officeart/2005/8/layout/orgChart1"/>
    <dgm:cxn modelId="{BE6E4BC3-AC3A-4E7D-855A-842294156054}" type="presParOf" srcId="{038D471D-728C-4D40-8F17-7FB3E9264397}" destId="{52DFD9CF-CE97-4CA3-ABC7-2EDC49D68A40}" srcOrd="1" destOrd="0" presId="urn:microsoft.com/office/officeart/2005/8/layout/orgChart1"/>
    <dgm:cxn modelId="{EE7F2197-3CEA-422A-B24D-3D9C931DD3DA}" type="presParOf" srcId="{094D0222-D8A0-4377-8E68-E89FCC18FE1A}" destId="{D3E00A51-211A-4557-A9FF-EADA820F4A16}" srcOrd="1" destOrd="0" presId="urn:microsoft.com/office/officeart/2005/8/layout/orgChart1"/>
    <dgm:cxn modelId="{AB65E97B-0F2C-43E8-931E-A378D9458B5E}" type="presParOf" srcId="{094D0222-D8A0-4377-8E68-E89FCC18FE1A}" destId="{551B5B76-26E5-43D0-B92B-C773DB4872CF}" srcOrd="2" destOrd="0" presId="urn:microsoft.com/office/officeart/2005/8/layout/orgChart1"/>
    <dgm:cxn modelId="{8C868DCC-0A06-49D2-AE03-B78A91E55872}" type="presParOf" srcId="{C25D3EBB-8099-48D9-B03D-7B1D537A5C72}" destId="{6B62AB5B-801D-4B7B-873A-5FD3ED2E11AC}" srcOrd="8" destOrd="0" presId="urn:microsoft.com/office/officeart/2005/8/layout/orgChart1"/>
    <dgm:cxn modelId="{31358BC3-FE18-4876-96A8-2A93B3F07751}" type="presParOf" srcId="{C25D3EBB-8099-48D9-B03D-7B1D537A5C72}" destId="{C407ED13-E1E0-46EB-B29D-E44E21345427}" srcOrd="9" destOrd="0" presId="urn:microsoft.com/office/officeart/2005/8/layout/orgChart1"/>
    <dgm:cxn modelId="{38407217-02CB-4DC4-8344-B8052F4B0552}" type="presParOf" srcId="{C407ED13-E1E0-46EB-B29D-E44E21345427}" destId="{9E5DE32A-5AA3-4214-A8FF-BF5C120EADD2}" srcOrd="0" destOrd="0" presId="urn:microsoft.com/office/officeart/2005/8/layout/orgChart1"/>
    <dgm:cxn modelId="{2FE86EFC-B4FA-43A5-8597-1D3C6903FDE1}" type="presParOf" srcId="{9E5DE32A-5AA3-4214-A8FF-BF5C120EADD2}" destId="{95BEB0B9-A0BC-42BF-AAF4-38212A46B96D}" srcOrd="0" destOrd="0" presId="urn:microsoft.com/office/officeart/2005/8/layout/orgChart1"/>
    <dgm:cxn modelId="{CB8C946E-C459-45AE-A202-9287AB63229E}" type="presParOf" srcId="{9E5DE32A-5AA3-4214-A8FF-BF5C120EADD2}" destId="{A64E7C30-07EF-4E95-A088-F8649F19F38B}" srcOrd="1" destOrd="0" presId="urn:microsoft.com/office/officeart/2005/8/layout/orgChart1"/>
    <dgm:cxn modelId="{FB5C25DB-13E2-4262-AC27-BD21513EA8E3}" type="presParOf" srcId="{C407ED13-E1E0-46EB-B29D-E44E21345427}" destId="{70B60408-AA58-4280-BA29-CFC8F0967E5C}" srcOrd="1" destOrd="0" presId="urn:microsoft.com/office/officeart/2005/8/layout/orgChart1"/>
    <dgm:cxn modelId="{13166030-5295-402F-895E-2CC39B58564B}" type="presParOf" srcId="{C407ED13-E1E0-46EB-B29D-E44E21345427}" destId="{5C6180E8-EC47-4EB1-BFE1-2B19DFB40BAD}" srcOrd="2" destOrd="0" presId="urn:microsoft.com/office/officeart/2005/8/layout/orgChart1"/>
    <dgm:cxn modelId="{FCBA22E9-9D98-4A08-BDBB-229F5AA45678}" type="presParOf" srcId="{CE06E963-569B-4FF6-A5F9-E946BAC21DFE}" destId="{FF4C3596-D98B-4C56-B4F6-EBA6D1FD5A75}"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62AB5B-801D-4B7B-873A-5FD3ED2E11AC}">
      <dsp:nvSpPr>
        <dsp:cNvPr id="0" name=""/>
        <dsp:cNvSpPr/>
      </dsp:nvSpPr>
      <dsp:spPr>
        <a:xfrm>
          <a:off x="4122056" y="1430471"/>
          <a:ext cx="3415641" cy="1051255"/>
        </a:xfrm>
        <a:custGeom>
          <a:avLst/>
          <a:gdLst/>
          <a:ahLst/>
          <a:cxnLst/>
          <a:rect l="0" t="0" r="0" b="0"/>
          <a:pathLst>
            <a:path>
              <a:moveTo>
                <a:pt x="0" y="0"/>
              </a:moveTo>
              <a:lnTo>
                <a:pt x="0" y="903056"/>
              </a:lnTo>
              <a:lnTo>
                <a:pt x="3415641" y="903056"/>
              </a:lnTo>
              <a:lnTo>
                <a:pt x="3415641" y="1051255"/>
              </a:lnTo>
            </a:path>
          </a:pathLst>
        </a:custGeom>
        <a:noFill/>
        <a:ln w="9525" cap="flat" cmpd="sng" algn="ctr">
          <a:solidFill>
            <a:srgbClr val="414042"/>
          </a:solidFill>
          <a:prstDash val="solid"/>
        </a:ln>
        <a:effectLst/>
      </dsp:spPr>
      <dsp:style>
        <a:lnRef idx="2">
          <a:scrgbClr r="0" g="0" b="0"/>
        </a:lnRef>
        <a:fillRef idx="0">
          <a:scrgbClr r="0" g="0" b="0"/>
        </a:fillRef>
        <a:effectRef idx="0">
          <a:scrgbClr r="0" g="0" b="0"/>
        </a:effectRef>
        <a:fontRef idx="minor"/>
      </dsp:style>
    </dsp:sp>
    <dsp:sp modelId="{E277EDE9-3FFE-4DE8-B0E5-91B1CD1B7794}">
      <dsp:nvSpPr>
        <dsp:cNvPr id="0" name=""/>
        <dsp:cNvSpPr/>
      </dsp:nvSpPr>
      <dsp:spPr>
        <a:xfrm>
          <a:off x="4122056" y="1430471"/>
          <a:ext cx="1707820" cy="1051255"/>
        </a:xfrm>
        <a:custGeom>
          <a:avLst/>
          <a:gdLst/>
          <a:ahLst/>
          <a:cxnLst/>
          <a:rect l="0" t="0" r="0" b="0"/>
          <a:pathLst>
            <a:path>
              <a:moveTo>
                <a:pt x="0" y="0"/>
              </a:moveTo>
              <a:lnTo>
                <a:pt x="0" y="903056"/>
              </a:lnTo>
              <a:lnTo>
                <a:pt x="1707820" y="903056"/>
              </a:lnTo>
              <a:lnTo>
                <a:pt x="1707820" y="1051255"/>
              </a:lnTo>
            </a:path>
          </a:pathLst>
        </a:custGeom>
        <a:noFill/>
        <a:ln w="9525" cap="flat" cmpd="sng" algn="ctr">
          <a:solidFill>
            <a:srgbClr val="414042"/>
          </a:solidFill>
          <a:prstDash val="solid"/>
        </a:ln>
        <a:effectLst/>
      </dsp:spPr>
      <dsp:style>
        <a:lnRef idx="2">
          <a:scrgbClr r="0" g="0" b="0"/>
        </a:lnRef>
        <a:fillRef idx="0">
          <a:scrgbClr r="0" g="0" b="0"/>
        </a:fillRef>
        <a:effectRef idx="0">
          <a:scrgbClr r="0" g="0" b="0"/>
        </a:effectRef>
        <a:fontRef idx="minor"/>
      </dsp:style>
    </dsp:sp>
    <dsp:sp modelId="{DF996B41-833F-4DD8-A633-905387A02F67}">
      <dsp:nvSpPr>
        <dsp:cNvPr id="0" name=""/>
        <dsp:cNvSpPr/>
      </dsp:nvSpPr>
      <dsp:spPr>
        <a:xfrm>
          <a:off x="4076336" y="1430471"/>
          <a:ext cx="91440" cy="1051255"/>
        </a:xfrm>
        <a:custGeom>
          <a:avLst/>
          <a:gdLst/>
          <a:ahLst/>
          <a:cxnLst/>
          <a:rect l="0" t="0" r="0" b="0"/>
          <a:pathLst>
            <a:path>
              <a:moveTo>
                <a:pt x="45720" y="0"/>
              </a:moveTo>
              <a:lnTo>
                <a:pt x="45720" y="1051255"/>
              </a:lnTo>
            </a:path>
          </a:pathLst>
        </a:custGeom>
        <a:noFill/>
        <a:ln w="9525" cap="flat" cmpd="sng" algn="ctr">
          <a:solidFill>
            <a:srgbClr val="414042"/>
          </a:solidFill>
          <a:prstDash val="solid"/>
        </a:ln>
        <a:effectLst/>
      </dsp:spPr>
      <dsp:style>
        <a:lnRef idx="2">
          <a:scrgbClr r="0" g="0" b="0"/>
        </a:lnRef>
        <a:fillRef idx="0">
          <a:scrgbClr r="0" g="0" b="0"/>
        </a:fillRef>
        <a:effectRef idx="0">
          <a:scrgbClr r="0" g="0" b="0"/>
        </a:effectRef>
        <a:fontRef idx="minor"/>
      </dsp:style>
    </dsp:sp>
    <dsp:sp modelId="{F5AC5FF1-AC0F-4A3B-AC3D-C2FF3ADD1230}">
      <dsp:nvSpPr>
        <dsp:cNvPr id="0" name=""/>
        <dsp:cNvSpPr/>
      </dsp:nvSpPr>
      <dsp:spPr>
        <a:xfrm>
          <a:off x="2414236" y="1430471"/>
          <a:ext cx="1707820" cy="1051255"/>
        </a:xfrm>
        <a:custGeom>
          <a:avLst/>
          <a:gdLst/>
          <a:ahLst/>
          <a:cxnLst/>
          <a:rect l="0" t="0" r="0" b="0"/>
          <a:pathLst>
            <a:path>
              <a:moveTo>
                <a:pt x="1707820" y="0"/>
              </a:moveTo>
              <a:lnTo>
                <a:pt x="1707820" y="903056"/>
              </a:lnTo>
              <a:lnTo>
                <a:pt x="0" y="903056"/>
              </a:lnTo>
              <a:lnTo>
                <a:pt x="0" y="1051255"/>
              </a:lnTo>
            </a:path>
          </a:pathLst>
        </a:custGeom>
        <a:noFill/>
        <a:ln w="9525" cap="flat" cmpd="sng" algn="ctr">
          <a:solidFill>
            <a:srgbClr val="414042"/>
          </a:solidFill>
          <a:prstDash val="solid"/>
        </a:ln>
        <a:effectLst/>
      </dsp:spPr>
      <dsp:style>
        <a:lnRef idx="2">
          <a:scrgbClr r="0" g="0" b="0"/>
        </a:lnRef>
        <a:fillRef idx="0">
          <a:scrgbClr r="0" g="0" b="0"/>
        </a:fillRef>
        <a:effectRef idx="0">
          <a:scrgbClr r="0" g="0" b="0"/>
        </a:effectRef>
        <a:fontRef idx="minor"/>
      </dsp:style>
    </dsp:sp>
    <dsp:sp modelId="{E88C7F2D-3AD7-4B81-A71C-8D5605A2CE1C}">
      <dsp:nvSpPr>
        <dsp:cNvPr id="0" name=""/>
        <dsp:cNvSpPr/>
      </dsp:nvSpPr>
      <dsp:spPr>
        <a:xfrm>
          <a:off x="706415" y="1430471"/>
          <a:ext cx="3415641" cy="1051255"/>
        </a:xfrm>
        <a:custGeom>
          <a:avLst/>
          <a:gdLst/>
          <a:ahLst/>
          <a:cxnLst/>
          <a:rect l="0" t="0" r="0" b="0"/>
          <a:pathLst>
            <a:path>
              <a:moveTo>
                <a:pt x="3415641" y="0"/>
              </a:moveTo>
              <a:lnTo>
                <a:pt x="3415641" y="903056"/>
              </a:lnTo>
              <a:lnTo>
                <a:pt x="0" y="903056"/>
              </a:lnTo>
              <a:lnTo>
                <a:pt x="0" y="1051255"/>
              </a:lnTo>
            </a:path>
          </a:pathLst>
        </a:custGeom>
        <a:noFill/>
        <a:ln w="9525" cap="flat" cmpd="sng" algn="ctr">
          <a:solidFill>
            <a:srgbClr val="414042"/>
          </a:solidFill>
          <a:prstDash val="solid"/>
        </a:ln>
        <a:effectLst/>
      </dsp:spPr>
      <dsp:style>
        <a:lnRef idx="2">
          <a:scrgbClr r="0" g="0" b="0"/>
        </a:lnRef>
        <a:fillRef idx="0">
          <a:scrgbClr r="0" g="0" b="0"/>
        </a:fillRef>
        <a:effectRef idx="0">
          <a:scrgbClr r="0" g="0" b="0"/>
        </a:effectRef>
        <a:fontRef idx="minor"/>
      </dsp:style>
    </dsp:sp>
    <dsp:sp modelId="{DE867E67-9404-4F71-87C4-BE99C463CA66}">
      <dsp:nvSpPr>
        <dsp:cNvPr id="0" name=""/>
        <dsp:cNvSpPr/>
      </dsp:nvSpPr>
      <dsp:spPr>
        <a:xfrm>
          <a:off x="3416345" y="724760"/>
          <a:ext cx="1411422" cy="705711"/>
        </a:xfrm>
        <a:prstGeom prst="rect">
          <a:avLst/>
        </a:prstGeom>
        <a:solidFill>
          <a:schemeClr val="lt1"/>
        </a:solidFill>
        <a:ln w="25400" cap="flat" cmpd="sng" algn="ctr">
          <a:solidFill>
            <a:schemeClr val="accent1"/>
          </a:solidFill>
          <a:prstDash val="solid"/>
        </a:ln>
        <a:effectLst>
          <a:glow rad="101600">
            <a:schemeClr val="accent3">
              <a:satMod val="175000"/>
              <a:alpha val="40000"/>
            </a:schemeClr>
          </a:glow>
          <a:outerShdw blurRad="76200" dir="18900000" sy="23000" kx="-1200000" algn="bl" rotWithShape="0">
            <a:prstClr val="black">
              <a:alpha val="2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Arial"/>
              <a:ea typeface="+mn-ea"/>
              <a:cs typeface="+mn-cs"/>
            </a:rPr>
            <a:t>Business Issue</a:t>
          </a:r>
          <a:endParaRPr lang="en-GB" sz="1800" b="1" kern="1200" dirty="0">
            <a:solidFill>
              <a:schemeClr val="tx1"/>
            </a:solidFill>
            <a:latin typeface="Arial"/>
            <a:ea typeface="+mn-ea"/>
            <a:cs typeface="+mn-cs"/>
          </a:endParaRPr>
        </a:p>
      </dsp:txBody>
      <dsp:txXfrm>
        <a:off x="3416345" y="724760"/>
        <a:ext cx="1411422" cy="705711"/>
      </dsp:txXfrm>
    </dsp:sp>
    <dsp:sp modelId="{AB8D9A6B-3D25-4182-A343-F221B7287E05}">
      <dsp:nvSpPr>
        <dsp:cNvPr id="0" name=""/>
        <dsp:cNvSpPr/>
      </dsp:nvSpPr>
      <dsp:spPr>
        <a:xfrm>
          <a:off x="704" y="2481726"/>
          <a:ext cx="1411422" cy="705711"/>
        </a:xfrm>
        <a:prstGeom prst="rect">
          <a:avLst/>
        </a:prstGeom>
        <a:solidFill>
          <a:schemeClr val="lt1"/>
        </a:solidFill>
        <a:ln w="25400" cap="flat" cmpd="sng" algn="ctr">
          <a:solidFill>
            <a:schemeClr val="accent1"/>
          </a:solidFill>
          <a:prstDash val="solid"/>
        </a:ln>
        <a:effectLst>
          <a:glow rad="101600">
            <a:schemeClr val="accent3">
              <a:satMod val="175000"/>
              <a:alpha val="40000"/>
            </a:schemeClr>
          </a:glow>
          <a:outerShdw blurRad="76200" dir="18900000" sy="23000" kx="-1200000" algn="bl" rotWithShape="0">
            <a:prstClr val="black">
              <a:alpha val="2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Arial"/>
              <a:ea typeface="+mn-ea"/>
              <a:cs typeface="+mn-cs"/>
            </a:rPr>
            <a:t>Operational</a:t>
          </a:r>
          <a:endParaRPr lang="en-GB" sz="1800" b="1" kern="1200" dirty="0">
            <a:solidFill>
              <a:schemeClr val="tx1"/>
            </a:solidFill>
            <a:latin typeface="Arial"/>
            <a:ea typeface="+mn-ea"/>
            <a:cs typeface="+mn-cs"/>
          </a:endParaRPr>
        </a:p>
      </dsp:txBody>
      <dsp:txXfrm>
        <a:off x="704" y="2481726"/>
        <a:ext cx="1411422" cy="705711"/>
      </dsp:txXfrm>
    </dsp:sp>
    <dsp:sp modelId="{B8E8145A-DA64-4400-9075-C5EBE01D9F27}">
      <dsp:nvSpPr>
        <dsp:cNvPr id="0" name=""/>
        <dsp:cNvSpPr/>
      </dsp:nvSpPr>
      <dsp:spPr>
        <a:xfrm>
          <a:off x="1708525" y="2481726"/>
          <a:ext cx="1411422" cy="705711"/>
        </a:xfrm>
        <a:prstGeom prst="rect">
          <a:avLst/>
        </a:prstGeom>
        <a:solidFill>
          <a:schemeClr val="lt1"/>
        </a:solidFill>
        <a:ln w="25400" cap="flat" cmpd="sng" algn="ctr">
          <a:solidFill>
            <a:schemeClr val="accent1"/>
          </a:solidFill>
          <a:prstDash val="solid"/>
        </a:ln>
        <a:effectLst>
          <a:glow rad="101600">
            <a:schemeClr val="accent3">
              <a:satMod val="175000"/>
              <a:alpha val="40000"/>
            </a:schemeClr>
          </a:glow>
          <a:outerShdw blurRad="76200" dir="18900000" sy="23000" kx="-1200000" algn="bl" rotWithShape="0">
            <a:prstClr val="black">
              <a:alpha val="2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Arial"/>
              <a:ea typeface="+mn-ea"/>
              <a:cs typeface="+mn-cs"/>
            </a:rPr>
            <a:t>Legal</a:t>
          </a:r>
          <a:endParaRPr lang="en-GB" sz="1800" b="1" kern="1200" dirty="0">
            <a:solidFill>
              <a:schemeClr val="tx1"/>
            </a:solidFill>
            <a:latin typeface="Arial"/>
            <a:ea typeface="+mn-ea"/>
            <a:cs typeface="+mn-cs"/>
          </a:endParaRPr>
        </a:p>
      </dsp:txBody>
      <dsp:txXfrm>
        <a:off x="1708525" y="2481726"/>
        <a:ext cx="1411422" cy="705711"/>
      </dsp:txXfrm>
    </dsp:sp>
    <dsp:sp modelId="{5EE3EBC9-BC36-4F32-BC46-6BECBBCBD55A}">
      <dsp:nvSpPr>
        <dsp:cNvPr id="0" name=""/>
        <dsp:cNvSpPr/>
      </dsp:nvSpPr>
      <dsp:spPr>
        <a:xfrm>
          <a:off x="3416345" y="2481726"/>
          <a:ext cx="1411422" cy="705711"/>
        </a:xfrm>
        <a:prstGeom prst="rect">
          <a:avLst/>
        </a:prstGeom>
        <a:solidFill>
          <a:schemeClr val="lt1"/>
        </a:solidFill>
        <a:ln w="25400" cap="flat" cmpd="sng" algn="ctr">
          <a:solidFill>
            <a:schemeClr val="accent1"/>
          </a:solidFill>
          <a:prstDash val="solid"/>
        </a:ln>
        <a:effectLst>
          <a:glow rad="101600">
            <a:schemeClr val="accent3">
              <a:satMod val="175000"/>
              <a:alpha val="40000"/>
            </a:schemeClr>
          </a:glow>
          <a:outerShdw blurRad="76200" dir="18900000" sy="23000" kx="-1200000" algn="bl" rotWithShape="0">
            <a:prstClr val="black">
              <a:alpha val="2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Arial"/>
              <a:ea typeface="+mn-ea"/>
              <a:cs typeface="+mn-cs"/>
            </a:rPr>
            <a:t>Reputation</a:t>
          </a:r>
          <a:endParaRPr lang="en-GB" sz="1800" b="1" kern="1200" dirty="0">
            <a:solidFill>
              <a:schemeClr val="tx1"/>
            </a:solidFill>
            <a:latin typeface="Arial"/>
            <a:ea typeface="+mn-ea"/>
            <a:cs typeface="+mn-cs"/>
          </a:endParaRPr>
        </a:p>
      </dsp:txBody>
      <dsp:txXfrm>
        <a:off x="3416345" y="2481726"/>
        <a:ext cx="1411422" cy="705711"/>
      </dsp:txXfrm>
    </dsp:sp>
    <dsp:sp modelId="{C1541A34-7DF2-4F1C-AF15-102E699E8017}">
      <dsp:nvSpPr>
        <dsp:cNvPr id="0" name=""/>
        <dsp:cNvSpPr/>
      </dsp:nvSpPr>
      <dsp:spPr>
        <a:xfrm>
          <a:off x="5124166" y="2481726"/>
          <a:ext cx="1411422" cy="705711"/>
        </a:xfrm>
        <a:prstGeom prst="rect">
          <a:avLst/>
        </a:prstGeom>
        <a:solidFill>
          <a:schemeClr val="lt1"/>
        </a:solidFill>
        <a:ln w="25400" cap="flat" cmpd="sng" algn="ctr">
          <a:solidFill>
            <a:schemeClr val="accent1"/>
          </a:solidFill>
          <a:prstDash val="solid"/>
        </a:ln>
        <a:effectLst>
          <a:glow rad="101600">
            <a:schemeClr val="accent3">
              <a:satMod val="175000"/>
              <a:alpha val="40000"/>
            </a:schemeClr>
          </a:glow>
          <a:outerShdw blurRad="76200" dir="18900000" sy="23000" kx="-1200000" algn="bl" rotWithShape="0">
            <a:prstClr val="black">
              <a:alpha val="2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Arial"/>
              <a:ea typeface="+mn-ea"/>
              <a:cs typeface="+mn-cs"/>
            </a:rPr>
            <a:t>Market</a:t>
          </a:r>
          <a:endParaRPr lang="en-GB" sz="1800" b="1" kern="1200" dirty="0">
            <a:solidFill>
              <a:schemeClr val="tx1"/>
            </a:solidFill>
            <a:latin typeface="Arial"/>
            <a:ea typeface="+mn-ea"/>
            <a:cs typeface="+mn-cs"/>
          </a:endParaRPr>
        </a:p>
      </dsp:txBody>
      <dsp:txXfrm>
        <a:off x="5124166" y="2481726"/>
        <a:ext cx="1411422" cy="705711"/>
      </dsp:txXfrm>
    </dsp:sp>
    <dsp:sp modelId="{95BEB0B9-A0BC-42BF-AAF4-38212A46B96D}">
      <dsp:nvSpPr>
        <dsp:cNvPr id="0" name=""/>
        <dsp:cNvSpPr/>
      </dsp:nvSpPr>
      <dsp:spPr>
        <a:xfrm>
          <a:off x="6831987" y="2481726"/>
          <a:ext cx="1411422" cy="705711"/>
        </a:xfrm>
        <a:prstGeom prst="rect">
          <a:avLst/>
        </a:prstGeom>
        <a:solidFill>
          <a:schemeClr val="lt1"/>
        </a:solidFill>
        <a:ln w="25400" cap="flat" cmpd="sng" algn="ctr">
          <a:solidFill>
            <a:schemeClr val="accent1"/>
          </a:solidFill>
          <a:prstDash val="solid"/>
        </a:ln>
        <a:effectLst>
          <a:glow rad="101600">
            <a:schemeClr val="accent3">
              <a:satMod val="175000"/>
              <a:alpha val="40000"/>
            </a:schemeClr>
          </a:glow>
          <a:outerShdw blurRad="76200" dir="18900000" sy="23000" kx="-1200000" algn="bl" rotWithShape="0">
            <a:prstClr val="black">
              <a:alpha val="2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Arial"/>
              <a:ea typeface="+mn-ea"/>
              <a:cs typeface="+mn-cs"/>
            </a:rPr>
            <a:t>Financing</a:t>
          </a:r>
          <a:endParaRPr lang="en-GB" sz="1800" b="1" kern="1200" dirty="0">
            <a:solidFill>
              <a:schemeClr val="tx1"/>
            </a:solidFill>
            <a:latin typeface="Arial"/>
            <a:ea typeface="+mn-ea"/>
            <a:cs typeface="+mn-cs"/>
          </a:endParaRPr>
        </a:p>
      </dsp:txBody>
      <dsp:txXfrm>
        <a:off x="6831987" y="2481726"/>
        <a:ext cx="1411422" cy="70571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6661" tIns="48331" rIns="96661" bIns="48331" rtlCol="0"/>
          <a:lstStyle>
            <a:lvl1pPr algn="l">
              <a:defRPr sz="1300"/>
            </a:lvl1pPr>
          </a:lstStyle>
          <a:p>
            <a:endParaRPr lang="nl-NL"/>
          </a:p>
        </p:txBody>
      </p:sp>
      <p:sp>
        <p:nvSpPr>
          <p:cNvPr id="3" name="Date Placeholder 2"/>
          <p:cNvSpPr>
            <a:spLocks noGrp="1"/>
          </p:cNvSpPr>
          <p:nvPr>
            <p:ph type="dt" idx="1"/>
          </p:nvPr>
        </p:nvSpPr>
        <p:spPr>
          <a:xfrm>
            <a:off x="3815373" y="0"/>
            <a:ext cx="2918831" cy="493316"/>
          </a:xfrm>
          <a:prstGeom prst="rect">
            <a:avLst/>
          </a:prstGeom>
        </p:spPr>
        <p:txBody>
          <a:bodyPr vert="horz" lIns="96661" tIns="48331" rIns="96661" bIns="48331" rtlCol="0"/>
          <a:lstStyle>
            <a:lvl1pPr algn="r">
              <a:defRPr sz="1300"/>
            </a:lvl1pPr>
          </a:lstStyle>
          <a:p>
            <a:fld id="{EB6C9DAC-D607-4593-AFB3-F85A550622C5}" type="datetimeFigureOut">
              <a:rPr lang="nl-NL" smtClean="0"/>
              <a:pPr/>
              <a:t>16-5-2014</a:t>
            </a:fld>
            <a:endParaRPr lang="nl-NL"/>
          </a:p>
        </p:txBody>
      </p:sp>
      <p:sp>
        <p:nvSpPr>
          <p:cNvPr id="4" name="Slide Image Placeholder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6661" tIns="48331" rIns="96661" bIns="48331" rtlCol="0" anchor="ctr"/>
          <a:lstStyle/>
          <a:p>
            <a:endParaRPr lang="nl-NL"/>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371285"/>
            <a:ext cx="2918831" cy="493316"/>
          </a:xfrm>
          <a:prstGeom prst="rect">
            <a:avLst/>
          </a:prstGeom>
        </p:spPr>
        <p:txBody>
          <a:bodyPr vert="horz" lIns="96661" tIns="48331" rIns="96661" bIns="48331" rtlCol="0" anchor="b"/>
          <a:lstStyle>
            <a:lvl1pPr algn="l">
              <a:defRPr sz="1300"/>
            </a:lvl1pPr>
          </a:lstStyle>
          <a:p>
            <a:endParaRPr lang="nl-NL"/>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6661" tIns="48331" rIns="96661" bIns="48331" rtlCol="0" anchor="b"/>
          <a:lstStyle>
            <a:lvl1pPr algn="r">
              <a:defRPr sz="1300"/>
            </a:lvl1pPr>
          </a:lstStyle>
          <a:p>
            <a:fld id="{B39046FE-32F2-425C-BEC7-EEC090452519}" type="slidenum">
              <a:rPr lang="nl-NL" smtClean="0"/>
              <a:pPr/>
              <a:t>‹#›</a:t>
            </a:fld>
            <a:endParaRPr lang="nl-NL"/>
          </a:p>
        </p:txBody>
      </p:sp>
    </p:spTree>
    <p:extLst>
      <p:ext uri="{BB962C8B-B14F-4D97-AF65-F5344CB8AC3E}">
        <p14:creationId xmlns:p14="http://schemas.microsoft.com/office/powerpoint/2010/main" xmlns="" val="415391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ifc.org/ifcext/policyreview.nsf/Content/2012-Editio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1.ifc.org/wps/wcm/connect/Topics_Ext_Content/IFC_External_Corporate_Site/IFC+Sustainability/Sustainability+Framework/Environmental,+Health,+and+Safety+Guideline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www.kpmg.com/AU/en/IssuesAndInsights/ArticlesPublications/Documents/is-natural-capital-a-material-issue.pdf" TargetMode="External"/><Relationship Id="rId3" Type="http://schemas.openxmlformats.org/officeDocument/2006/relationships/hyperlink" Target="http://www.bloomberg.com/news/2011-10-20/worst-thai-floods-in-50-years-hit-apple-toyota-supply-chains.html" TargetMode="External"/><Relationship Id="rId7" Type="http://schemas.openxmlformats.org/officeDocument/2006/relationships/hyperlink" Target="http://en.wikipedia.org/wiki/Wikipedia:Citation_needed"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en.wikipedia.org/wiki/2011_Thailand_floods" TargetMode="External"/><Relationship Id="rId5" Type="http://schemas.openxmlformats.org/officeDocument/2006/relationships/hyperlink" Target="http://en.wikipedia.org/wiki/World_Bank" TargetMode="External"/><Relationship Id="rId10" Type="http://schemas.openxmlformats.org/officeDocument/2006/relationships/hyperlink" Target="http://news.mongabay.com/2014/0428-app-forest-restoration-commitment.html" TargetMode="External"/><Relationship Id="rId4" Type="http://schemas.openxmlformats.org/officeDocument/2006/relationships/hyperlink" Target="http://www.reuters.com/article/2011/12/02/us-westerndigitalcorp-idUSTRE7B106G20111202" TargetMode="External"/><Relationship Id="rId9" Type="http://schemas.openxmlformats.org/officeDocument/2006/relationships/hyperlink" Target="http://www.asiapulppaper.com/news-media/press-releases/app-support-protection-and-restoration-one-million-hectares-forest"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kpmg.com/AU/en/IssuesAndInsights/ArticlesPublications/Documents/is-natural-capital-a-material-issue.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vimeo.com/1587592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a:noFill/>
        </p:spPr>
        <p:txBody>
          <a:bodyPr/>
          <a:lstStyle/>
          <a:p>
            <a:r>
              <a:rPr lang="en-US" dirty="0" smtClean="0"/>
              <a:t> </a:t>
            </a:r>
            <a:endParaRPr lang="en-US" baseline="0" dirty="0" smtClean="0"/>
          </a:p>
        </p:txBody>
      </p:sp>
      <p:sp>
        <p:nvSpPr>
          <p:cNvPr id="21508" name="Slide Number Placeholder 3"/>
          <p:cNvSpPr>
            <a:spLocks noGrp="1"/>
          </p:cNvSpPr>
          <p:nvPr>
            <p:ph type="sldNum" sz="quarter" idx="5"/>
          </p:nvPr>
        </p:nvSpPr>
        <p:spPr>
          <a:noFill/>
        </p:spPr>
        <p:txBody>
          <a:bodyPr/>
          <a:lstStyle>
            <a:lvl1pPr defTabSz="954866" eaLnBrk="0" hangingPunct="0">
              <a:defRPr>
                <a:solidFill>
                  <a:schemeClr val="tx1"/>
                </a:solidFill>
                <a:latin typeface="Arial" charset="0"/>
              </a:defRPr>
            </a:lvl1pPr>
            <a:lvl2pPr marL="785372" indent="-302066" defTabSz="954866" eaLnBrk="0" hangingPunct="0">
              <a:defRPr>
                <a:solidFill>
                  <a:schemeClr val="tx1"/>
                </a:solidFill>
                <a:latin typeface="Arial" charset="0"/>
              </a:defRPr>
            </a:lvl2pPr>
            <a:lvl3pPr marL="1208265" indent="-241653" defTabSz="954866" eaLnBrk="0" hangingPunct="0">
              <a:defRPr>
                <a:solidFill>
                  <a:schemeClr val="tx1"/>
                </a:solidFill>
                <a:latin typeface="Arial" charset="0"/>
              </a:defRPr>
            </a:lvl3pPr>
            <a:lvl4pPr marL="1691571" indent="-241653" defTabSz="954866" eaLnBrk="0" hangingPunct="0">
              <a:defRPr>
                <a:solidFill>
                  <a:schemeClr val="tx1"/>
                </a:solidFill>
                <a:latin typeface="Arial" charset="0"/>
              </a:defRPr>
            </a:lvl4pPr>
            <a:lvl5pPr marL="2174878" indent="-241653" defTabSz="954866" eaLnBrk="0" hangingPunct="0">
              <a:defRPr>
                <a:solidFill>
                  <a:schemeClr val="tx1"/>
                </a:solidFill>
                <a:latin typeface="Arial" charset="0"/>
              </a:defRPr>
            </a:lvl5pPr>
            <a:lvl6pPr marL="2658184" indent="-241653" defTabSz="954866" eaLnBrk="0" fontAlgn="base" hangingPunct="0">
              <a:spcBef>
                <a:spcPct val="0"/>
              </a:spcBef>
              <a:spcAft>
                <a:spcPct val="0"/>
              </a:spcAft>
              <a:defRPr>
                <a:solidFill>
                  <a:schemeClr val="tx1"/>
                </a:solidFill>
                <a:latin typeface="Arial" charset="0"/>
              </a:defRPr>
            </a:lvl6pPr>
            <a:lvl7pPr marL="3141490" indent="-241653" defTabSz="954866" eaLnBrk="0" fontAlgn="base" hangingPunct="0">
              <a:spcBef>
                <a:spcPct val="0"/>
              </a:spcBef>
              <a:spcAft>
                <a:spcPct val="0"/>
              </a:spcAft>
              <a:defRPr>
                <a:solidFill>
                  <a:schemeClr val="tx1"/>
                </a:solidFill>
                <a:latin typeface="Arial" charset="0"/>
              </a:defRPr>
            </a:lvl7pPr>
            <a:lvl8pPr marL="3624796" indent="-241653" defTabSz="954866" eaLnBrk="0" fontAlgn="base" hangingPunct="0">
              <a:spcBef>
                <a:spcPct val="0"/>
              </a:spcBef>
              <a:spcAft>
                <a:spcPct val="0"/>
              </a:spcAft>
              <a:defRPr>
                <a:solidFill>
                  <a:schemeClr val="tx1"/>
                </a:solidFill>
                <a:latin typeface="Arial" charset="0"/>
              </a:defRPr>
            </a:lvl8pPr>
            <a:lvl9pPr marL="4108102" indent="-241653" defTabSz="954866" eaLnBrk="0" fontAlgn="base" hangingPunct="0">
              <a:spcBef>
                <a:spcPct val="0"/>
              </a:spcBef>
              <a:spcAft>
                <a:spcPct val="0"/>
              </a:spcAft>
              <a:defRPr>
                <a:solidFill>
                  <a:schemeClr val="tx1"/>
                </a:solidFill>
                <a:latin typeface="Arial" charset="0"/>
              </a:defRPr>
            </a:lvl9pPr>
          </a:lstStyle>
          <a:p>
            <a:pPr eaLnBrk="1" hangingPunct="1"/>
            <a:fld id="{F6F2794F-FED1-4E15-B388-71569C448275}" type="slidenum">
              <a:rPr lang="en-GB">
                <a:solidFill>
                  <a:prstClr val="black"/>
                </a:solidFill>
              </a:rPr>
              <a:pPr eaLnBrk="1" hangingPunct="1"/>
              <a:t>1</a:t>
            </a:fld>
            <a:endParaRPr lang="en-GB"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ln>
            <a:miter lim="800000"/>
            <a:headEnd/>
            <a:tailEnd/>
          </a:ln>
        </p:spPr>
        <p:txBody>
          <a:bodyPr/>
          <a:lstStyle/>
          <a:p>
            <a:pPr>
              <a:defRPr/>
            </a:pPr>
            <a:fld id="{FC0FCD48-A9FA-4077-B0C6-33EDDC2A8357}" type="slidenum">
              <a:rPr lang="en-GB">
                <a:solidFill>
                  <a:prstClr val="black"/>
                </a:solidFill>
              </a:rPr>
              <a:pPr>
                <a:defRPr/>
              </a:pPr>
              <a:t>11</a:t>
            </a:fld>
            <a:endParaRPr lang="en-GB">
              <a:solidFill>
                <a:prstClr val="black"/>
              </a:solidFill>
            </a:endParaRPr>
          </a:p>
        </p:txBody>
      </p:sp>
      <p:sp>
        <p:nvSpPr>
          <p:cNvPr id="217091" name="Rectangle 2"/>
          <p:cNvSpPr>
            <a:spLocks noGrp="1" noRot="1" noChangeAspect="1" noTextEdit="1"/>
          </p:cNvSpPr>
          <p:nvPr>
            <p:ph type="sldImg"/>
          </p:nvPr>
        </p:nvSpPr>
        <p:spPr bwMode="auto">
          <a:noFill/>
          <a:ln>
            <a:solidFill>
              <a:srgbClr val="000000"/>
            </a:solidFill>
            <a:miter lim="800000"/>
            <a:headEnd/>
            <a:tailEnd/>
          </a:ln>
        </p:spPr>
      </p:sp>
      <p:sp>
        <p:nvSpPr>
          <p:cNvPr id="217092" name="Rectangle 3"/>
          <p:cNvSpPr>
            <a:spLocks noGrp="1"/>
          </p:cNvSpPr>
          <p:nvPr>
            <p:ph type="body" idx="1"/>
          </p:nvPr>
        </p:nvSpPr>
        <p:spPr bwMode="auto">
          <a:noFill/>
        </p:spPr>
        <p:txBody>
          <a:bodyPr wrap="square" lIns="93181" tIns="46590" rIns="93181" bIns="46590" numCol="1" anchor="t" anchorCtr="0" compatLnSpc="1">
            <a:prstTxWarp prst="textNoShape">
              <a:avLst/>
            </a:prstTxWarp>
          </a:bodyPr>
          <a:lstStyle/>
          <a:p>
            <a:pPr eaLnBrk="1" hangingPunct="1">
              <a:spcBef>
                <a:spcPct val="0"/>
              </a:spcBef>
            </a:pPr>
            <a:r>
              <a:rPr lang="nl-NL" dirty="0" smtClean="0"/>
              <a:t>We will focus on this last one as this is of most relevance and accesible for companies. </a:t>
            </a:r>
          </a:p>
          <a:p>
            <a:pPr eaLnBrk="1" hangingPunct="1">
              <a:spcBef>
                <a:spcPct val="0"/>
              </a:spcBef>
            </a:pPr>
            <a:endParaRPr lang="nl-NL" dirty="0" smtClean="0"/>
          </a:p>
          <a:p>
            <a:pPr eaLnBrk="1" hangingPunct="1">
              <a:spcBef>
                <a:spcPct val="0"/>
              </a:spcBef>
            </a:pPr>
            <a:r>
              <a:rPr lang="nl-NL" dirty="0" smtClean="0"/>
              <a:t>Group ecosystem services into four main categories. </a:t>
            </a:r>
          </a:p>
          <a:p>
            <a:pPr eaLnBrk="1" hangingPunct="1">
              <a:spcBef>
                <a:spcPct val="0"/>
              </a:spcBef>
            </a:pPr>
            <a:endParaRPr lang="nl-NL" dirty="0" smtClean="0"/>
          </a:p>
          <a:p>
            <a:pPr eaLnBrk="1" hangingPunct="1">
              <a:spcBef>
                <a:spcPct val="0"/>
              </a:spcBef>
            </a:pPr>
            <a:r>
              <a:rPr lang="nl-NL" dirty="0" smtClean="0"/>
              <a:t>This framework has been developed by the Millenium Ecosystems Assessement, and is now internationally recognised and used (with minor variations)</a:t>
            </a:r>
          </a:p>
          <a:p>
            <a:pPr eaLnBrk="1" hangingPunct="1">
              <a:spcBef>
                <a:spcPct val="0"/>
              </a:spcBef>
            </a:pPr>
            <a:endParaRPr lang="nl-NL" dirty="0" smtClean="0"/>
          </a:p>
          <a:p>
            <a:pPr eaLnBrk="1" hangingPunct="1">
              <a:spcBef>
                <a:spcPct val="0"/>
              </a:spcBef>
            </a:pPr>
            <a:r>
              <a:rPr lang="nl-NL" dirty="0" smtClean="0"/>
              <a:t>Uniting all of these three concepts and visualising biodiversity (genetic, species and ecosystem levels) and ecosystem services. </a:t>
            </a:r>
          </a:p>
          <a:p>
            <a:pPr eaLnBrk="1" hangingPunct="1">
              <a:spcBef>
                <a:spcPct val="0"/>
              </a:spcBef>
            </a:pPr>
            <a:endParaRPr lang="nl-NL" dirty="0" smtClean="0"/>
          </a:p>
          <a:p>
            <a:pPr eaLnBrk="1" hangingPunct="1">
              <a:spcBef>
                <a:spcPct val="0"/>
              </a:spcBef>
            </a:pPr>
            <a:r>
              <a:rPr lang="nl-NL" dirty="0" smtClean="0"/>
              <a:t>Biodiversity underpins the provision of ecosystem services. </a:t>
            </a:r>
          </a:p>
          <a:p>
            <a:pPr eaLnBrk="1" hangingPunct="1">
              <a:spcBef>
                <a:spcPct val="0"/>
              </a:spcBef>
            </a:pPr>
            <a:endParaRPr lang="nl-NL" dirty="0" smtClean="0"/>
          </a:p>
          <a:p>
            <a:pPr eaLnBrk="1" hangingPunct="1">
              <a:spcBef>
                <a:spcPct val="0"/>
              </a:spcBef>
            </a:pPr>
            <a:r>
              <a:rPr lang="nl-NL" dirty="0" smtClean="0"/>
              <a:t>In general, as biodiversity declines, so does the quantity and quality of ecosystem services.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64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0864AC-84AF-47FB-9263-695DAD662694}" type="slidenum">
              <a:rPr lang="en-US">
                <a:solidFill>
                  <a:prstClr val="black"/>
                </a:solidFill>
              </a:rPr>
              <a:pPr>
                <a:defRPr/>
              </a:pPr>
              <a:t>12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2363" cy="3698875"/>
          </a:xfrm>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39D8E019-6B8F-4C05-B02D-79922970FF48}" type="slidenum">
              <a:rPr lang="en-GB" smtClean="0"/>
              <a:pPr/>
              <a:t>13</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chart sums up the challenge of sustainable development: meeting human demands within the ecological limits of the planet. It is a snapshot showing how different countries perform according to the United Nations Development </a:t>
            </a:r>
            <a:r>
              <a:rPr lang="en-US" dirty="0" err="1" smtClean="0"/>
              <a:t>Programme’s</a:t>
            </a:r>
            <a:r>
              <a:rPr lang="en-US" dirty="0" smtClean="0"/>
              <a:t> (UNDP) Human Development Index (HDI) and Global Footprint Network’s Ecological Footprint. In countries to the left of the vertical line marking a score of less than 0.8 on the HDI, a high level of development, as defined by UNDP, has not been attained. Countries above the horizontal dotted line and to the right of the vertical line have achieved a high level of development but place more demand on nature than could be sustained if everyone in the world lived this way. In order to move toward a sustainable future the world will need to address all dimensions of this chart – the concepts of success and progress, the </a:t>
            </a:r>
            <a:r>
              <a:rPr lang="en-US" dirty="0" err="1" smtClean="0"/>
              <a:t>biocapacity</a:t>
            </a:r>
            <a:r>
              <a:rPr lang="en-US" dirty="0" smtClean="0"/>
              <a:t> available per person, as well as helping countries either improve their levels of development or reduce their ecological impact (several countries face both challenges).</a:t>
            </a:r>
          </a:p>
        </p:txBody>
      </p:sp>
      <p:sp>
        <p:nvSpPr>
          <p:cNvPr id="4" name="Slide Number Placeholder 3"/>
          <p:cNvSpPr>
            <a:spLocks noGrp="1"/>
          </p:cNvSpPr>
          <p:nvPr>
            <p:ph type="sldNum" sz="quarter" idx="5"/>
          </p:nvPr>
        </p:nvSpPr>
        <p:spPr/>
        <p:txBody>
          <a:bodyPr/>
          <a:lstStyle/>
          <a:p>
            <a:pPr>
              <a:defRPr/>
            </a:pPr>
            <a:fld id="{15A31DF6-A946-41FA-BF8A-FED69DCCBF90}"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32500" lnSpcReduction="20000"/>
          </a:bodyPr>
          <a:lstStyle/>
          <a:p>
            <a:pPr>
              <a:defRPr/>
            </a:pPr>
            <a:r>
              <a:rPr lang="en-US" sz="3200" dirty="0" smtClean="0"/>
              <a:t>Developed by the </a:t>
            </a:r>
            <a:r>
              <a:rPr lang="en-US" sz="3200" dirty="0" smtClean="0">
                <a:cs typeface="Arial" pitchFamily="34" charset="0"/>
              </a:rPr>
              <a:t>Millennium Ecosystem Assessment, this chart illustrates the</a:t>
            </a:r>
            <a:r>
              <a:rPr lang="en-US" sz="3200" dirty="0" smtClean="0"/>
              <a:t> </a:t>
            </a:r>
            <a:r>
              <a:rPr lang="en-US" sz="3200" dirty="0" err="1" smtClean="0"/>
              <a:t>interlinkages</a:t>
            </a:r>
            <a:r>
              <a:rPr lang="en-US" sz="3200" dirty="0" smtClean="0"/>
              <a:t> between ecosystem services (provisioning, regulating, cultural, supporting) and the constituents of human well-being (security, basic materials for good life, health, good social relations, freedom of choice and action). </a:t>
            </a:r>
          </a:p>
          <a:p>
            <a:pPr>
              <a:defRPr/>
            </a:pPr>
            <a:endParaRPr lang="en-US" sz="3200" dirty="0" smtClean="0"/>
          </a:p>
          <a:p>
            <a:pPr>
              <a:defRPr/>
            </a:pPr>
            <a:r>
              <a:rPr lang="en-US" sz="3200" dirty="0" smtClean="0"/>
              <a:t>Synergies and tradeoffs also exist within the ecosystem services box and the constituents of human well-being box. Increasing or decreasing the supply of one ecosystem service might affect the supply of another service, and improving or deteriorating one constituent of human well-being might affect another. </a:t>
            </a:r>
          </a:p>
          <a:p>
            <a:pPr>
              <a:defRPr/>
            </a:pPr>
            <a:endParaRPr lang="en-US" sz="3200" dirty="0" smtClean="0">
              <a:cs typeface="Arial" pitchFamily="34" charset="0"/>
            </a:endParaRPr>
          </a:p>
          <a:p>
            <a:pPr>
              <a:defRPr/>
            </a:pPr>
            <a:r>
              <a:rPr lang="en-US" sz="3200" dirty="0" smtClean="0">
                <a:cs typeface="Arial" pitchFamily="34" charset="0"/>
              </a:rPr>
              <a:t>Source: Millennium Ecosystem Assessment, 2005.</a:t>
            </a:r>
          </a:p>
          <a:p>
            <a:pPr>
              <a:defRPr/>
            </a:pPr>
            <a:endParaRPr lang="en-US" sz="3200" dirty="0" smtClean="0">
              <a:cs typeface="Arial" pitchFamily="34" charset="0"/>
            </a:endParaRPr>
          </a:p>
          <a:p>
            <a:pPr>
              <a:defRPr/>
            </a:pPr>
            <a:endParaRPr lang="en-US" sz="3000" dirty="0" smtClean="0"/>
          </a:p>
        </p:txBody>
      </p:sp>
      <p:sp>
        <p:nvSpPr>
          <p:cNvPr id="4" name="Slide Number Placeholder 3"/>
          <p:cNvSpPr>
            <a:spLocks noGrp="1"/>
          </p:cNvSpPr>
          <p:nvPr>
            <p:ph type="sldNum" sz="quarter" idx="5"/>
          </p:nvPr>
        </p:nvSpPr>
        <p:spPr/>
        <p:txBody>
          <a:bodyPr/>
          <a:lstStyle/>
          <a:p>
            <a:pPr>
              <a:defRPr/>
            </a:pPr>
            <a:fld id="{97D66A92-98E6-4CE6-AC6E-E413BE51FC2F}" type="slidenum">
              <a:rPr lang="en-GB" smtClean="0"/>
              <a:pPr>
                <a:defRPr/>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p:spPr>
      </p:sp>
      <p:sp>
        <p:nvSpPr>
          <p:cNvPr id="227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Facilitator to talk through the main drivers of change identified in the MEA: </a:t>
            </a:r>
          </a:p>
          <a:p>
            <a:r>
              <a:rPr lang="en-US" dirty="0" smtClean="0"/>
              <a:t>By the end of the century, climate change and its impacts may be the dominant direct driver of biodiversity loss and changes in ecosystem services globally, </a:t>
            </a:r>
          </a:p>
          <a:p>
            <a:r>
              <a:rPr lang="en-US" dirty="0" smtClean="0"/>
              <a:t>Harm to biodiversity will grow worldwide with increasing rates of change in climate and increasing absolute amounts of change, </a:t>
            </a:r>
          </a:p>
          <a:p>
            <a:r>
              <a:rPr lang="en-US" dirty="0" smtClean="0"/>
              <a:t>Some ecosystem services in some regions may initially be enhanced by projected changes in climate. As climate change becomes more severe the harmful impacts outweigh the benefits in most regions of the world. </a:t>
            </a:r>
          </a:p>
          <a:p>
            <a:endParaRPr lang="nl-NL" dirty="0" smtClean="0"/>
          </a:p>
          <a:p>
            <a:r>
              <a:rPr lang="en-US" dirty="0" smtClean="0"/>
              <a:t>Facilitator to mention that there are inter-linkages between these drivers and that this may lead to cumulative damages. 	</a:t>
            </a:r>
          </a:p>
          <a:p>
            <a:pPr eaLnBrk="1" hangingPunct="1">
              <a:lnSpc>
                <a:spcPct val="90000"/>
              </a:lnSpc>
              <a:spcBef>
                <a:spcPct val="0"/>
              </a:spcBef>
            </a:pPr>
            <a:r>
              <a:rPr lang="en-US" dirty="0" smtClean="0"/>
              <a:t>The balance of scientific evidence suggests that there will be a significant net harmful impact on ecosystem services worldwide if the global mean surface temperature increases more than 2o C above preindustrial levels </a:t>
            </a:r>
            <a:r>
              <a:rPr lang="en-US" i="1" dirty="0" smtClean="0"/>
              <a:t>(medium certainty). This would require CO2 stabilization at less than 450 parts per million, a target needed to keep climate change at bay. 	</a:t>
            </a:r>
          </a:p>
          <a:p>
            <a:pPr eaLnBrk="1" hangingPunct="1">
              <a:spcBef>
                <a:spcPct val="0"/>
              </a:spcBef>
            </a:pPr>
            <a:endParaRPr lang="en-GB" i="1" dirty="0" smtClean="0"/>
          </a:p>
          <a:p>
            <a:r>
              <a:rPr lang="en-US" dirty="0" smtClean="0"/>
              <a:t>Ecosystems have declined more rapidly and extensively over the past 50 years than at any other comparable time in human history. </a:t>
            </a:r>
          </a:p>
          <a:p>
            <a:endParaRPr lang="en-US" dirty="0" smtClean="0"/>
          </a:p>
          <a:p>
            <a:r>
              <a:rPr lang="en-US" dirty="0" smtClean="0"/>
              <a:t>In fact, 15 of the 24 ecosystem services evaluated have degraded over the past half century. The Assessment projected further declines over the coming decades, particularly in light of population growth, economic expansion and global climate change. </a:t>
            </a:r>
          </a:p>
          <a:p>
            <a:endParaRPr lang="en-US" dirty="0" smtClean="0"/>
          </a:p>
          <a:p>
            <a:r>
              <a:rPr lang="en-US" dirty="0" smtClean="0"/>
              <a:t>Left unchecked, this degradation could jeopardize future economic well-being, creating new winners and losers within the business community.</a:t>
            </a:r>
          </a:p>
          <a:p>
            <a:pPr>
              <a:spcBef>
                <a:spcPct val="50000"/>
              </a:spcBef>
            </a:pPr>
            <a:endParaRPr lang="en-US" dirty="0" smtClean="0">
              <a:cs typeface="Arial" charset="0"/>
            </a:endParaRPr>
          </a:p>
          <a:p>
            <a:pPr marL="0" lvl="1">
              <a:spcBef>
                <a:spcPct val="50000"/>
              </a:spcBef>
            </a:pPr>
            <a:r>
              <a:rPr lang="en-US" dirty="0" smtClean="0">
                <a:cs typeface="Arial" charset="0"/>
              </a:rPr>
              <a:t>Source: Millennium Ecosystem Assessment, 2005.</a:t>
            </a:r>
          </a:p>
          <a:p>
            <a:pPr eaLnBrk="1" hangingPunct="1">
              <a:lnSpc>
                <a:spcPct val="90000"/>
              </a:lnSpc>
              <a:spcBef>
                <a:spcPct val="0"/>
              </a:spcBef>
            </a:pPr>
            <a:endParaRPr lang="nl-NL" dirty="0" smtClean="0"/>
          </a:p>
          <a:p>
            <a:pPr>
              <a:lnSpc>
                <a:spcPct val="90000"/>
              </a:lnSpc>
              <a:defRPr/>
            </a:pPr>
            <a:r>
              <a:rPr lang="en-US" dirty="0" smtClean="0"/>
              <a:t>Initiated in 2001 by Kofi Annan (SG of UN), the objective of the </a:t>
            </a:r>
            <a:r>
              <a:rPr lang="en-US" dirty="0" err="1" smtClean="0"/>
              <a:t>The</a:t>
            </a:r>
            <a:r>
              <a:rPr lang="en-US" dirty="0" smtClean="0"/>
              <a:t> Millennium Ecosystem Assessment (MA) was to assess the consequences of ecosystem change for human well-being and the scientific basis for action needed to enhance the conservation and sustainable use of those systems and their contribution to human well-being. </a:t>
            </a:r>
          </a:p>
          <a:p>
            <a:pPr>
              <a:lnSpc>
                <a:spcPct val="90000"/>
              </a:lnSpc>
              <a:defRPr/>
            </a:pPr>
            <a:endParaRPr lang="en-US" dirty="0" smtClean="0"/>
          </a:p>
          <a:p>
            <a:pPr>
              <a:lnSpc>
                <a:spcPct val="90000"/>
              </a:lnSpc>
              <a:defRPr/>
            </a:pPr>
            <a:r>
              <a:rPr lang="en-US" dirty="0" smtClean="0"/>
              <a:t>The MA has involved the work of more than 1,360 experts worldwide. Their findings, contained in five technical volumes and six synthesis reports, provide a state-of-the-art scientific appraisal of the condition and trends in the world’s ecosystems and the services they provide (such as clean water, food, forest products, flood control, and natural resources) and the options to restore, conserve or enhance the sustainable use of ecosystems. It is the largest global audit of nature. </a:t>
            </a:r>
          </a:p>
          <a:p>
            <a:pPr>
              <a:lnSpc>
                <a:spcPct val="90000"/>
              </a:lnSpc>
              <a:defRPr/>
            </a:pPr>
            <a:endParaRPr lang="en-US" dirty="0" smtClean="0"/>
          </a:p>
          <a:p>
            <a:pPr>
              <a:lnSpc>
                <a:spcPct val="90000"/>
              </a:lnSpc>
              <a:defRPr/>
            </a:pPr>
            <a:r>
              <a:rPr lang="en-US" dirty="0" smtClean="0"/>
              <a:t>It concludes that human activity is having a significant and escalating impact on the biodiversity of world ecosystems, reducing both their resilience and </a:t>
            </a:r>
            <a:r>
              <a:rPr lang="en-US" dirty="0" err="1" smtClean="0"/>
              <a:t>biocapacity</a:t>
            </a:r>
            <a:r>
              <a:rPr lang="en-US" dirty="0" smtClean="0"/>
              <a:t>. The report refers to natural systems as humanity's "life-support system", providing essential "ecosystem services". The assessment measures 24 ecosystem services concluding that only four have shown improvement over the last 50 years, fifteen are in serious decline, and five are in a stable state overall, but under threat in some parts of the world.</a:t>
            </a:r>
          </a:p>
          <a:p>
            <a:pPr>
              <a:lnSpc>
                <a:spcPct val="90000"/>
              </a:lnSpc>
              <a:defRPr/>
            </a:pPr>
            <a:r>
              <a:rPr lang="en-US" dirty="0" smtClean="0"/>
              <a:t>	</a:t>
            </a:r>
            <a:r>
              <a:rPr lang="en-US" i="1" dirty="0" smtClean="0"/>
              <a:t>	</a:t>
            </a:r>
            <a:endParaRPr lang="en-GB" i="1" dirty="0" smtClean="0"/>
          </a:p>
          <a:p>
            <a:pPr>
              <a:lnSpc>
                <a:spcPct val="90000"/>
              </a:lnSpc>
              <a:defRPr/>
            </a:pPr>
            <a:r>
              <a:rPr lang="en-US" dirty="0" smtClean="0"/>
              <a:t>[Ecosystems have declined more rapidly and extensively over the past 50 years than at any other comparable time in human history. Left unchecked, this degradation could jeopardize future economic well-being, creating new winners and losers within the business community.]</a:t>
            </a:r>
          </a:p>
          <a:p>
            <a:pPr eaLnBrk="1" hangingPunct="1">
              <a:lnSpc>
                <a:spcPct val="80000"/>
              </a:lnSpc>
              <a:spcBef>
                <a:spcPct val="0"/>
              </a:spcBef>
              <a:defRPr/>
            </a:pPr>
            <a:endParaRPr lang="nl-NL" dirty="0" smtClean="0"/>
          </a:p>
          <a:p>
            <a:pPr eaLnBrk="1" hangingPunct="1">
              <a:spcBef>
                <a:spcPct val="0"/>
              </a:spcBef>
            </a:pPr>
            <a:endParaRPr lang="en-GB" dirty="0" smtClean="0"/>
          </a:p>
          <a:p>
            <a:pPr eaLnBrk="1" hangingPunct="1">
              <a:spcBef>
                <a:spcPct val="0"/>
              </a:spcBef>
            </a:pPr>
            <a:endParaRPr lang="en-GB" dirty="0" smtClean="0"/>
          </a:p>
        </p:txBody>
      </p:sp>
      <p:sp>
        <p:nvSpPr>
          <p:cNvPr id="227332" name="Slide Number Placeholder 3"/>
          <p:cNvSpPr txBox="1">
            <a:spLocks noGrp="1"/>
          </p:cNvSpPr>
          <p:nvPr/>
        </p:nvSpPr>
        <p:spPr bwMode="auto">
          <a:xfrm>
            <a:off x="3816023" y="9370947"/>
            <a:ext cx="2918136" cy="493789"/>
          </a:xfrm>
          <a:prstGeom prst="rect">
            <a:avLst/>
          </a:prstGeom>
          <a:noFill/>
          <a:ln w="9525">
            <a:noFill/>
            <a:miter lim="800000"/>
            <a:headEnd/>
            <a:tailEnd/>
          </a:ln>
        </p:spPr>
        <p:txBody>
          <a:bodyPr lIns="91433" tIns="45716" rIns="91433" bIns="45716" anchor="b"/>
          <a:lstStyle/>
          <a:p>
            <a:pPr algn="r"/>
            <a:fld id="{C7D89D67-4048-4955-A4A2-5176DAC4DFF5}" type="slidenum">
              <a:rPr lang="en-US" sz="1200">
                <a:latin typeface="Calibri" pitchFamily="34" charset="0"/>
              </a:rPr>
              <a:pPr algn="r"/>
              <a:t>16</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marL="282575" indent="-282575"/>
            <a:r>
              <a:rPr lang="en-US" dirty="0" smtClean="0"/>
              <a:t>	1.Over the past 50 years, humans have changed ecosystems more rapidly and extensively than in any comparable period of time in human history, largely to meet rapidly growing demands for food, fresh water, timber, fiber, and fuel. This has resulted in a substantial and largely irreversible loss in the diversity of life on Earth.</a:t>
            </a:r>
          </a:p>
          <a:p>
            <a:pPr marL="282575" indent="-282575"/>
            <a:r>
              <a:rPr lang="en-US" dirty="0" smtClean="0"/>
              <a:t>	2.The changes that have been made to ecosystems have contributed to substantial net gains in human well-being and economic development, but these gains have been achieved at growing costs in the form of the degradation of many ecosystem services, increased risks of nonlinear changes, and the exacerbation of poverty for some groups of people. These problems, unless addressed, will substantially diminish the benefits</a:t>
            </a:r>
          </a:p>
          <a:p>
            <a:pPr marL="282575" indent="-282575"/>
            <a:r>
              <a:rPr lang="en-US" dirty="0" smtClean="0"/>
              <a:t>	3.“The degradation of ecosystem services could grow significantly worse during the first half of this century and is a barrier to achieving the Millennium Development Goals.</a:t>
            </a:r>
          </a:p>
          <a:p>
            <a:pPr marL="282575" indent="-282575"/>
            <a:r>
              <a:rPr lang="en-US" dirty="0" smtClean="0"/>
              <a:t>	4.The challenge of reversing the degradation of ecosystems while meeting increasing demands for their services can be partially met under some scenarios that the MA has considered, but these involve significant changes in policies, institutions, and practices that are not currently under way. Many options exist to conserve or enhance specific ecosystem services in ways that reduce negative trade-offs or that provide positive synergies with other ecosystem services.”</a:t>
            </a:r>
            <a:endParaRPr lang="en-GB" dirty="0" smtClean="0"/>
          </a:p>
        </p:txBody>
      </p:sp>
      <p:sp>
        <p:nvSpPr>
          <p:cNvPr id="119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1A711D3-7045-443A-B450-6EB7B41D188C}" type="slidenum">
              <a:rPr lang="en-US">
                <a:solidFill>
                  <a:prstClr val="black"/>
                </a:solidFill>
              </a:rPr>
              <a:pPr>
                <a:defRPr/>
              </a:pPr>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B39046FE-32F2-425C-BEC7-EEC090452519}" type="slidenum">
              <a:rPr lang="nl-NL" smtClean="0"/>
              <a:pPr/>
              <a:t>18</a:t>
            </a:fld>
            <a:endParaRPr lang="nl-NL"/>
          </a:p>
        </p:txBody>
      </p:sp>
    </p:spTree>
    <p:extLst>
      <p:ext uri="{BB962C8B-B14F-4D97-AF65-F5344CB8AC3E}">
        <p14:creationId xmlns:p14="http://schemas.microsoft.com/office/powerpoint/2010/main" xmlns="" val="410036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2363" cy="3698875"/>
          </a:xfrm>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39D8E019-6B8F-4C05-B02D-79922970FF48}" type="slidenum">
              <a:rPr lang="en-GB" smtClean="0"/>
              <a:pPr/>
              <a:t>20</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7108" indent="-177108">
              <a:buFontTx/>
              <a:buChar char="•"/>
              <a:defRPr/>
            </a:pPr>
            <a:r>
              <a:rPr lang="nl-NL" dirty="0" smtClean="0"/>
              <a:t>1388 UK: regulating waste dumping into rivers</a:t>
            </a:r>
          </a:p>
          <a:p>
            <a:pPr marL="177108" indent="-177108">
              <a:buFontTx/>
              <a:buChar char="•"/>
              <a:defRPr/>
            </a:pPr>
            <a:r>
              <a:rPr lang="nl-NL" dirty="0" smtClean="0"/>
              <a:t>Several studies at the basis of environmental policy and legislation</a:t>
            </a:r>
          </a:p>
          <a:p>
            <a:pPr>
              <a:defRPr/>
            </a:pPr>
            <a:r>
              <a:rPr lang="nl-NL" dirty="0" smtClean="0"/>
              <a:t>Limits to growth: study about future of our planet, scenario analysis of global developments, already showing that strict environmental policies are necessary</a:t>
            </a:r>
          </a:p>
          <a:p>
            <a:pPr>
              <a:defRPr/>
            </a:pPr>
            <a:r>
              <a:rPr lang="en-US" dirty="0" smtClean="0"/>
              <a:t>Limits to Growth is a study about the future of our planet. It involved designing a computing model which took into account the relations between various global developments and produced computer simulations for alternative scenarios. Part of the </a:t>
            </a:r>
            <a:r>
              <a:rPr lang="en-US" dirty="0" err="1" smtClean="0"/>
              <a:t>modelling</a:t>
            </a:r>
            <a:r>
              <a:rPr lang="en-US" dirty="0" smtClean="0"/>
              <a:t> were different amounts of possibly available resources, different levels of agricultural productivity, birth control or environmental protection. </a:t>
            </a:r>
          </a:p>
          <a:p>
            <a:pPr>
              <a:defRPr/>
            </a:pPr>
            <a:r>
              <a:rPr lang="nl-NL" dirty="0" smtClean="0"/>
              <a:t>	</a:t>
            </a:r>
          </a:p>
          <a:p>
            <a:pPr marL="177108" indent="-177108">
              <a:buFontTx/>
              <a:buChar char="•"/>
              <a:defRPr/>
            </a:pPr>
            <a:r>
              <a:rPr lang="nl-NL" dirty="0" smtClean="0"/>
              <a:t>Brundtland: introduced term sustainable development, showing that we exceed carrying capacity of the planet.</a:t>
            </a:r>
          </a:p>
          <a:p>
            <a:pPr marL="177108" indent="-177108">
              <a:buFontTx/>
              <a:buChar char="•"/>
              <a:defRPr/>
            </a:pPr>
            <a:r>
              <a:rPr lang="nl-NL" dirty="0" smtClean="0"/>
              <a:t>Earth summit: first global environmental conference to rethink economic development and halt loss of natural resources, Rio+20: important role of business community</a:t>
            </a:r>
          </a:p>
          <a:p>
            <a:pPr>
              <a:defRPr/>
            </a:pPr>
            <a:endParaRPr lang="nl-NL" dirty="0" smtClean="0"/>
          </a:p>
          <a:p>
            <a:pPr>
              <a:defRPr/>
            </a:pPr>
            <a:endParaRPr lang="nl-NL" dirty="0"/>
          </a:p>
        </p:txBody>
      </p:sp>
      <p:sp>
        <p:nvSpPr>
          <p:cNvPr id="4" name="Slide Number Placeholder 3"/>
          <p:cNvSpPr>
            <a:spLocks noGrp="1"/>
          </p:cNvSpPr>
          <p:nvPr>
            <p:ph type="sldNum" sz="quarter" idx="5"/>
          </p:nvPr>
        </p:nvSpPr>
        <p:spPr/>
        <p:txBody>
          <a:bodyPr/>
          <a:lstStyle/>
          <a:p>
            <a:pPr>
              <a:defRPr/>
            </a:pPr>
            <a:fld id="{B49B0FC6-7858-42B6-B9D0-69C299A5906D}"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2363" cy="3698875"/>
          </a:xfrm>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39D8E019-6B8F-4C05-B02D-79922970FF48}"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7108" indent="-177108">
              <a:buFontTx/>
              <a:buChar char="•"/>
              <a:defRPr/>
            </a:pPr>
            <a:r>
              <a:rPr lang="nl-NL" dirty="0" smtClean="0"/>
              <a:t>Examples of environmental conventions and multi lateral agreements, many translated into national legislation</a:t>
            </a:r>
          </a:p>
          <a:p>
            <a:pPr marL="177108" indent="-177108">
              <a:buFontTx/>
              <a:buChar char="•"/>
              <a:defRPr/>
            </a:pPr>
            <a:r>
              <a:rPr lang="nl-NL" dirty="0" smtClean="0"/>
              <a:t>CBD goals: 1) </a:t>
            </a:r>
            <a:r>
              <a:rPr lang="en-US" dirty="0" smtClean="0"/>
              <a:t>conservation of biological diversity, 2) sustainable use of its components, 3) fair and equitable sharing of benefits arising from genetic resources</a:t>
            </a:r>
          </a:p>
          <a:p>
            <a:pPr>
              <a:defRPr/>
            </a:pPr>
            <a:endParaRPr lang="nl-NL" dirty="0" smtClean="0"/>
          </a:p>
          <a:p>
            <a:pPr>
              <a:defRPr/>
            </a:pPr>
            <a:endParaRPr lang="nl-NL" dirty="0"/>
          </a:p>
        </p:txBody>
      </p:sp>
      <p:sp>
        <p:nvSpPr>
          <p:cNvPr id="4" name="Slide Number Placeholder 3"/>
          <p:cNvSpPr>
            <a:spLocks noGrp="1"/>
          </p:cNvSpPr>
          <p:nvPr>
            <p:ph type="sldNum" sz="quarter" idx="5"/>
          </p:nvPr>
        </p:nvSpPr>
        <p:spPr/>
        <p:txBody>
          <a:bodyPr/>
          <a:lstStyle/>
          <a:p>
            <a:pPr>
              <a:defRPr/>
            </a:pPr>
            <a:fld id="{E0F57F93-4D41-407D-B0CA-E3454F7366B3}" type="slidenum">
              <a:rPr lang="en-US" smtClean="0">
                <a:solidFill>
                  <a:prstClr val="black"/>
                </a:solidFill>
              </a:rPr>
              <a:pPr>
                <a:defRPr/>
              </a:pPr>
              <a:t>22</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extLst/>
        </p:spPr>
        <p:txBody>
          <a:bodyPr wrap="square" numCol="1" anchor="t" anchorCtr="0" compatLnSpc="1">
            <a:prstTxWarp prst="textNoShape">
              <a:avLst/>
            </a:prstTxWarp>
          </a:bodyPr>
          <a:lstStyle/>
          <a:p>
            <a:pPr marL="177108" indent="-177108" eaLnBrk="1" hangingPunct="1">
              <a:spcBef>
                <a:spcPct val="0"/>
              </a:spcBef>
              <a:buFontTx/>
              <a:buChar char="•"/>
              <a:defRPr/>
            </a:pPr>
            <a:r>
              <a:rPr lang="en-US" b="1" dirty="0" smtClean="0"/>
              <a:t>Issue recognition: </a:t>
            </a:r>
            <a:r>
              <a:rPr lang="en-US" dirty="0" smtClean="0"/>
              <a:t>heightened concern over damage / loss of species and ecosystems (1970s) 	</a:t>
            </a:r>
          </a:p>
          <a:p>
            <a:pPr marL="177108" indent="-177108" eaLnBrk="1" hangingPunct="1">
              <a:spcBef>
                <a:spcPct val="0"/>
              </a:spcBef>
              <a:buFontTx/>
              <a:buChar char="•"/>
              <a:defRPr/>
            </a:pPr>
            <a:endParaRPr lang="en-US" dirty="0" smtClean="0"/>
          </a:p>
          <a:p>
            <a:pPr>
              <a:defRPr/>
            </a:pPr>
            <a:r>
              <a:rPr lang="en-US" b="1" dirty="0" smtClean="0"/>
              <a:t>International response: </a:t>
            </a:r>
            <a:r>
              <a:rPr lang="en-US" dirty="0" smtClean="0"/>
              <a:t>Convention on Biological Diversity established at UN ‗Earth Summit‘ (Rio 1992); the 10th Conference of the Parties (COP 10) in </a:t>
            </a:r>
            <a:r>
              <a:rPr lang="en-US" b="1" dirty="0" smtClean="0"/>
              <a:t>Nagoya 2010 </a:t>
            </a:r>
            <a:r>
              <a:rPr lang="en-US" dirty="0" smtClean="0"/>
              <a:t>set out the key objectives: </a:t>
            </a:r>
          </a:p>
          <a:p>
            <a:pPr>
              <a:defRPr/>
            </a:pPr>
            <a:r>
              <a:rPr lang="en-US" dirty="0" smtClean="0"/>
              <a:t>1.The conservation of biological diversity </a:t>
            </a:r>
          </a:p>
          <a:p>
            <a:pPr>
              <a:defRPr/>
            </a:pPr>
            <a:r>
              <a:rPr lang="en-US" dirty="0" smtClean="0"/>
              <a:t>2.The sustainable use of the components of biological diversity </a:t>
            </a:r>
          </a:p>
          <a:p>
            <a:pPr>
              <a:defRPr/>
            </a:pPr>
            <a:r>
              <a:rPr lang="en-US" dirty="0" smtClean="0"/>
              <a:t>3.The fair and equitable sharing of the benefits arising from the utilization of genetic resources </a:t>
            </a:r>
          </a:p>
          <a:p>
            <a:pPr>
              <a:defRPr/>
            </a:pPr>
            <a:endParaRPr lang="nl-NL" dirty="0" smtClean="0"/>
          </a:p>
          <a:p>
            <a:pPr>
              <a:defRPr/>
            </a:pPr>
            <a:r>
              <a:rPr lang="en-US" dirty="0" smtClean="0"/>
              <a:t>These objectives are part of the 5 strategic goals, which dictate the 20 headline targets (so called </a:t>
            </a:r>
            <a:r>
              <a:rPr lang="en-US" b="1" dirty="0" smtClean="0"/>
              <a:t>Aichi targets </a:t>
            </a:r>
            <a:r>
              <a:rPr lang="en-US" dirty="0" smtClean="0"/>
              <a:t>for 2020). </a:t>
            </a:r>
          </a:p>
          <a:p>
            <a:pPr>
              <a:defRPr/>
            </a:pPr>
            <a:r>
              <a:rPr lang="en-US" b="1" dirty="0" smtClean="0"/>
              <a:t>National response: </a:t>
            </a:r>
            <a:r>
              <a:rPr lang="en-US" dirty="0" smtClean="0"/>
              <a:t>signatories translate these targets into national laws, e.g. EU Biodiversity Action Plan 	</a:t>
            </a:r>
          </a:p>
          <a:p>
            <a:pPr marL="177108" indent="-177108" eaLnBrk="1" hangingPunct="1">
              <a:spcBef>
                <a:spcPct val="0"/>
              </a:spcBef>
              <a:buFontTx/>
              <a:buNone/>
              <a:defRPr/>
            </a:pPr>
            <a:endParaRPr lang="en-US" dirty="0" smtClean="0"/>
          </a:p>
          <a:p>
            <a:pPr marL="177108" indent="-177108" eaLnBrk="1" hangingPunct="1">
              <a:spcBef>
                <a:spcPct val="0"/>
              </a:spcBef>
              <a:buFontTx/>
              <a:buChar char="•"/>
              <a:defRPr/>
            </a:pPr>
            <a:r>
              <a:rPr lang="en-GB" dirty="0" smtClean="0"/>
              <a:t>20 Aichi targets key elements of the strategic plan 2010-2020, these targets influence business</a:t>
            </a:r>
          </a:p>
          <a:p>
            <a:pPr marL="177108" indent="-177108" eaLnBrk="1" hangingPunct="1">
              <a:spcBef>
                <a:spcPct val="0"/>
              </a:spcBef>
              <a:buFontTx/>
              <a:buChar char="•"/>
              <a:defRPr/>
            </a:pPr>
            <a:r>
              <a:rPr lang="en-US" dirty="0" smtClean="0"/>
              <a:t>Target 2: By 2020, at the latest, biodiversity values have been integrated into national and local development and poverty reduction strategies and planning processes and are being incorporated into national accounting, as appropriate, and reporting systems</a:t>
            </a:r>
            <a:r>
              <a:rPr lang="en-GB" dirty="0" smtClean="0"/>
              <a:t> </a:t>
            </a:r>
          </a:p>
          <a:p>
            <a:pPr marL="177108" indent="-177108" eaLnBrk="1" hangingPunct="1">
              <a:spcBef>
                <a:spcPct val="0"/>
              </a:spcBef>
              <a:buFontTx/>
              <a:buChar char="•"/>
              <a:defRPr/>
            </a:pPr>
            <a:r>
              <a:rPr lang="en-GB" dirty="0" smtClean="0"/>
              <a:t>Target 3: </a:t>
            </a:r>
            <a:r>
              <a:rPr lang="en-US" dirty="0" smtClean="0"/>
              <a:t>By 2020, at the latest, incentives, including subsidies, harmful to biodiversity are eliminated, phased out or reformed in order to minimize or avoid negative impacts, and positive incentives for the conservation and sustainable use of biodiversity are developed and applied</a:t>
            </a:r>
          </a:p>
          <a:p>
            <a:pPr marL="177108" indent="-177108" eaLnBrk="1" hangingPunct="1">
              <a:spcBef>
                <a:spcPct val="0"/>
              </a:spcBef>
              <a:buFontTx/>
              <a:buChar char="•"/>
              <a:defRPr/>
            </a:pPr>
            <a:r>
              <a:rPr lang="en-US" dirty="0" smtClean="0"/>
              <a:t>Target 4: By 2020, at the latest, Governments, business and stakeholders at all levels have taken steps to achieve or have implemented plans for sustainable production and consumption and have kept the impacts of use of natural resources well within safe ecological limits. </a:t>
            </a:r>
          </a:p>
          <a:p>
            <a:pPr marL="177108" indent="-177108" eaLnBrk="1" hangingPunct="1">
              <a:spcBef>
                <a:spcPct val="0"/>
              </a:spcBef>
              <a:buFontTx/>
              <a:buChar char="•"/>
              <a:defRPr/>
            </a:pPr>
            <a:r>
              <a:rPr lang="en-US" dirty="0" smtClean="0"/>
              <a:t>EU biodiversity plan: No Net Loss</a:t>
            </a:r>
          </a:p>
          <a:p>
            <a:pPr marL="177108" indent="-177108" eaLnBrk="1" hangingPunct="1">
              <a:spcBef>
                <a:spcPct val="0"/>
              </a:spcBef>
              <a:buFontTx/>
              <a:buChar char="•"/>
              <a:defRPr/>
            </a:pPr>
            <a:endParaRPr lang="en-GB" dirty="0" smtClean="0"/>
          </a:p>
          <a:p>
            <a:pPr eaLnBrk="1" hangingPunct="1">
              <a:spcBef>
                <a:spcPct val="0"/>
              </a:spcBef>
              <a:defRPr/>
            </a:pPr>
            <a:endParaRPr lang="en-GB" dirty="0" smtClean="0"/>
          </a:p>
          <a:p>
            <a:pPr eaLnBrk="1" hangingPunct="1">
              <a:spcBef>
                <a:spcPct val="0"/>
              </a:spcBef>
              <a:defRPr/>
            </a:pPr>
            <a:endParaRPr lang="en-GB" dirty="0" smtClean="0"/>
          </a:p>
          <a:p>
            <a:pPr eaLnBrk="1" hangingPunct="1">
              <a:spcBef>
                <a:spcPct val="0"/>
              </a:spcBef>
              <a:defRPr/>
            </a:pPr>
            <a:endParaRPr lang="en-GB" dirty="0"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B3DA7-CDF1-4A33-AB3D-C30396EE430C}" type="slidenum">
              <a:rPr lang="en-US" smtClean="0">
                <a:solidFill>
                  <a:prstClr val="black"/>
                </a:solidFill>
              </a:rPr>
              <a:pPr fontAlgn="base">
                <a:spcBef>
                  <a:spcPct val="0"/>
                </a:spcBef>
                <a:spcAft>
                  <a:spcPct val="0"/>
                </a:spcAft>
                <a:defRPr/>
              </a:pPr>
              <a:t>23</a:t>
            </a:fld>
            <a:endParaRPr lang="en-US"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defRPr/>
            </a:pPr>
            <a:r>
              <a:rPr lang="en-US" dirty="0" smtClean="0"/>
              <a:t>The EPs are adopted by financial institutions and are applied where total project capital costs exceed US$10 million. The EPs are primarily intended to provide a minimum standard for due diligence to support responsible risk decision-making.</a:t>
            </a:r>
          </a:p>
          <a:p>
            <a:pPr eaLnBrk="1" hangingPunct="1">
              <a:defRPr/>
            </a:pPr>
            <a:r>
              <a:rPr lang="en-US" dirty="0" smtClean="0"/>
              <a:t>The EPs are based on the </a:t>
            </a:r>
            <a:r>
              <a:rPr lang="en-US" dirty="0" smtClean="0">
                <a:hlinkClick r:id="rId3"/>
              </a:rPr>
              <a:t>International Finance Corporation Performance Standards on social and environmental sustainability</a:t>
            </a:r>
            <a:r>
              <a:rPr lang="en-US" dirty="0" smtClean="0"/>
              <a:t> and on the </a:t>
            </a:r>
            <a:r>
              <a:rPr lang="en-US" dirty="0" smtClean="0">
                <a:hlinkClick r:id="rId4"/>
              </a:rPr>
              <a:t>World Bank Group Environmental, Health, and Safety Guidelines</a:t>
            </a:r>
            <a:r>
              <a:rPr lang="en-US" dirty="0" smtClean="0"/>
              <a:t> (EHS Guidelines).</a:t>
            </a:r>
          </a:p>
          <a:p>
            <a:pPr eaLnBrk="1" hangingPunct="1">
              <a:defRPr/>
            </a:pPr>
            <a:r>
              <a:rPr lang="en-US" dirty="0" smtClean="0"/>
              <a:t>Equator Principles Financial Institutions (EPFIs) commit to not providing loans to projects where the borrower will not or is unable to comply with their respective social and environmental policies and procedures.</a:t>
            </a:r>
          </a:p>
          <a:p>
            <a:pPr marL="177108" indent="-177108">
              <a:buFont typeface="Arial" pitchFamily="34" charset="0"/>
              <a:buChar char="•"/>
              <a:defRPr/>
            </a:pPr>
            <a:r>
              <a:rPr lang="en-US" dirty="0" smtClean="0"/>
              <a:t>IFC: Biodiversity and sustainable use of natural resources part of IFC performance standards, </a:t>
            </a:r>
            <a:r>
              <a:rPr lang="nl-NL" dirty="0" smtClean="0"/>
              <a:t>Applied during environmental and social risks and impacts identification process</a:t>
            </a:r>
            <a:endParaRPr lang="en-US" dirty="0" smtClean="0"/>
          </a:p>
          <a:p>
            <a:pPr marL="177108" indent="-177108">
              <a:buFont typeface="Arial" pitchFamily="34" charset="0"/>
              <a:buChar char="•"/>
              <a:defRPr/>
            </a:pPr>
            <a:r>
              <a:rPr lang="en-US" dirty="0" smtClean="0"/>
              <a:t>EP: based on the IFC performance standards and applied where total project capital costs exceed US$10 million, they provide a minimum standard for due diligence to support responsible risk decision-making, not providing loans to projects where the borrower will not or is unable to comply with their respective social and environmental policies and procedures.</a:t>
            </a:r>
          </a:p>
          <a:p>
            <a:pPr marL="177108" indent="-177108">
              <a:buFont typeface="Arial" pitchFamily="34" charset="0"/>
              <a:buChar char="•"/>
              <a:defRPr/>
            </a:pPr>
            <a:r>
              <a:rPr lang="en-US" dirty="0" smtClean="0"/>
              <a:t>NCD: signed by over 40 CEOs from financial institutes, to create conditions to maintain natural capital: disclose impacts and dependencies, support development of methodologies to integrate natural capital in decision making, include natural capital in risk analysis, integrated reporting and accounting</a:t>
            </a:r>
          </a:p>
          <a:p>
            <a:pPr>
              <a:defRPr/>
            </a:pPr>
            <a:endParaRPr lang="nl-NL" dirty="0" smtClean="0"/>
          </a:p>
          <a:p>
            <a:pPr eaLnBrk="1" hangingPunct="1">
              <a:defRPr/>
            </a:pPr>
            <a:endParaRPr lang="nl-NL" dirty="0" smtClean="0"/>
          </a:p>
          <a:p>
            <a:pPr eaLnBrk="1" hangingPunct="1">
              <a:defRPr/>
            </a:pPr>
            <a:endParaRPr lang="nl-NL" dirty="0" smtClean="0"/>
          </a:p>
          <a:p>
            <a:pPr eaLnBrk="1" hangingPunct="1">
              <a:defRPr/>
            </a:pPr>
            <a:endParaRPr lang="nl-NL" dirty="0" smtClean="0"/>
          </a:p>
        </p:txBody>
      </p:sp>
      <p:sp>
        <p:nvSpPr>
          <p:cNvPr id="4" name="Slide Number Placeholder 3"/>
          <p:cNvSpPr>
            <a:spLocks noGrp="1"/>
          </p:cNvSpPr>
          <p:nvPr>
            <p:ph type="sldNum" sz="quarter" idx="5"/>
          </p:nvPr>
        </p:nvSpPr>
        <p:spPr/>
        <p:txBody>
          <a:bodyPr/>
          <a:lstStyle/>
          <a:p>
            <a:pPr>
              <a:defRPr/>
            </a:pPr>
            <a:fld id="{596C0477-46A1-47F5-B4EF-17FF6E04D260}" type="slidenum">
              <a:rPr lang="en-US" smtClean="0">
                <a:solidFill>
                  <a:prstClr val="black"/>
                </a:solidFill>
              </a:rPr>
              <a:pPr>
                <a:defRPr/>
              </a:pPr>
              <a:t>24</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b="1" dirty="0" smtClean="0"/>
              <a:t>BMP</a:t>
            </a:r>
          </a:p>
          <a:p>
            <a:pPr marL="543557" indent="-296486">
              <a:spcAft>
                <a:spcPts val="301"/>
              </a:spcAft>
              <a:buFont typeface="Arial" panose="020B0604020202020204" pitchFamily="34" charset="0"/>
              <a:buChar char="•"/>
              <a:defRPr/>
            </a:pPr>
            <a:r>
              <a:rPr lang="fr-CH" dirty="0" err="1" smtClean="0"/>
              <a:t>Drafted</a:t>
            </a:r>
            <a:r>
              <a:rPr lang="fr-CH" dirty="0" smtClean="0"/>
              <a:t> by TF5 </a:t>
            </a:r>
            <a:r>
              <a:rPr lang="fr-CH" dirty="0" err="1" smtClean="0"/>
              <a:t>members</a:t>
            </a:r>
            <a:endParaRPr lang="fr-CH" dirty="0" smtClean="0"/>
          </a:p>
          <a:p>
            <a:pPr marL="543557" indent="-296486">
              <a:spcAft>
                <a:spcPts val="301"/>
              </a:spcAft>
              <a:buFont typeface="Arial" panose="020B0604020202020204" pitchFamily="34" charset="0"/>
              <a:buChar char="•"/>
              <a:defRPr/>
            </a:pPr>
            <a:r>
              <a:rPr lang="fr-CH" dirty="0" err="1" smtClean="0"/>
              <a:t>Externally</a:t>
            </a:r>
            <a:r>
              <a:rPr lang="fr-CH" dirty="0" smtClean="0"/>
              <a:t> </a:t>
            </a:r>
            <a:r>
              <a:rPr lang="fr-CH" dirty="0" err="1" smtClean="0"/>
              <a:t>reviewed</a:t>
            </a:r>
            <a:r>
              <a:rPr lang="fr-CH" dirty="0" smtClean="0"/>
              <a:t>; </a:t>
            </a:r>
            <a:r>
              <a:rPr lang="fr-CH" dirty="0" err="1" smtClean="0"/>
              <a:t>then</a:t>
            </a:r>
            <a:r>
              <a:rPr lang="fr-CH" dirty="0" smtClean="0"/>
              <a:t> </a:t>
            </a:r>
            <a:r>
              <a:rPr lang="fr-CH" dirty="0" err="1" smtClean="0"/>
              <a:t>revised</a:t>
            </a:r>
            <a:r>
              <a:rPr lang="fr-CH" dirty="0" smtClean="0"/>
              <a:t> and </a:t>
            </a:r>
            <a:r>
              <a:rPr lang="fr-CH" dirty="0" err="1" smtClean="0"/>
              <a:t>updated</a:t>
            </a:r>
            <a:endParaRPr lang="fr-CH" dirty="0" smtClean="0"/>
          </a:p>
          <a:p>
            <a:pPr marL="543557" indent="-296486">
              <a:spcAft>
                <a:spcPts val="301"/>
              </a:spcAft>
              <a:buFont typeface="Arial" panose="020B0604020202020204" pitchFamily="34" charset="0"/>
              <a:buChar char="•"/>
              <a:defRPr/>
            </a:pPr>
            <a:r>
              <a:rPr lang="fr-CH" dirty="0" smtClean="0"/>
              <a:t>Input </a:t>
            </a:r>
            <a:r>
              <a:rPr lang="fr-CH" dirty="0" err="1" smtClean="0"/>
              <a:t>from</a:t>
            </a:r>
            <a:r>
              <a:rPr lang="fr-CH" dirty="0" smtClean="0"/>
              <a:t> WBCSD </a:t>
            </a:r>
            <a:r>
              <a:rPr lang="fr-CH" dirty="0" err="1" smtClean="0"/>
              <a:t>Ecosystems</a:t>
            </a:r>
            <a:r>
              <a:rPr lang="fr-CH" dirty="0" smtClean="0"/>
              <a:t> Focus Area</a:t>
            </a:r>
          </a:p>
          <a:p>
            <a:pPr marL="543557" indent="-296486">
              <a:spcAft>
                <a:spcPts val="301"/>
              </a:spcAft>
              <a:buFont typeface="Arial" panose="020B0604020202020204" pitchFamily="34" charset="0"/>
              <a:buChar char="•"/>
              <a:defRPr/>
            </a:pPr>
            <a:r>
              <a:rPr lang="fr-CH" dirty="0" err="1" smtClean="0"/>
              <a:t>Provides</a:t>
            </a:r>
            <a:r>
              <a:rPr lang="fr-CH" dirty="0" smtClean="0"/>
              <a:t> a </a:t>
            </a:r>
            <a:r>
              <a:rPr lang="fr-CH" dirty="0" err="1" smtClean="0"/>
              <a:t>practical</a:t>
            </a:r>
            <a:r>
              <a:rPr lang="fr-CH" dirty="0" smtClean="0"/>
              <a:t>, </a:t>
            </a:r>
            <a:r>
              <a:rPr lang="fr-CH" dirty="0" err="1" smtClean="0"/>
              <a:t>step</a:t>
            </a:r>
            <a:r>
              <a:rPr lang="fr-CH" dirty="0" smtClean="0"/>
              <a:t>-by-</a:t>
            </a:r>
            <a:r>
              <a:rPr lang="fr-CH" dirty="0" err="1" smtClean="0"/>
              <a:t>step</a:t>
            </a:r>
            <a:r>
              <a:rPr lang="fr-CH" dirty="0" smtClean="0"/>
              <a:t> guide for </a:t>
            </a:r>
            <a:r>
              <a:rPr lang="fr-CH" dirty="0" err="1" smtClean="0"/>
              <a:t>users</a:t>
            </a:r>
            <a:endParaRPr lang="fr-CH" dirty="0" smtClean="0"/>
          </a:p>
          <a:p>
            <a:pPr marL="543557" indent="-296486">
              <a:spcAft>
                <a:spcPts val="301"/>
              </a:spcAft>
              <a:buFont typeface="Arial" panose="020B0604020202020204" pitchFamily="34" charset="0"/>
              <a:buChar char="•"/>
              <a:defRPr/>
            </a:pPr>
            <a:r>
              <a:rPr lang="fr-CH" dirty="0" smtClean="0"/>
              <a:t>Links to </a:t>
            </a:r>
            <a:r>
              <a:rPr lang="fr-CH" dirty="0" err="1" smtClean="0"/>
              <a:t>other</a:t>
            </a:r>
            <a:r>
              <a:rPr lang="fr-CH" dirty="0" smtClean="0"/>
              <a:t> key </a:t>
            </a:r>
            <a:r>
              <a:rPr lang="fr-CH" dirty="0" err="1" smtClean="0"/>
              <a:t>references</a:t>
            </a:r>
            <a:r>
              <a:rPr lang="fr-CH" dirty="0" smtClean="0"/>
              <a:t> and information </a:t>
            </a:r>
            <a:r>
              <a:rPr lang="fr-CH" dirty="0" err="1" smtClean="0"/>
              <a:t>resources</a:t>
            </a:r>
            <a:endParaRPr lang="fr-CH" dirty="0" smtClean="0"/>
          </a:p>
          <a:p>
            <a:pPr marL="543557" indent="-296486">
              <a:spcAft>
                <a:spcPts val="301"/>
              </a:spcAft>
              <a:buFont typeface="Arial" panose="020B0604020202020204" pitchFamily="34" charset="0"/>
              <a:buChar char="•"/>
              <a:defRPr/>
            </a:pPr>
            <a:r>
              <a:rPr lang="fr-CH" dirty="0" smtClean="0"/>
              <a:t>Part of CSI </a:t>
            </a:r>
            <a:r>
              <a:rPr lang="fr-CH" dirty="0" err="1" smtClean="0"/>
              <a:t>member</a:t>
            </a:r>
            <a:r>
              <a:rPr lang="fr-CH" dirty="0" smtClean="0"/>
              <a:t> ‘</a:t>
            </a:r>
            <a:r>
              <a:rPr lang="fr-CH" dirty="0" err="1" smtClean="0"/>
              <a:t>toolkit</a:t>
            </a:r>
            <a:r>
              <a:rPr lang="fr-CH" dirty="0" smtClean="0"/>
              <a:t>’</a:t>
            </a:r>
          </a:p>
          <a:p>
            <a:pPr marL="543557" indent="-296486">
              <a:spcAft>
                <a:spcPts val="301"/>
              </a:spcAft>
              <a:buFont typeface="Arial" panose="020B0604020202020204" pitchFamily="34" charset="0"/>
              <a:buChar char="•"/>
              <a:defRPr/>
            </a:pPr>
            <a:r>
              <a:rPr lang="fr-CH" dirty="0" err="1" smtClean="0"/>
              <a:t>Completion</a:t>
            </a:r>
            <a:r>
              <a:rPr lang="fr-CH" dirty="0" smtClean="0"/>
              <a:t> by end 2013</a:t>
            </a:r>
            <a:endParaRPr lang="en-IE" dirty="0" smtClean="0"/>
          </a:p>
          <a:p>
            <a:pPr marL="543557" indent="-296486">
              <a:spcAft>
                <a:spcPts val="301"/>
              </a:spcAft>
              <a:buFont typeface="Arial" panose="020B0604020202020204" pitchFamily="34" charset="0"/>
              <a:buChar char="•"/>
              <a:defRPr/>
            </a:pPr>
            <a:r>
              <a:rPr lang="fr-CH" dirty="0" err="1" smtClean="0"/>
              <a:t>Extends</a:t>
            </a:r>
            <a:r>
              <a:rPr lang="fr-CH" dirty="0" smtClean="0"/>
              <a:t> focus to </a:t>
            </a:r>
            <a:r>
              <a:rPr lang="fr-CH" dirty="0" err="1" smtClean="0"/>
              <a:t>include</a:t>
            </a:r>
            <a:r>
              <a:rPr lang="fr-CH" dirty="0" smtClean="0"/>
              <a:t> more of </a:t>
            </a:r>
            <a:r>
              <a:rPr lang="fr-CH" dirty="0" err="1" smtClean="0"/>
              <a:t>quarry</a:t>
            </a:r>
            <a:r>
              <a:rPr lang="fr-CH" dirty="0" smtClean="0"/>
              <a:t> life cycle</a:t>
            </a:r>
          </a:p>
          <a:p>
            <a:pPr>
              <a:defRPr/>
            </a:pPr>
            <a:endParaRPr lang="en-GB" dirty="0"/>
          </a:p>
        </p:txBody>
      </p:sp>
      <p:sp>
        <p:nvSpPr>
          <p:cNvPr id="409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a:defRPr sz="1400" u="sng">
                <a:solidFill>
                  <a:schemeClr val="tx1"/>
                </a:solidFill>
                <a:latin typeface="Arial" panose="020B0604020202020204" pitchFamily="34" charset="0"/>
                <a:cs typeface="Arial" panose="020B0604020202020204" pitchFamily="34" charset="0"/>
              </a:defRPr>
            </a:lvl1pPr>
            <a:lvl2pPr marL="744538" indent="-285750" defTabSz="922338">
              <a:defRPr sz="1400" u="sng">
                <a:solidFill>
                  <a:schemeClr val="tx1"/>
                </a:solidFill>
                <a:latin typeface="Arial" panose="020B0604020202020204" pitchFamily="34" charset="0"/>
                <a:cs typeface="Arial" panose="020B0604020202020204" pitchFamily="34" charset="0"/>
              </a:defRPr>
            </a:lvl2pPr>
            <a:lvl3pPr marL="1146175" indent="-228600" defTabSz="922338">
              <a:defRPr sz="1400" u="sng">
                <a:solidFill>
                  <a:schemeClr val="tx1"/>
                </a:solidFill>
                <a:latin typeface="Arial" panose="020B0604020202020204" pitchFamily="34" charset="0"/>
                <a:cs typeface="Arial" panose="020B0604020202020204" pitchFamily="34" charset="0"/>
              </a:defRPr>
            </a:lvl3pPr>
            <a:lvl4pPr marL="1606550" indent="-228600" defTabSz="922338">
              <a:defRPr sz="1400" u="sng">
                <a:solidFill>
                  <a:schemeClr val="tx1"/>
                </a:solidFill>
                <a:latin typeface="Arial" panose="020B0604020202020204" pitchFamily="34" charset="0"/>
                <a:cs typeface="Arial" panose="020B0604020202020204" pitchFamily="34" charset="0"/>
              </a:defRPr>
            </a:lvl4pPr>
            <a:lvl5pPr marL="2065338" indent="-228600" defTabSz="922338">
              <a:defRPr sz="1400" u="sng">
                <a:solidFill>
                  <a:schemeClr val="tx1"/>
                </a:solidFill>
                <a:latin typeface="Arial" panose="020B0604020202020204" pitchFamily="34" charset="0"/>
                <a:cs typeface="Arial" panose="020B0604020202020204" pitchFamily="34" charset="0"/>
              </a:defRPr>
            </a:lvl5pPr>
            <a:lvl6pPr marL="2522538" indent="-228600" defTabSz="922338"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9738" indent="-228600" defTabSz="922338"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36938" indent="-228600" defTabSz="922338"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94138" indent="-228600" defTabSz="922338"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fld id="{0475779C-36E4-4D57-A3E5-1AE8C37FC54F}" type="slidenum">
              <a:rPr lang="en-GB" sz="1200" u="none" smtClean="0">
                <a:solidFill>
                  <a:prstClr val="black"/>
                </a:solidFill>
                <a:latin typeface="Times New Roman" panose="02020603050405020304" pitchFamily="18" charset="0"/>
              </a:rPr>
              <a:pPr/>
              <a:t>26</a:t>
            </a:fld>
            <a:endParaRPr lang="en-GB" sz="1200" u="none" smtClean="0">
              <a:solidFill>
                <a:prstClr val="black"/>
              </a:solidFill>
              <a:latin typeface="Times New Roman" panose="02020603050405020304" pitchFamily="18" charset="0"/>
            </a:endParaRPr>
          </a:p>
        </p:txBody>
      </p:sp>
    </p:spTree>
    <p:extLst>
      <p:ext uri="{BB962C8B-B14F-4D97-AF65-F5344CB8AC3E}">
        <p14:creationId xmlns="" xmlns:p14="http://schemas.microsoft.com/office/powerpoint/2010/main" val="2098559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2363" cy="3698875"/>
          </a:xfrm>
        </p:spPr>
      </p:sp>
      <p:sp>
        <p:nvSpPr>
          <p:cNvPr id="3" name="Notes Placeholder 2"/>
          <p:cNvSpPr>
            <a:spLocks noGrp="1"/>
          </p:cNvSpPr>
          <p:nvPr>
            <p:ph type="body" idx="1"/>
          </p:nvPr>
        </p:nvSpPr>
        <p:spPr/>
        <p:txBody>
          <a:bodyPr>
            <a:normAutofit/>
          </a:bodyPr>
          <a:lstStyle/>
          <a:p>
            <a:r>
              <a:rPr lang="en-GB" dirty="0" smtClean="0"/>
              <a:t>1 hour</a:t>
            </a:r>
          </a:p>
        </p:txBody>
      </p:sp>
      <p:sp>
        <p:nvSpPr>
          <p:cNvPr id="4" name="Slide Number Placeholder 3"/>
          <p:cNvSpPr>
            <a:spLocks noGrp="1"/>
          </p:cNvSpPr>
          <p:nvPr>
            <p:ph type="sldNum" sz="quarter" idx="10"/>
          </p:nvPr>
        </p:nvSpPr>
        <p:spPr/>
        <p:txBody>
          <a:bodyPr/>
          <a:lstStyle/>
          <a:p>
            <a:fld id="{39D8E019-6B8F-4C05-B02D-79922970FF48}" type="slidenum">
              <a:rPr lang="en-GB" smtClean="0"/>
              <a:pPr/>
              <a:t>27</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7B1DEF-FCC7-4068-8935-CE095F55E5D9}" type="slidenum">
              <a:rPr lang="en-US" smtClean="0"/>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D7B1DEF-FCC7-4068-8935-CE095F55E5D9}"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defRPr/>
            </a:pPr>
            <a:fld id="{7B57B02A-A661-41FF-8CEF-123F1966134A}" type="slidenum">
              <a:rPr lang="en-GB" smtClean="0">
                <a:solidFill>
                  <a:prstClr val="black"/>
                </a:solidFill>
              </a:rPr>
              <a:pPr eaLnBrk="1" hangingPunct="1">
                <a:defRPr/>
              </a:pPr>
              <a:t>30</a:t>
            </a:fld>
            <a:endParaRPr lang="en-GB" smtClean="0">
              <a:solidFill>
                <a:prstClr val="black"/>
              </a:solidFill>
            </a:endParaRPr>
          </a:p>
        </p:txBody>
      </p:sp>
      <p:sp>
        <p:nvSpPr>
          <p:cNvPr id="111619" name="Slide Image Placeholder 1"/>
          <p:cNvSpPr>
            <a:spLocks noGrp="1" noRot="1" noChangeAspect="1" noTextEdit="1"/>
          </p:cNvSpPr>
          <p:nvPr>
            <p:ph type="sldImg"/>
          </p:nvPr>
        </p:nvSpPr>
        <p:spPr bwMode="auto">
          <a:noFill/>
          <a:ln>
            <a:solidFill>
              <a:srgbClr val="000000"/>
            </a:solidFill>
            <a:miter lim="800000"/>
            <a:headEnd/>
            <a:tailEnd/>
          </a:ln>
        </p:spPr>
      </p:sp>
      <p:sp>
        <p:nvSpPr>
          <p:cNvPr id="111620" name="Notes Placeholder 2"/>
          <p:cNvSpPr>
            <a:spLocks noGrp="1"/>
          </p:cNvSpPr>
          <p:nvPr>
            <p:ph type="body" idx="1"/>
          </p:nvPr>
        </p:nvSpPr>
        <p:spPr bwMode="auto">
          <a:noFill/>
        </p:spPr>
        <p:txBody>
          <a:bodyPr wrap="square" lIns="93181" tIns="46590" rIns="93181" bIns="46590" numCol="1" anchor="t" anchorCtr="0" compatLnSpc="1">
            <a:prstTxWarp prst="textNoShape">
              <a:avLst/>
            </a:prstTxWarp>
          </a:bodyPr>
          <a:lstStyle/>
          <a:p>
            <a:pPr marL="250825" indent="-250825">
              <a:spcBef>
                <a:spcPct val="0"/>
              </a:spcBef>
            </a:pPr>
            <a:r>
              <a:rPr lang="nl-NL" smtClean="0"/>
              <a:t>Plenary in pairs</a:t>
            </a:r>
          </a:p>
        </p:txBody>
      </p:sp>
      <p:sp>
        <p:nvSpPr>
          <p:cNvPr id="111621" name="Slide Number Placeholder 3"/>
          <p:cNvSpPr txBox="1">
            <a:spLocks noGrp="1"/>
          </p:cNvSpPr>
          <p:nvPr/>
        </p:nvSpPr>
        <p:spPr bwMode="auto">
          <a:xfrm>
            <a:off x="3816350" y="9371013"/>
            <a:ext cx="2917825" cy="493712"/>
          </a:xfrm>
          <a:prstGeom prst="rect">
            <a:avLst/>
          </a:prstGeom>
          <a:noFill/>
          <a:ln w="9525">
            <a:noFill/>
            <a:miter lim="800000"/>
            <a:headEnd/>
            <a:tailEnd/>
          </a:ln>
        </p:spPr>
        <p:txBody>
          <a:bodyPr lIns="93181" tIns="46590" rIns="93181" bIns="46590" anchor="b"/>
          <a:lstStyle/>
          <a:p>
            <a:pPr algn="r" defTabSz="844550"/>
            <a:fld id="{FD967599-7CAD-4666-B031-7EE05E7D64C7}" type="slidenum">
              <a:rPr lang="en-GB" sz="1300">
                <a:solidFill>
                  <a:srgbClr val="000000"/>
                </a:solidFill>
                <a:latin typeface="Calibri" pitchFamily="34" charset="0"/>
              </a:rPr>
              <a:pPr algn="r" defTabSz="844550"/>
              <a:t>30</a:t>
            </a:fld>
            <a:endParaRPr lang="en-GB" sz="1300">
              <a:solidFill>
                <a:srgbClr val="000000"/>
              </a:solidFill>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
        <p:nvSpPr>
          <p:cNvPr id="4" name="Slide Number Placeholder 3"/>
          <p:cNvSpPr>
            <a:spLocks noGrp="1"/>
          </p:cNvSpPr>
          <p:nvPr>
            <p:ph type="sldNum" sz="quarter" idx="5"/>
          </p:nvPr>
        </p:nvSpPr>
        <p:spPr/>
        <p:txBody>
          <a:bodyPr/>
          <a:lstStyle/>
          <a:p>
            <a:pPr>
              <a:defRPr/>
            </a:pPr>
            <a:fld id="{33A39C90-4DB6-46CF-878B-921D7363E38F}" type="slidenum">
              <a:rPr lang="nl-NL" smtClean="0">
                <a:solidFill>
                  <a:prstClr val="black"/>
                </a:solidFill>
              </a:rPr>
              <a:pPr>
                <a:defRPr/>
              </a:pPr>
              <a:t>31</a:t>
            </a:fld>
            <a:endParaRPr lang="nl-NL">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6FE9E06A-E5AA-4D76-98AF-EAD9A5349133}" type="slidenum">
              <a:rPr lang="en-GB" smtClean="0">
                <a:solidFill>
                  <a:prstClr val="black"/>
                </a:solidFill>
              </a:rPr>
              <a:pPr>
                <a:defRPr/>
              </a:pPr>
              <a:t>32</a:t>
            </a:fld>
            <a:endParaRPr lang="en-GB"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DE8F1-682F-4AEE-A443-93115953A7DE}" type="slidenum">
              <a:rPr lang="en-GB"/>
              <a:pPr/>
              <a:t>3</a:t>
            </a:fld>
            <a:endParaRPr lang="en-GB" dirty="0"/>
          </a:p>
        </p:txBody>
      </p:sp>
      <p:sp>
        <p:nvSpPr>
          <p:cNvPr id="251906" name="Rectangle 2"/>
          <p:cNvSpPr>
            <a:spLocks noGrp="1" noRot="1" noChangeAspect="1" noChangeArrowheads="1" noTextEdit="1"/>
          </p:cNvSpPr>
          <p:nvPr>
            <p:ph type="sldImg"/>
          </p:nvPr>
        </p:nvSpPr>
        <p:spPr>
          <a:xfrm>
            <a:off x="901700" y="739775"/>
            <a:ext cx="4932363" cy="3698875"/>
          </a:xfrm>
          <a:ln/>
        </p:spPr>
      </p:sp>
      <p:sp>
        <p:nvSpPr>
          <p:cNvPr id="251907" name="Rectangle 3"/>
          <p:cNvSpPr>
            <a:spLocks noGrp="1" noChangeArrowheads="1"/>
          </p:cNvSpPr>
          <p:nvPr>
            <p:ph type="body" idx="1"/>
          </p:nvPr>
        </p:nvSpPr>
        <p:spPr/>
        <p:txBody>
          <a:bodyPr/>
          <a:lstStyle/>
          <a:p>
            <a:endParaRPr lang="en-GB"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D7B1DEF-FCC7-4068-8935-CE095F55E5D9}"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D7B1DEF-FCC7-4068-8935-CE095F55E5D9}"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2363" cy="3698875"/>
          </a:xfrm>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39D8E019-6B8F-4C05-B02D-79922970FF48}" type="slidenum">
              <a:rPr lang="en-GB" smtClean="0"/>
              <a:pPr/>
              <a:t>35</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dirty="0" smtClean="0"/>
              <a:t>Film: http://vimeo.com/16961590</a:t>
            </a:r>
          </a:p>
          <a:p>
            <a:endParaRPr lang="nl-NL" dirty="0" smtClean="0"/>
          </a:p>
          <a:p>
            <a:r>
              <a:rPr lang="nl-NL" dirty="0" smtClean="0"/>
              <a:t>1.30 min</a:t>
            </a:r>
          </a:p>
        </p:txBody>
      </p:sp>
      <p:sp>
        <p:nvSpPr>
          <p:cNvPr id="4" name="Slide Number Placeholder 3"/>
          <p:cNvSpPr>
            <a:spLocks noGrp="1"/>
          </p:cNvSpPr>
          <p:nvPr>
            <p:ph type="sldNum" sz="quarter" idx="5"/>
          </p:nvPr>
        </p:nvSpPr>
        <p:spPr/>
        <p:txBody>
          <a:bodyPr/>
          <a:lstStyle/>
          <a:p>
            <a:pPr>
              <a:defRPr/>
            </a:pPr>
            <a:fld id="{9C2751ED-46C7-4F5E-B461-E954C73ADE01}" type="slidenum">
              <a:rPr lang="nl-NL" smtClean="0">
                <a:solidFill>
                  <a:prstClr val="black"/>
                </a:solidFill>
              </a:rPr>
              <a:pPr>
                <a:defRPr/>
              </a:pPr>
              <a:t>36</a:t>
            </a:fld>
            <a:endParaRPr lang="nl-NL">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Source:http://www.naturalcapitalcoalition.org/about/how/natural-capital-risk.html</a:t>
            </a:r>
            <a:endParaRPr lang="nl-NL" dirty="0"/>
          </a:p>
        </p:txBody>
      </p:sp>
      <p:sp>
        <p:nvSpPr>
          <p:cNvPr id="4" name="Slide Number Placeholder 3"/>
          <p:cNvSpPr>
            <a:spLocks noGrp="1"/>
          </p:cNvSpPr>
          <p:nvPr>
            <p:ph type="sldNum" sz="quarter" idx="10"/>
          </p:nvPr>
        </p:nvSpPr>
        <p:spPr/>
        <p:txBody>
          <a:bodyPr/>
          <a:lstStyle/>
          <a:p>
            <a:fld id="{B39046FE-32F2-425C-BEC7-EEC090452519}" type="slidenum">
              <a:rPr lang="nl-NL" smtClean="0"/>
              <a:pPr/>
              <a:t>37</a:t>
            </a:fld>
            <a:endParaRPr lang="nl-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All businesses </a:t>
            </a:r>
            <a:r>
              <a:rPr lang="en-GB" b="1" smtClean="0"/>
              <a:t>depend </a:t>
            </a:r>
            <a:r>
              <a:rPr lang="en-GB" smtClean="0"/>
              <a:t>and </a:t>
            </a:r>
            <a:r>
              <a:rPr lang="en-GB" b="1" smtClean="0"/>
              <a:t>impact </a:t>
            </a:r>
            <a:r>
              <a:rPr lang="en-GB" smtClean="0"/>
              <a:t>on ecosystems and their services – either as part of their core operations or through their value chain </a:t>
            </a:r>
          </a:p>
          <a:p>
            <a:pPr eaLnBrk="1" hangingPunct="1"/>
            <a:r>
              <a:rPr lang="en-GB" smtClean="0"/>
              <a:t>Like paper industry depends on forests for fibres (a </a:t>
            </a:r>
            <a:r>
              <a:rPr lang="en-GB" b="1" smtClean="0"/>
              <a:t>provisioning</a:t>
            </a:r>
            <a:r>
              <a:rPr lang="en-GB" smtClean="0"/>
              <a:t> service), like the generation of hydro-electricity depends on the </a:t>
            </a:r>
            <a:r>
              <a:rPr lang="en-GB" b="1" smtClean="0"/>
              <a:t>quantity and quality</a:t>
            </a:r>
            <a:r>
              <a:rPr lang="en-GB" smtClean="0"/>
              <a:t> of water in rivers (a </a:t>
            </a:r>
            <a:r>
              <a:rPr lang="en-GB" b="1" smtClean="0"/>
              <a:t>regulating</a:t>
            </a:r>
            <a:r>
              <a:rPr lang="en-GB" smtClean="0"/>
              <a:t> service) and agri-business depends on pollinators (also a </a:t>
            </a:r>
            <a:r>
              <a:rPr lang="en-GB" b="1" smtClean="0"/>
              <a:t>regulating</a:t>
            </a:r>
            <a:r>
              <a:rPr lang="en-GB" smtClean="0"/>
              <a:t> service)</a:t>
            </a:r>
          </a:p>
          <a:p>
            <a:pPr eaLnBrk="1" hangingPunct="1"/>
            <a:r>
              <a:rPr lang="en-GB" smtClean="0"/>
              <a:t>- </a:t>
            </a:r>
            <a:r>
              <a:rPr lang="en-GB" b="1" smtClean="0"/>
              <a:t>Ecosystem degradation</a:t>
            </a:r>
            <a:r>
              <a:rPr lang="en-GB" smtClean="0"/>
              <a:t> can undermine a business </a:t>
            </a:r>
            <a:r>
              <a:rPr lang="en-GB" b="1" smtClean="0"/>
              <a:t>license to operate</a:t>
            </a:r>
            <a:r>
              <a:rPr lang="en-GB" smtClean="0"/>
              <a:t> by posing significant </a:t>
            </a:r>
            <a:r>
              <a:rPr lang="en-GB" b="1" smtClean="0"/>
              <a:t>risks </a:t>
            </a:r>
            <a:r>
              <a:rPr lang="en-GB" smtClean="0"/>
              <a:t>to companies, their suppliers, customers and investors. </a:t>
            </a:r>
          </a:p>
          <a:p>
            <a:pPr eaLnBrk="1" hangingPunct="1"/>
            <a:r>
              <a:rPr lang="en-GB" smtClean="0"/>
              <a:t>- </a:t>
            </a:r>
            <a:r>
              <a:rPr lang="en-GB" b="1" smtClean="0"/>
              <a:t>Sustainable ecosystem management</a:t>
            </a:r>
            <a:r>
              <a:rPr lang="en-GB" smtClean="0"/>
              <a:t> can create new business </a:t>
            </a:r>
            <a:r>
              <a:rPr lang="en-GB" b="1" smtClean="0"/>
              <a:t>opportunities </a:t>
            </a:r>
            <a:r>
              <a:rPr lang="en-GB" smtClean="0"/>
              <a:t>and </a:t>
            </a:r>
            <a:r>
              <a:rPr lang="en-GB" b="1" smtClean="0"/>
              <a:t>markets</a:t>
            </a:r>
            <a:r>
              <a:rPr lang="en-GB" smtClean="0"/>
              <a:t>. </a:t>
            </a:r>
          </a:p>
          <a:p>
            <a:pPr eaLnBrk="1" hangingPunct="1">
              <a:spcBef>
                <a:spcPct val="0"/>
              </a:spcBef>
            </a:pPr>
            <a:endParaRPr lang="hu-HU" smtClean="0"/>
          </a:p>
        </p:txBody>
      </p:sp>
      <p:sp>
        <p:nvSpPr>
          <p:cNvPr id="202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909E29-A09E-440F-AB48-D8314BD2C0E1}" type="slidenum">
              <a:rPr lang="en-US" smtClean="0">
                <a:solidFill>
                  <a:srgbClr val="000000"/>
                </a:solidFill>
              </a:rPr>
              <a:pPr fontAlgn="base">
                <a:spcBef>
                  <a:spcPct val="0"/>
                </a:spcBef>
                <a:spcAft>
                  <a:spcPct val="0"/>
                </a:spcAft>
                <a:defRPr/>
              </a:pPr>
              <a:t>38</a:t>
            </a:fld>
            <a:endParaRPr lang="en-US" smtClean="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673577" y="4686501"/>
            <a:ext cx="5388610" cy="4439841"/>
          </a:xfrm>
          <a:noFill/>
          <a:ln/>
        </p:spPr>
        <p:txBody>
          <a:bodyPr/>
          <a:lstStyle/>
          <a:p>
            <a:r>
              <a:rPr lang="nl-NL" sz="1200" b="1" i="1" kern="1200" baseline="0" dirty="0" smtClean="0">
                <a:solidFill>
                  <a:schemeClr val="tx1"/>
                </a:solidFill>
                <a:latin typeface="+mn-lt"/>
                <a:ea typeface="+mn-ea"/>
                <a:cs typeface="+mn-cs"/>
              </a:rPr>
              <a:t>Vittel </a:t>
            </a:r>
          </a:p>
          <a:p>
            <a:r>
              <a:rPr lang="en-US" sz="1200" kern="1200" baseline="0" dirty="0" smtClean="0">
                <a:solidFill>
                  <a:schemeClr val="tx1"/>
                </a:solidFill>
                <a:latin typeface="+mn-lt"/>
                <a:ea typeface="+mn-ea"/>
                <a:cs typeface="+mn-cs"/>
              </a:rPr>
              <a:t>In the 1980s, mineral water company </a:t>
            </a:r>
            <a:r>
              <a:rPr lang="en-US" sz="1200" kern="1200" baseline="0" dirty="0" err="1" smtClean="0">
                <a:solidFill>
                  <a:schemeClr val="tx1"/>
                </a:solidFill>
                <a:latin typeface="+mn-lt"/>
                <a:ea typeface="+mn-ea"/>
                <a:cs typeface="+mn-cs"/>
              </a:rPr>
              <a:t>Vittel</a:t>
            </a:r>
            <a:r>
              <a:rPr lang="en-US" sz="1200" kern="1200" baseline="0" dirty="0" smtClean="0">
                <a:solidFill>
                  <a:schemeClr val="tx1"/>
                </a:solidFill>
                <a:latin typeface="+mn-lt"/>
                <a:ea typeface="+mn-ea"/>
                <a:cs typeface="+mn-cs"/>
              </a:rPr>
              <a:t> (now a brand of Nestlé Waters) faced a critical problem. Nitrates and pesticides were entering the company‘s springs in northeastern France. Local farmers had intensified agricultural practices and cleared native vegetation that previously had filtered water before it seeped into the aquifer used by </a:t>
            </a:r>
            <a:r>
              <a:rPr lang="en-US" sz="1200" kern="1200" baseline="0" dirty="0" err="1" smtClean="0">
                <a:solidFill>
                  <a:schemeClr val="tx1"/>
                </a:solidFill>
                <a:latin typeface="+mn-lt"/>
                <a:ea typeface="+mn-ea"/>
                <a:cs typeface="+mn-cs"/>
              </a:rPr>
              <a:t>Vittel</a:t>
            </a:r>
            <a:r>
              <a:rPr lang="en-US" sz="1200" kern="1200" baseline="0" dirty="0" smtClean="0">
                <a:solidFill>
                  <a:schemeClr val="tx1"/>
                </a:solidFill>
                <a:latin typeface="+mn-lt"/>
                <a:ea typeface="+mn-ea"/>
                <a:cs typeface="+mn-cs"/>
              </a:rPr>
              <a:t>. This contamination threatened the company‘s right to use the ‗natural mineral water‘ label under French law. The </a:t>
            </a:r>
            <a:r>
              <a:rPr lang="en-US" sz="1200" kern="1200" baseline="0" dirty="0" err="1" smtClean="0">
                <a:solidFill>
                  <a:schemeClr val="tx1"/>
                </a:solidFill>
                <a:latin typeface="+mn-lt"/>
                <a:ea typeface="+mn-ea"/>
                <a:cs typeface="+mn-cs"/>
              </a:rPr>
              <a:t>Vittel</a:t>
            </a:r>
            <a:r>
              <a:rPr lang="en-US" sz="1200" kern="1200" baseline="0" dirty="0" smtClean="0">
                <a:solidFill>
                  <a:schemeClr val="tx1"/>
                </a:solidFill>
                <a:latin typeface="+mn-lt"/>
                <a:ea typeface="+mn-ea"/>
                <a:cs typeface="+mn-cs"/>
              </a:rPr>
              <a:t> brand and business were at stake. </a:t>
            </a:r>
          </a:p>
          <a:p>
            <a:r>
              <a:rPr lang="en-US" sz="1200" b="1" kern="1200" baseline="0" dirty="0" smtClean="0">
                <a:solidFill>
                  <a:schemeClr val="tx1"/>
                </a:solidFill>
                <a:latin typeface="+mn-lt"/>
                <a:ea typeface="+mn-ea"/>
                <a:cs typeface="+mn-cs"/>
              </a:rPr>
              <a:t>Source: Perrot-Maître, D. 2006. The </a:t>
            </a:r>
            <a:r>
              <a:rPr lang="en-US" sz="1200" b="1" kern="1200" baseline="0" dirty="0" err="1" smtClean="0">
                <a:solidFill>
                  <a:schemeClr val="tx1"/>
                </a:solidFill>
                <a:latin typeface="+mn-lt"/>
                <a:ea typeface="+mn-ea"/>
                <a:cs typeface="+mn-cs"/>
              </a:rPr>
              <a:t>Vittel</a:t>
            </a:r>
            <a:r>
              <a:rPr lang="en-US" sz="1200" b="1" kern="1200" baseline="0" dirty="0" smtClean="0">
                <a:solidFill>
                  <a:schemeClr val="tx1"/>
                </a:solidFill>
                <a:latin typeface="+mn-lt"/>
                <a:ea typeface="+mn-ea"/>
                <a:cs typeface="+mn-cs"/>
              </a:rPr>
              <a:t> Payments for Ecosystem Services: A ‗Perfect‘ PES Case? London: International Institute for Environment and Development. 	</a:t>
            </a:r>
          </a:p>
          <a:p>
            <a:endParaRPr lang="en-US" sz="10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673577" y="4686501"/>
            <a:ext cx="5388610" cy="4439841"/>
          </a:xfrm>
          <a:noFill/>
          <a:ln/>
        </p:spPr>
        <p:txBody>
          <a:bodyPr/>
          <a:lstStyle/>
          <a:p>
            <a:r>
              <a:rPr lang="en-US" sz="1200" b="1" kern="1200" baseline="0" dirty="0" smtClean="0">
                <a:solidFill>
                  <a:schemeClr val="tx1"/>
                </a:solidFill>
                <a:latin typeface="+mn-lt"/>
                <a:ea typeface="+mn-ea"/>
                <a:cs typeface="+mn-cs"/>
              </a:rPr>
              <a:t>Source: WRI, </a:t>
            </a:r>
            <a:r>
              <a:rPr lang="en-US" sz="1200" b="1" i="1" kern="1200" baseline="0" dirty="0" smtClean="0">
                <a:solidFill>
                  <a:schemeClr val="tx1"/>
                </a:solidFill>
                <a:latin typeface="+mn-lt"/>
                <a:ea typeface="+mn-ea"/>
                <a:cs typeface="+mn-cs"/>
              </a:rPr>
              <a:t>Ecosystem Services Review Standard Presentation, slides 2-5, http://www.wri.org/project/ecosystem-services-review/training </a:t>
            </a:r>
          </a:p>
          <a:p>
            <a:r>
              <a:rPr lang="nl-NL" sz="1200" b="1" kern="1200" baseline="0" dirty="0" smtClean="0">
                <a:solidFill>
                  <a:schemeClr val="tx1"/>
                </a:solidFill>
                <a:latin typeface="+mn-lt"/>
                <a:ea typeface="+mn-ea"/>
                <a:cs typeface="+mn-cs"/>
              </a:rPr>
              <a:t>Background (cont.)</a:t>
            </a:r>
          </a:p>
          <a:p>
            <a:r>
              <a:rPr lang="nl-NL" sz="1200" b="1" i="1" kern="1200" baseline="0" dirty="0" smtClean="0">
                <a:solidFill>
                  <a:schemeClr val="tx1"/>
                </a:solidFill>
                <a:latin typeface="+mn-lt"/>
                <a:ea typeface="+mn-ea"/>
                <a:cs typeface="+mn-cs"/>
              </a:rPr>
              <a:t>Facilitator 1 continued</a:t>
            </a:r>
          </a:p>
          <a:p>
            <a:r>
              <a:rPr lang="nl-NL" sz="1200" b="1" i="1" kern="1200" baseline="0" dirty="0" smtClean="0">
                <a:solidFill>
                  <a:schemeClr val="tx1"/>
                </a:solidFill>
                <a:latin typeface="+mn-lt"/>
                <a:ea typeface="+mn-ea"/>
                <a:cs typeface="+mn-cs"/>
              </a:rPr>
              <a:t>Energia Global</a:t>
            </a:r>
          </a:p>
          <a:p>
            <a:r>
              <a:rPr lang="en-US" sz="1200" kern="1200" baseline="0" dirty="0" smtClean="0">
                <a:solidFill>
                  <a:schemeClr val="tx1"/>
                </a:solidFill>
                <a:latin typeface="+mn-lt"/>
                <a:ea typeface="+mn-ea"/>
                <a:cs typeface="+mn-cs"/>
              </a:rPr>
              <a:t>Costa Rican hydropower company </a:t>
            </a:r>
            <a:r>
              <a:rPr lang="en-US" sz="1200" kern="1200" baseline="0" dirty="0" err="1" smtClean="0">
                <a:solidFill>
                  <a:schemeClr val="tx1"/>
                </a:solidFill>
                <a:latin typeface="+mn-lt"/>
                <a:ea typeface="+mn-ea"/>
                <a:cs typeface="+mn-cs"/>
              </a:rPr>
              <a:t>Energia</a:t>
            </a:r>
            <a:r>
              <a:rPr lang="en-US" sz="1200" kern="1200" baseline="0" dirty="0" smtClean="0">
                <a:solidFill>
                  <a:schemeClr val="tx1"/>
                </a:solidFill>
                <a:latin typeface="+mn-lt"/>
                <a:ea typeface="+mn-ea"/>
                <a:cs typeface="+mn-cs"/>
              </a:rPr>
              <a:t> Global (now </a:t>
            </a:r>
            <a:r>
              <a:rPr lang="en-US" sz="1200" kern="1200" baseline="0" dirty="0" err="1" smtClean="0">
                <a:solidFill>
                  <a:schemeClr val="tx1"/>
                </a:solidFill>
                <a:latin typeface="+mn-lt"/>
                <a:ea typeface="+mn-ea"/>
                <a:cs typeface="+mn-cs"/>
              </a:rPr>
              <a:t>Enel</a:t>
            </a:r>
            <a:r>
              <a:rPr lang="en-US" sz="1200" kern="1200" baseline="0" dirty="0" smtClean="0">
                <a:solidFill>
                  <a:schemeClr val="tx1"/>
                </a:solidFill>
                <a:latin typeface="+mn-lt"/>
                <a:ea typeface="+mn-ea"/>
                <a:cs typeface="+mn-cs"/>
              </a:rPr>
              <a:t> Latin America) faced a different crisis. In the 1990s, it was literally losing its source of power. Landowners were clearing the forested slopes upstream of the company‘s dams for livestock and agriculture. With the trees gone, heavy rains were causing increased soil erosion and river sedimentation, lowering dam reservoir capacity and power output.</a:t>
            </a:r>
          </a:p>
          <a:p>
            <a:r>
              <a:rPr lang="en-US" sz="1200" b="1" kern="1200" baseline="0" dirty="0" smtClean="0">
                <a:solidFill>
                  <a:schemeClr val="tx1"/>
                </a:solidFill>
                <a:latin typeface="+mn-lt"/>
                <a:ea typeface="+mn-ea"/>
                <a:cs typeface="+mn-cs"/>
              </a:rPr>
              <a:t>Source: </a:t>
            </a:r>
            <a:r>
              <a:rPr lang="en-US" sz="1200" b="1" kern="1200" baseline="0" dirty="0" err="1" smtClean="0">
                <a:solidFill>
                  <a:schemeClr val="tx1"/>
                </a:solidFill>
                <a:latin typeface="+mn-lt"/>
                <a:ea typeface="+mn-ea"/>
                <a:cs typeface="+mn-cs"/>
              </a:rPr>
              <a:t>Malavasi</a:t>
            </a:r>
            <a:r>
              <a:rPr lang="en-US" sz="1200" b="1" kern="1200" baseline="0" dirty="0" smtClean="0">
                <a:solidFill>
                  <a:schemeClr val="tx1"/>
                </a:solidFill>
                <a:latin typeface="+mn-lt"/>
                <a:ea typeface="+mn-ea"/>
                <a:cs typeface="+mn-cs"/>
              </a:rPr>
              <a:t>, E.O. and J. </a:t>
            </a:r>
            <a:r>
              <a:rPr lang="en-US" sz="1200" b="1" kern="1200" baseline="0" dirty="0" err="1" smtClean="0">
                <a:solidFill>
                  <a:schemeClr val="tx1"/>
                </a:solidFill>
                <a:latin typeface="+mn-lt"/>
                <a:ea typeface="+mn-ea"/>
                <a:cs typeface="+mn-cs"/>
              </a:rPr>
              <a:t>Kellenberg</a:t>
            </a:r>
            <a:r>
              <a:rPr lang="en-US" sz="1200" b="1" kern="1200" baseline="0" dirty="0" smtClean="0">
                <a:solidFill>
                  <a:schemeClr val="tx1"/>
                </a:solidFill>
                <a:latin typeface="+mn-lt"/>
                <a:ea typeface="+mn-ea"/>
                <a:cs typeface="+mn-cs"/>
              </a:rPr>
              <a:t>. 2003. Program for Payments for Ecological Services in Costa Rica. Available at: http://www2.gsu.edu/~wwwcec/special/lr_ortiz_kellenberg_ext.pdf 	</a:t>
            </a:r>
          </a:p>
          <a:p>
            <a:pPr defTabSz="864787">
              <a:defRPr/>
            </a:pPr>
            <a:endParaRPr lang="en-US" sz="10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673577" y="4686501"/>
            <a:ext cx="5388610" cy="4439841"/>
          </a:xfrm>
          <a:noFill/>
          <a:ln/>
        </p:spPr>
        <p:txBody>
          <a:bodyPr/>
          <a:lstStyle/>
          <a:p>
            <a:r>
              <a:rPr lang="en-US" sz="1200" kern="1200" baseline="0" dirty="0" smtClean="0">
                <a:solidFill>
                  <a:schemeClr val="tx1"/>
                </a:solidFill>
                <a:latin typeface="+mn-lt"/>
                <a:ea typeface="+mn-ea"/>
                <a:cs typeface="+mn-cs"/>
              </a:rPr>
              <a:t>Potlatch, a U.S.-based wood products company, did not encounter a threat but rather an opportunity. For years, the company had managed its forests for timber. However, its 270,000 hectares of forest in Idaho were a popular destination for hikers, campers, birdwatchers, and hunters, drawing approximately 200,000 visitor-use-days per year. Recognizing an opportunity for a complementary source of revenue, the company introduced user fees in 2007 to capture the recreational value its forests provide.</a:t>
            </a:r>
          </a:p>
          <a:p>
            <a:r>
              <a:rPr lang="en-US" sz="1200" b="1" kern="1200" baseline="0" dirty="0" smtClean="0">
                <a:solidFill>
                  <a:schemeClr val="tx1"/>
                </a:solidFill>
                <a:latin typeface="+mn-lt"/>
                <a:ea typeface="+mn-ea"/>
                <a:cs typeface="+mn-cs"/>
              </a:rPr>
              <a:t>Source: </a:t>
            </a:r>
            <a:r>
              <a:rPr lang="en-US" sz="1200" b="1" kern="1200" baseline="0" dirty="0" err="1" smtClean="0">
                <a:solidFill>
                  <a:schemeClr val="tx1"/>
                </a:solidFill>
                <a:latin typeface="+mn-lt"/>
                <a:ea typeface="+mn-ea"/>
                <a:cs typeface="+mn-cs"/>
              </a:rPr>
              <a:t>Maughan</a:t>
            </a:r>
            <a:r>
              <a:rPr lang="en-US" sz="1200" b="1" kern="1200" baseline="0" dirty="0" smtClean="0">
                <a:solidFill>
                  <a:schemeClr val="tx1"/>
                </a:solidFill>
                <a:latin typeface="+mn-lt"/>
                <a:ea typeface="+mn-ea"/>
                <a:cs typeface="+mn-cs"/>
              </a:rPr>
              <a:t>, R. ‗Potlatch Corp. to Charge Fees for Access to N. Idaho Forests‘ Seattle Post-Intelligencer. October 4, 2006.	</a:t>
            </a:r>
          </a:p>
          <a:p>
            <a:pPr defTabSz="864787">
              <a:defRPr/>
            </a:pPr>
            <a:endParaRPr lang="en-US" sz="10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673577" y="4686501"/>
            <a:ext cx="5388610" cy="4439841"/>
          </a:xfrm>
          <a:noFill/>
          <a:ln/>
        </p:spPr>
        <p:txBody>
          <a:bodyPr/>
          <a:lstStyle/>
          <a:p>
            <a:r>
              <a:rPr lang="nl-NL" sz="1200" b="1" i="1" kern="1200" baseline="0" dirty="0" smtClean="0">
                <a:solidFill>
                  <a:schemeClr val="tx1"/>
                </a:solidFill>
                <a:latin typeface="+mn-lt"/>
                <a:ea typeface="+mn-ea"/>
                <a:cs typeface="+mn-cs"/>
              </a:rPr>
              <a:t>Allegheny Power</a:t>
            </a:r>
          </a:p>
          <a:p>
            <a:r>
              <a:rPr lang="en-US" sz="1200" kern="1200" baseline="0" dirty="0" smtClean="0">
                <a:solidFill>
                  <a:schemeClr val="tx1"/>
                </a:solidFill>
                <a:latin typeface="+mn-lt"/>
                <a:ea typeface="+mn-ea"/>
                <a:cs typeface="+mn-cs"/>
              </a:rPr>
              <a:t>Allegheny Power had its own kind of opportunity. Earlier this decade, the U.S.-based electric utility wanted to divest its 4,800-hectare Canaan Valley property in West Virginia. Traditional approaches appraised the real estate at $16 million. Believing the property –with its pristine forests, marshes, and abundant wildlife –was worth more, the company commissioned an economic valuation of the marketable environmental benefits provided by the site, including its ability to sequester carbon and its wetlands. </a:t>
            </a:r>
          </a:p>
          <a:p>
            <a:r>
              <a:rPr lang="en-US" sz="1200" kern="1200" baseline="0" dirty="0" smtClean="0">
                <a:solidFill>
                  <a:schemeClr val="tx1"/>
                </a:solidFill>
                <a:latin typeface="+mn-lt"/>
                <a:ea typeface="+mn-ea"/>
                <a:cs typeface="+mn-cs"/>
              </a:rPr>
              <a:t>The eco-assessment boosted the total value to nearly $33 million. Allegheny Power subsequently sold Canaan Valley to the U.S. government –which merged it with an existing wildlife refuge –for the traditional appraisal price of $16 million. Using ‗bargain sale‘ provisions in the federal tax code, however, the company was able to claim a charitable contribution of $17 million for the property‘s environmental value, yielding several million dollars in tax-related savings.</a:t>
            </a:r>
          </a:p>
          <a:p>
            <a:r>
              <a:rPr lang="nl-NL" sz="1200" b="1" kern="1200" baseline="0" dirty="0" smtClean="0">
                <a:solidFill>
                  <a:schemeClr val="tx1"/>
                </a:solidFill>
                <a:latin typeface="+mn-lt"/>
                <a:ea typeface="+mn-ea"/>
                <a:cs typeface="+mn-cs"/>
              </a:rPr>
              <a:t>Source: Bayon, R. ‗Making Money in Environmental Derivatives‘ The Milken Institute Review, Q1 2002; Powicki, C.R. ‗Eco-Solutions Plays Key Role in Landmark Conservation Deal.‘ EPRI Journal Online. February 25, 2002; Lashley, D. 2003. Market Based Case Studies Involving Eco-Asset Management On Non-Mined Lands. GreenVest LLC.	</a:t>
            </a:r>
          </a:p>
          <a:p>
            <a:endParaRPr lang="nl-NL" sz="1200" b="1" kern="1200" baseline="0" dirty="0" smtClean="0">
              <a:solidFill>
                <a:schemeClr val="tx1"/>
              </a:solidFill>
              <a:latin typeface="+mn-lt"/>
              <a:ea typeface="+mn-ea"/>
              <a:cs typeface="+mn-cs"/>
            </a:endParaRPr>
          </a:p>
          <a:p>
            <a:r>
              <a:rPr lang="en-GB" dirty="0" smtClean="0"/>
              <a:t>What have all these cases have in common? Companies facing unexpected risks or novel opportunities arising from their dependence and impact on ecosystems</a:t>
            </a:r>
          </a:p>
          <a:p>
            <a:pPr lvl="4"/>
            <a:r>
              <a:rPr lang="en-GB" i="1" dirty="0" err="1" smtClean="0"/>
              <a:t>Vittel</a:t>
            </a:r>
            <a:r>
              <a:rPr lang="en-GB" i="1" dirty="0" smtClean="0"/>
              <a:t> and </a:t>
            </a:r>
            <a:r>
              <a:rPr lang="en-GB" i="1" dirty="0" err="1" smtClean="0"/>
              <a:t>Energia</a:t>
            </a:r>
            <a:r>
              <a:rPr lang="en-GB" i="1" dirty="0" smtClean="0"/>
              <a:t> </a:t>
            </a:r>
            <a:r>
              <a:rPr lang="en-GB" dirty="0" smtClean="0"/>
              <a:t>– </a:t>
            </a:r>
            <a:r>
              <a:rPr lang="en-GB" b="1" i="1" dirty="0" smtClean="0"/>
              <a:t>Risk</a:t>
            </a:r>
          </a:p>
          <a:p>
            <a:pPr lvl="4"/>
            <a:r>
              <a:rPr lang="en-GB" i="1" dirty="0" smtClean="0"/>
              <a:t>Potlatch and Allegheny </a:t>
            </a:r>
            <a:r>
              <a:rPr lang="en-GB" dirty="0" smtClean="0"/>
              <a:t>– </a:t>
            </a:r>
            <a:r>
              <a:rPr lang="en-GB" b="1" i="1" dirty="0" smtClean="0"/>
              <a:t>Opportunity</a:t>
            </a:r>
          </a:p>
          <a:p>
            <a:pPr defTabSz="864787">
              <a:defRPr/>
            </a:pPr>
            <a:endParaRPr lang="en-US" sz="1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
        <p:nvSpPr>
          <p:cNvPr id="4" name="Slide Number Placeholder 3"/>
          <p:cNvSpPr>
            <a:spLocks noGrp="1"/>
          </p:cNvSpPr>
          <p:nvPr>
            <p:ph type="sldNum" sz="quarter" idx="5"/>
          </p:nvPr>
        </p:nvSpPr>
        <p:spPr/>
        <p:txBody>
          <a:bodyPr/>
          <a:lstStyle/>
          <a:p>
            <a:pPr>
              <a:defRPr/>
            </a:pPr>
            <a:fld id="{C9781DF3-D886-4702-8327-B7697FC8CB5D}"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defTabSz="924916">
              <a:spcBef>
                <a:spcPts val="0"/>
              </a:spcBef>
              <a:spcAft>
                <a:spcPts val="0"/>
              </a:spcAft>
              <a:defRPr/>
            </a:pPr>
            <a:r>
              <a:rPr lang="en-US" sz="1600" dirty="0" smtClean="0">
                <a:solidFill>
                  <a:schemeClr val="tx1">
                    <a:lumMod val="50000"/>
                  </a:schemeClr>
                </a:solidFill>
                <a:cs typeface="Arial" pitchFamily="34" charset="0"/>
              </a:rPr>
              <a:t>In a world that is increasingly carbon and natural resource-constrained, global companies with strong brand positions face material risk as a direct result of biodiversity loss and ecosystem degradation. By the same token, these risks provide many new business opportunities.</a:t>
            </a:r>
          </a:p>
          <a:p>
            <a:pPr>
              <a:spcBef>
                <a:spcPts val="0"/>
              </a:spcBef>
              <a:spcAft>
                <a:spcPts val="0"/>
              </a:spcAft>
              <a:defRPr/>
            </a:pPr>
            <a:endParaRPr lang="en-US" sz="1600" b="1" dirty="0" smtClean="0">
              <a:solidFill>
                <a:schemeClr val="tx1">
                  <a:lumMod val="50000"/>
                </a:schemeClr>
              </a:solidFill>
            </a:endParaRPr>
          </a:p>
          <a:p>
            <a:pPr>
              <a:spcBef>
                <a:spcPts val="0"/>
              </a:spcBef>
              <a:spcAft>
                <a:spcPts val="0"/>
              </a:spcAft>
              <a:defRPr/>
            </a:pPr>
            <a:r>
              <a:rPr lang="en-US" sz="1600" b="1" dirty="0" smtClean="0">
                <a:solidFill>
                  <a:schemeClr val="tx1">
                    <a:lumMod val="50000"/>
                  </a:schemeClr>
                </a:solidFill>
              </a:rPr>
              <a:t>Operational risks</a:t>
            </a:r>
          </a:p>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smtClean="0"/>
              <a:t>Bangkok Honda</a:t>
            </a:r>
            <a:r>
              <a:rPr lang="nl-NL" sz="1600" baseline="0" dirty="0" smtClean="0"/>
              <a:t> factory &gt;1000 cars. 2011 floods -&gt; overall </a:t>
            </a:r>
            <a:r>
              <a:rPr lang="en-US" sz="1600" baseline="0" dirty="0" smtClean="0"/>
              <a:t>reduction of the country's economic growth by up to 1.7 percentage.</a:t>
            </a:r>
            <a:endParaRPr lang="nl-NL" sz="1600" dirty="0" smtClean="0"/>
          </a:p>
          <a:p>
            <a:pPr>
              <a:spcBef>
                <a:spcPts val="0"/>
              </a:spcBef>
              <a:spcAft>
                <a:spcPts val="0"/>
              </a:spcAft>
              <a:defRPr/>
            </a:pPr>
            <a:r>
              <a:rPr lang="nl-NL" sz="1200" b="0" i="0" kern="1200" dirty="0" smtClean="0">
                <a:solidFill>
                  <a:schemeClr val="tx1"/>
                </a:solidFill>
                <a:latin typeface="+mn-lt"/>
                <a:ea typeface="+mn-ea"/>
                <a:cs typeface="+mn-cs"/>
              </a:rPr>
              <a:t>Nov. 26. 2011</a:t>
            </a:r>
          </a:p>
          <a:p>
            <a:pPr>
              <a:spcBef>
                <a:spcPts val="0"/>
              </a:spcBef>
              <a:spcAft>
                <a:spcPts val="0"/>
              </a:spcAft>
              <a:defRPr/>
            </a:pPr>
            <a:r>
              <a:rPr lang="en-US" sz="1200" b="0" i="0" kern="1200" dirty="0" smtClean="0">
                <a:solidFill>
                  <a:schemeClr val="tx1"/>
                </a:solidFill>
                <a:latin typeface="+mn-lt"/>
                <a:ea typeface="+mn-ea"/>
                <a:cs typeface="+mn-cs"/>
              </a:rPr>
              <a:t>The area is home to large production centers for global car and computer industries. </a:t>
            </a:r>
            <a:r>
              <a:rPr lang="en-US" sz="1200" b="0" i="0" u="none" strike="noStrike" kern="1200" dirty="0" smtClean="0">
                <a:solidFill>
                  <a:schemeClr val="tx1"/>
                </a:solidFill>
                <a:latin typeface="+mn-lt"/>
                <a:ea typeface="+mn-ea"/>
                <a:cs typeface="+mn-cs"/>
                <a:hlinkClick r:id="rId3"/>
              </a:rPr>
              <a:t>According to Bloomberg</a:t>
            </a:r>
            <a:r>
              <a:rPr lang="en-US" sz="1200" b="0" i="0" kern="1200" dirty="0" smtClean="0">
                <a:solidFill>
                  <a:schemeClr val="tx1"/>
                </a:solidFill>
                <a:latin typeface="+mn-lt"/>
                <a:ea typeface="+mn-ea"/>
                <a:cs typeface="+mn-cs"/>
              </a:rPr>
              <a:t>, Toyota had to suspend local production of its Camry and </a:t>
            </a:r>
            <a:r>
              <a:rPr lang="en-US" sz="1200" b="0" i="0" kern="1200" dirty="0" err="1" smtClean="0">
                <a:solidFill>
                  <a:schemeClr val="tx1"/>
                </a:solidFill>
                <a:latin typeface="+mn-lt"/>
                <a:ea typeface="+mn-ea"/>
                <a:cs typeface="+mn-cs"/>
              </a:rPr>
              <a:t>Prius</a:t>
            </a:r>
            <a:r>
              <a:rPr lang="en-US" sz="1200" b="0" i="0" kern="1200" dirty="0" smtClean="0">
                <a:solidFill>
                  <a:schemeClr val="tx1"/>
                </a:solidFill>
                <a:latin typeface="+mn-lt"/>
                <a:ea typeface="+mn-ea"/>
                <a:cs typeface="+mn-cs"/>
              </a:rPr>
              <a:t> lines, and Apple faced delays in parts used for Mac computers. Western Digital shares hit a year low in October and is now working to regain their losses, </a:t>
            </a:r>
            <a:r>
              <a:rPr lang="en-US" sz="1200" b="0" i="0" u="none" strike="noStrike" kern="1200" dirty="0" smtClean="0">
                <a:solidFill>
                  <a:schemeClr val="tx1"/>
                </a:solidFill>
                <a:latin typeface="+mn-lt"/>
                <a:ea typeface="+mn-ea"/>
                <a:cs typeface="+mn-cs"/>
                <a:hlinkClick r:id="rId4"/>
              </a:rPr>
              <a:t>according to Reuters</a:t>
            </a:r>
            <a:r>
              <a:rPr lang="en-US" sz="1200" b="0" i="0" kern="1200" dirty="0" smtClean="0">
                <a:solidFill>
                  <a:schemeClr val="tx1"/>
                </a:solidFill>
                <a:latin typeface="+mn-lt"/>
                <a:ea typeface="+mn-ea"/>
                <a:cs typeface="+mn-cs"/>
              </a:rPr>
              <a:t>. http://photoblog.nbcnews.com/_news/2011/12/27/9737801-honda-begins-scrapping-over-1000-cars-damaged-from-thailand-floods?chromedomain=worldnews</a:t>
            </a:r>
          </a:p>
          <a:p>
            <a:pPr>
              <a:spcBef>
                <a:spcPts val="0"/>
              </a:spcBef>
              <a:spcAft>
                <a:spcPts val="0"/>
              </a:spcAft>
              <a:defRPr/>
            </a:pPr>
            <a:r>
              <a:rPr lang="en-US" sz="1200" b="0" i="0" kern="1200" dirty="0" smtClean="0">
                <a:solidFill>
                  <a:schemeClr val="tx1"/>
                </a:solidFill>
                <a:latin typeface="+mn-lt"/>
                <a:ea typeface="+mn-ea"/>
                <a:cs typeface="+mn-cs"/>
              </a:rPr>
              <a:t>The </a:t>
            </a:r>
            <a:r>
              <a:rPr lang="en-US" sz="1200" b="0" i="0" u="none" strike="noStrike" kern="1200" dirty="0" smtClean="0">
                <a:solidFill>
                  <a:schemeClr val="tx1"/>
                </a:solidFill>
                <a:latin typeface="+mn-lt"/>
                <a:ea typeface="+mn-ea"/>
                <a:cs typeface="+mn-cs"/>
                <a:hlinkClick r:id="rId5" tooltip="World Bank"/>
              </a:rPr>
              <a:t>World Bank</a:t>
            </a:r>
            <a:r>
              <a:rPr lang="en-US" sz="1200" b="0" i="0" kern="1200" dirty="0" smtClean="0">
                <a:solidFill>
                  <a:schemeClr val="tx1"/>
                </a:solidFill>
                <a:latin typeface="+mn-lt"/>
                <a:ea typeface="+mn-ea"/>
                <a:cs typeface="+mn-cs"/>
              </a:rPr>
              <a:t> has estimated 1,425 billion baht (US$45.7 </a:t>
            </a:r>
            <a:r>
              <a:rPr lang="en-US" sz="1200" b="0" i="0" kern="1200" dirty="0" err="1" smtClean="0">
                <a:solidFill>
                  <a:schemeClr val="tx1"/>
                </a:solidFill>
                <a:latin typeface="+mn-lt"/>
                <a:ea typeface="+mn-ea"/>
                <a:cs typeface="+mn-cs"/>
              </a:rPr>
              <a:t>Bn</a:t>
            </a:r>
            <a:r>
              <a:rPr lang="en-US" sz="1200" b="0" i="0" kern="1200" dirty="0" smtClean="0">
                <a:solidFill>
                  <a:schemeClr val="tx1"/>
                </a:solidFill>
                <a:latin typeface="+mn-lt"/>
                <a:ea typeface="+mn-ea"/>
                <a:cs typeface="+mn-cs"/>
              </a:rPr>
              <a:t>) in economic damages and losses due to flooding, as of 1 December 2011.</a:t>
            </a:r>
            <a:r>
              <a:rPr lang="en-US" sz="1200" b="0" i="0" u="none" strike="noStrike" kern="1200" baseline="30000" dirty="0" smtClean="0">
                <a:solidFill>
                  <a:schemeClr val="tx1"/>
                </a:solidFill>
                <a:latin typeface="+mn-lt"/>
                <a:ea typeface="+mn-ea"/>
                <a:cs typeface="+mn-cs"/>
                <a:hlinkClick r:id="rId6"/>
              </a:rPr>
              <a:t>[2][3]</a:t>
            </a:r>
            <a:r>
              <a:rPr lang="en-US" sz="1200" b="0" i="0" kern="1200" dirty="0" smtClean="0">
                <a:solidFill>
                  <a:schemeClr val="tx1"/>
                </a:solidFill>
                <a:latin typeface="+mn-lt"/>
                <a:ea typeface="+mn-ea"/>
                <a:cs typeface="+mn-cs"/>
              </a:rPr>
              <a:t> Most of this was to the manufacturing industry, as seven major industrial estates were inundated by as much 3 meters (10 feet) during the floods.</a:t>
            </a:r>
            <a:r>
              <a:rPr lang="en-US" sz="1200" b="0" i="0" u="none" strike="noStrike" kern="1200" baseline="30000" dirty="0" smtClean="0">
                <a:solidFill>
                  <a:schemeClr val="tx1"/>
                </a:solidFill>
                <a:latin typeface="+mn-lt"/>
                <a:ea typeface="+mn-ea"/>
                <a:cs typeface="+mn-cs"/>
                <a:hlinkClick r:id="rId6"/>
              </a:rPr>
              <a:t>[4]</a:t>
            </a:r>
            <a:r>
              <a:rPr lang="en-US" sz="1200" b="0" i="0" kern="1200" dirty="0" smtClean="0">
                <a:solidFill>
                  <a:schemeClr val="tx1"/>
                </a:solidFill>
                <a:latin typeface="+mn-lt"/>
                <a:ea typeface="+mn-ea"/>
                <a:cs typeface="+mn-cs"/>
              </a:rPr>
              <a:t> Disruptions to manufacturing supply chains affected regional automobile production and caused a global shortage of hard disk drives which lasted throughout 2012.</a:t>
            </a:r>
            <a:r>
              <a:rPr lang="en-US" sz="1200" b="0" i="0" kern="1200" baseline="30000" dirty="0" smtClean="0">
                <a:solidFill>
                  <a:schemeClr val="tx1"/>
                </a:solidFill>
                <a:latin typeface="+mn-lt"/>
                <a:ea typeface="+mn-ea"/>
                <a:cs typeface="+mn-cs"/>
              </a:rPr>
              <a:t>[</a:t>
            </a:r>
            <a:r>
              <a:rPr lang="en-US" sz="1200" b="0" i="1" u="none" strike="noStrike" kern="1200" baseline="30000" dirty="0" smtClean="0">
                <a:solidFill>
                  <a:schemeClr val="tx1"/>
                </a:solidFill>
                <a:latin typeface="+mn-lt"/>
                <a:ea typeface="+mn-ea"/>
                <a:cs typeface="+mn-cs"/>
                <a:hlinkClick r:id="rId7" tooltip="Wikipedia:Citation needed"/>
              </a:rPr>
              <a:t>citation needed</a:t>
            </a:r>
            <a:r>
              <a:rPr lang="en-US" sz="1200" b="0" i="0" kern="1200" baseline="30000" dirty="0" smtClean="0">
                <a:solidFill>
                  <a:schemeClr val="tx1"/>
                </a:solidFill>
                <a:latin typeface="+mn-lt"/>
                <a:ea typeface="+mn-ea"/>
                <a:cs typeface="+mn-cs"/>
              </a:rPr>
              <a:t>]</a:t>
            </a:r>
          </a:p>
          <a:p>
            <a:pPr>
              <a:spcBef>
                <a:spcPts val="0"/>
              </a:spcBef>
              <a:spcAft>
                <a:spcPts val="0"/>
              </a:spcAft>
              <a:defRPr/>
            </a:pPr>
            <a:r>
              <a:rPr lang="en-US" sz="1600" b="1" dirty="0" smtClean="0">
                <a:solidFill>
                  <a:schemeClr val="tx1">
                    <a:lumMod val="50000"/>
                  </a:schemeClr>
                </a:solidFill>
              </a:rPr>
              <a:t>http://www.travelfish.org/blogs/thailand/2011/10/26/what-caused-the-thai-floods/</a:t>
            </a:r>
          </a:p>
          <a:p>
            <a:pPr>
              <a:spcBef>
                <a:spcPts val="0"/>
              </a:spcBef>
              <a:spcAft>
                <a:spcPts val="0"/>
              </a:spcAft>
              <a:defRPr/>
            </a:pPr>
            <a:endParaRPr lang="en-US" sz="1600" dirty="0" smtClean="0">
              <a:solidFill>
                <a:schemeClr val="tx1">
                  <a:lumMod val="50000"/>
                </a:schemeClr>
              </a:solidFill>
            </a:endParaRPr>
          </a:p>
          <a:p>
            <a:pPr>
              <a:spcBef>
                <a:spcPts val="0"/>
              </a:spcBef>
              <a:spcAft>
                <a:spcPts val="0"/>
              </a:spcAft>
              <a:defRPr/>
            </a:pPr>
            <a:r>
              <a:rPr lang="en-US" sz="1600" b="1" dirty="0" smtClean="0">
                <a:solidFill>
                  <a:schemeClr val="tx1">
                    <a:lumMod val="50000"/>
                  </a:schemeClr>
                </a:solidFill>
              </a:rPr>
              <a:t>Financial risks</a:t>
            </a:r>
          </a:p>
          <a:p>
            <a:pPr>
              <a:spcBef>
                <a:spcPts val="0"/>
              </a:spcBef>
              <a:spcAft>
                <a:spcPts val="0"/>
              </a:spcAft>
              <a:defRPr/>
            </a:pPr>
            <a:r>
              <a:rPr lang="en-US" sz="1600" dirty="0" smtClean="0">
                <a:solidFill>
                  <a:schemeClr val="tx1">
                    <a:lumMod val="50000"/>
                  </a:schemeClr>
                </a:solidFill>
              </a:rPr>
              <a:t>Canadian gold mining company, </a:t>
            </a:r>
            <a:r>
              <a:rPr lang="en-US" sz="1600" dirty="0" err="1" smtClean="0">
                <a:solidFill>
                  <a:schemeClr val="tx1">
                    <a:lumMod val="50000"/>
                  </a:schemeClr>
                </a:solidFill>
              </a:rPr>
              <a:t>Infinito</a:t>
            </a:r>
            <a:r>
              <a:rPr lang="en-US" sz="1600" dirty="0" smtClean="0">
                <a:solidFill>
                  <a:schemeClr val="tx1">
                    <a:lumMod val="50000"/>
                  </a:schemeClr>
                </a:solidFill>
              </a:rPr>
              <a:t> Gold, lost over 50% of its share value as a result of the withdrawal of a mining concession in Costa Rica due to concerns about the potential impacts on agriculture, endangered species and forests. This led to a reference in the audit accounts to material uncertainties regarding the company’s ability to continue as a going concern</a:t>
            </a:r>
          </a:p>
          <a:p>
            <a:pPr defTabSz="924916">
              <a:spcBef>
                <a:spcPts val="0"/>
              </a:spcBef>
              <a:spcAft>
                <a:spcPts val="0"/>
              </a:spcAft>
              <a:defRPr/>
            </a:pPr>
            <a:r>
              <a:rPr lang="en-US" sz="1600" dirty="0" smtClean="0">
                <a:solidFill>
                  <a:schemeClr val="tx1">
                    <a:lumMod val="50000"/>
                  </a:schemeClr>
                </a:solidFill>
                <a:cs typeface="Arial" pitchFamily="34" charset="0"/>
              </a:rPr>
              <a:t>Source: KPMG, Flora and Fauna International, </a:t>
            </a:r>
            <a:r>
              <a:rPr lang="en-US" sz="1600" dirty="0" err="1" smtClean="0">
                <a:solidFill>
                  <a:schemeClr val="tx1">
                    <a:lumMod val="50000"/>
                  </a:schemeClr>
                </a:solidFill>
                <a:cs typeface="Arial" pitchFamily="34" charset="0"/>
              </a:rPr>
              <a:t>Acca</a:t>
            </a:r>
            <a:r>
              <a:rPr lang="en-US" sz="1600" dirty="0" smtClean="0">
                <a:solidFill>
                  <a:schemeClr val="tx1">
                    <a:lumMod val="50000"/>
                  </a:schemeClr>
                </a:solidFill>
                <a:cs typeface="Arial" pitchFamily="34" charset="0"/>
              </a:rPr>
              <a:t>, </a:t>
            </a:r>
            <a:r>
              <a:rPr lang="en-US" sz="1600" i="1" dirty="0" smtClean="0">
                <a:solidFill>
                  <a:schemeClr val="tx1">
                    <a:lumMod val="50000"/>
                  </a:schemeClr>
                </a:solidFill>
                <a:cs typeface="Arial" pitchFamily="34" charset="0"/>
                <a:hlinkClick r:id="rId8"/>
              </a:rPr>
              <a:t>Is natural capital a material issue? </a:t>
            </a:r>
            <a:r>
              <a:rPr lang="en-US" sz="1600" dirty="0" smtClean="0">
                <a:solidFill>
                  <a:schemeClr val="tx1">
                    <a:lumMod val="50000"/>
                  </a:schemeClr>
                </a:solidFill>
                <a:cs typeface="Arial" pitchFamily="34" charset="0"/>
              </a:rPr>
              <a:t>(2012)</a:t>
            </a:r>
          </a:p>
          <a:p>
            <a:pPr>
              <a:spcBef>
                <a:spcPts val="0"/>
              </a:spcBef>
              <a:spcAft>
                <a:spcPts val="0"/>
              </a:spcAft>
              <a:defRPr/>
            </a:pPr>
            <a:endParaRPr lang="en-US" sz="1600" dirty="0" smtClean="0">
              <a:solidFill>
                <a:schemeClr val="tx1">
                  <a:lumMod val="50000"/>
                </a:schemeClr>
              </a:solidFill>
            </a:endParaRPr>
          </a:p>
          <a:p>
            <a:pPr defTabSz="924916">
              <a:spcBef>
                <a:spcPts val="0"/>
              </a:spcBef>
              <a:spcAft>
                <a:spcPts val="0"/>
              </a:spcAft>
              <a:defRPr/>
            </a:pPr>
            <a:r>
              <a:rPr lang="en-US" sz="1600" b="1" dirty="0" smtClean="0">
                <a:solidFill>
                  <a:schemeClr val="tx1">
                    <a:lumMod val="50000"/>
                  </a:schemeClr>
                </a:solidFill>
              </a:rPr>
              <a:t>Reputational / Market risks</a:t>
            </a:r>
          </a:p>
          <a:p>
            <a:pPr defTabSz="923925">
              <a:lnSpc>
                <a:spcPct val="80000"/>
              </a:lnSpc>
            </a:pPr>
            <a:r>
              <a:rPr lang="en-US" sz="600" dirty="0" smtClean="0"/>
              <a:t>APP’s main pulp production base is Indonesia, and the division is responsible for around 40% of Indonesia's total pulp </a:t>
            </a:r>
            <a:r>
              <a:rPr lang="en-US" sz="600" dirty="0" err="1" smtClean="0"/>
              <a:t>production</a:t>
            </a:r>
            <a:r>
              <a:rPr lang="en-US" sz="800" dirty="0" err="1" smtClean="0"/>
              <a:t>Recently</a:t>
            </a:r>
            <a:r>
              <a:rPr lang="en-US" sz="800" dirty="0" smtClean="0"/>
              <a:t>, Mattel, the toy company behind Barbie, announced that they were cutting ties with APP and introducing new policies to remove deforestation from their supply chain (10).</a:t>
            </a:r>
          </a:p>
          <a:p>
            <a:pPr defTabSz="923925">
              <a:lnSpc>
                <a:spcPct val="80000"/>
              </a:lnSpc>
            </a:pPr>
            <a:r>
              <a:rPr lang="en-US" sz="800" dirty="0" smtClean="0"/>
              <a:t>On October 28th, the Dutch Advertising Code Commission ruled that APP’s TV and paper adverts, which attempt to position APP as a company that cares about the environment, are misleading the public (11).30-4-2014</a:t>
            </a:r>
            <a:r>
              <a:rPr lang="en-US" sz="1200" b="0" i="0" kern="1200" dirty="0" smtClean="0">
                <a:solidFill>
                  <a:schemeClr val="tx1"/>
                </a:solidFill>
                <a:latin typeface="+mn-lt"/>
                <a:ea typeface="+mn-ea"/>
                <a:cs typeface="+mn-cs"/>
              </a:rPr>
              <a:t>, Pulp &amp; Paper (APP) Group announced it will commit to the protection and restoration of </a:t>
            </a:r>
            <a:r>
              <a:rPr lang="en-US" sz="1200" b="0" i="0" u="none" strike="noStrike" kern="1200" dirty="0" smtClean="0">
                <a:solidFill>
                  <a:schemeClr val="tx1"/>
                </a:solidFill>
                <a:latin typeface="+mn-lt"/>
                <a:ea typeface="+mn-ea"/>
                <a:cs typeface="+mn-cs"/>
                <a:hlinkClick r:id="rId9"/>
              </a:rPr>
              <a:t>1 million hectares</a:t>
            </a:r>
            <a:r>
              <a:rPr lang="en-US" sz="1200" b="0" i="0" kern="1200" dirty="0" smtClean="0">
                <a:solidFill>
                  <a:schemeClr val="tx1"/>
                </a:solidFill>
                <a:latin typeface="+mn-lt"/>
                <a:ea typeface="+mn-ea"/>
                <a:cs typeface="+mn-cs"/>
              </a:rPr>
              <a:t> of </a:t>
            </a:r>
            <a:r>
              <a:rPr lang="en-US" sz="1200" b="0" i="0" u="none" strike="noStrike" kern="1200" dirty="0" smtClean="0">
                <a:solidFill>
                  <a:schemeClr val="tx1"/>
                </a:solidFill>
                <a:latin typeface="+mn-lt"/>
                <a:ea typeface="+mn-ea"/>
                <a:cs typeface="+mn-cs"/>
                <a:hlinkClick r:id="rId10"/>
              </a:rPr>
              <a:t>forest across Indonesia</a:t>
            </a:r>
            <a:r>
              <a:rPr lang="en-US" sz="1200" b="0" i="0" kern="1200" dirty="0" smtClean="0">
                <a:solidFill>
                  <a:schemeClr val="tx1"/>
                </a:solidFill>
                <a:latin typeface="+mn-lt"/>
                <a:ea typeface="+mn-ea"/>
                <a:cs typeface="+mn-cs"/>
              </a:rPr>
              <a:t>.</a:t>
            </a:r>
            <a:r>
              <a:rPr lang="en-US" sz="600" dirty="0" smtClean="0"/>
              <a:t> </a:t>
            </a:r>
            <a:r>
              <a:rPr lang="en-US" sz="600" dirty="0" err="1" smtClean="0"/>
              <a:t>Staples,which</a:t>
            </a:r>
            <a:r>
              <a:rPr lang="en-US" sz="600" dirty="0" smtClean="0"/>
              <a:t> concluded that APP is a ‘great peril to our brand’ (9) as well global consumer goods companies such as Kraft, Nestle and Unilever.</a:t>
            </a:r>
          </a:p>
          <a:p>
            <a:pPr defTabSz="923925">
              <a:lnSpc>
                <a:spcPct val="80000"/>
              </a:lnSpc>
            </a:pPr>
            <a:r>
              <a:rPr lang="en-US" sz="600" dirty="0" smtClean="0"/>
              <a:t>International retailers such as Carrefour, </a:t>
            </a:r>
            <a:r>
              <a:rPr lang="en-US" sz="600" dirty="0" err="1" smtClean="0"/>
              <a:t>Auchan</a:t>
            </a:r>
            <a:r>
              <a:rPr lang="en-US" sz="600" dirty="0" smtClean="0"/>
              <a:t>, Metro Group and Tesco have all dropped APP from their own-brand products in the last two years, and sportswear giant Adidas has stopped business with APP too.</a:t>
            </a:r>
          </a:p>
          <a:p>
            <a:pPr defTabSz="923925">
              <a:lnSpc>
                <a:spcPct val="80000"/>
              </a:lnSpc>
            </a:pPr>
            <a:endParaRPr lang="en-US" sz="800" dirty="0" smtClean="0"/>
          </a:p>
        </p:txBody>
      </p:sp>
      <p:sp>
        <p:nvSpPr>
          <p:cNvPr id="4" name="Slide Number Placeholder 3"/>
          <p:cNvSpPr>
            <a:spLocks noGrp="1"/>
          </p:cNvSpPr>
          <p:nvPr>
            <p:ph type="sldNum" sz="quarter" idx="5"/>
          </p:nvPr>
        </p:nvSpPr>
        <p:spPr/>
        <p:txBody>
          <a:bodyPr/>
          <a:lstStyle/>
          <a:p>
            <a:pPr>
              <a:defRPr/>
            </a:pPr>
            <a:fld id="{C9BBB68C-B59C-4C0A-849E-131B32E34768}" type="slidenum">
              <a:rPr lang="en-US" smtClean="0"/>
              <a:pPr>
                <a:defRPr/>
              </a:pPr>
              <a:t>43</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marL="0" lvl="3" defTabSz="924916">
              <a:spcBef>
                <a:spcPts val="202"/>
              </a:spcBef>
              <a:buClr>
                <a:srgbClr val="548DD4">
                  <a:lumMod val="60000"/>
                  <a:lumOff val="40000"/>
                </a:srgbClr>
              </a:buClr>
              <a:defRPr/>
            </a:pPr>
            <a:r>
              <a:rPr lang="en-US" sz="1600" dirty="0" smtClean="0">
                <a:cs typeface="Arial" pitchFamily="34" charset="0"/>
              </a:rPr>
              <a:t>Risks also provide many </a:t>
            </a:r>
            <a:r>
              <a:rPr lang="en-US" sz="1600" b="1" dirty="0" smtClean="0">
                <a:cs typeface="Arial" pitchFamily="34" charset="0"/>
              </a:rPr>
              <a:t>new business opportunities.</a:t>
            </a:r>
            <a:endParaRPr lang="en-US" sz="1600" b="1" dirty="0" smtClean="0">
              <a:solidFill>
                <a:schemeClr val="bg1"/>
              </a:solidFill>
            </a:endParaRPr>
          </a:p>
          <a:p>
            <a:pPr marL="0" lvl="3" defTabSz="924916">
              <a:spcBef>
                <a:spcPts val="202"/>
              </a:spcBef>
              <a:buClr>
                <a:srgbClr val="548DD4">
                  <a:lumMod val="60000"/>
                  <a:lumOff val="40000"/>
                </a:srgbClr>
              </a:buClr>
              <a:defRPr/>
            </a:pPr>
            <a:endParaRPr lang="en-US" sz="1600" b="1" dirty="0" smtClean="0">
              <a:solidFill>
                <a:schemeClr val="bg1"/>
              </a:solidFill>
            </a:endParaRPr>
          </a:p>
          <a:p>
            <a:pPr marL="0" lvl="3" defTabSz="924916">
              <a:spcBef>
                <a:spcPts val="202"/>
              </a:spcBef>
              <a:buClr>
                <a:srgbClr val="548DD4">
                  <a:lumMod val="60000"/>
                  <a:lumOff val="40000"/>
                </a:srgbClr>
              </a:buClr>
              <a:defRPr/>
            </a:pPr>
            <a:r>
              <a:rPr lang="en-US" sz="1600" b="1" dirty="0" err="1" smtClean="0">
                <a:solidFill>
                  <a:schemeClr val="bg1"/>
                </a:solidFill>
              </a:rPr>
              <a:t>Walmart</a:t>
            </a:r>
            <a:endParaRPr lang="en-US" sz="1600" dirty="0" smtClean="0"/>
          </a:p>
          <a:p>
            <a:pPr>
              <a:defRPr/>
            </a:pPr>
            <a:r>
              <a:rPr lang="en-US" sz="1600" dirty="0" err="1" smtClean="0"/>
              <a:t>Walmart</a:t>
            </a:r>
            <a:r>
              <a:rPr lang="en-US" sz="1600" dirty="0" smtClean="0"/>
              <a:t> announced in Oct 2012 the company could save as much as $150 million during the company’s 2013 fiscal year due to several of its sustainability programs.</a:t>
            </a:r>
          </a:p>
          <a:p>
            <a:pPr>
              <a:defRPr/>
            </a:pPr>
            <a:r>
              <a:rPr lang="en-US" sz="1600" dirty="0" smtClean="0"/>
              <a:t>The announcement builds on </a:t>
            </a:r>
            <a:r>
              <a:rPr lang="en-US" sz="1600" dirty="0" err="1" smtClean="0"/>
              <a:t>Walmart’s</a:t>
            </a:r>
            <a:r>
              <a:rPr lang="en-US" sz="1600" dirty="0" smtClean="0"/>
              <a:t> recent achievements on reducing costs throughout its supply chain and operations. For example, by expanding waste diversion and recycling programs, </a:t>
            </a:r>
            <a:r>
              <a:rPr lang="en-US" sz="1600" dirty="0" err="1" smtClean="0"/>
              <a:t>Walmart</a:t>
            </a:r>
            <a:r>
              <a:rPr lang="en-US" sz="1600" dirty="0" smtClean="0"/>
              <a:t> reported it saved $231 million alone last year. Meanwhile the retailer has expanded solar and wind power generation at various sites across the United States.</a:t>
            </a:r>
          </a:p>
          <a:p>
            <a:pPr>
              <a:defRPr/>
            </a:pPr>
            <a:r>
              <a:rPr lang="en-US" sz="1600" dirty="0" smtClean="0">
                <a:solidFill>
                  <a:schemeClr val="bg2">
                    <a:lumMod val="50000"/>
                  </a:schemeClr>
                </a:solidFill>
                <a:cs typeface="Arial" pitchFamily="34" charset="0"/>
              </a:rPr>
              <a:t>Source: </a:t>
            </a:r>
            <a:r>
              <a:rPr lang="en-US" sz="1600" dirty="0" smtClean="0"/>
              <a:t>http://www.triplepundit.com/2012/10/walmart-save-150-million-sustainability-programs </a:t>
            </a:r>
          </a:p>
          <a:p>
            <a:pPr>
              <a:defRPr/>
            </a:pPr>
            <a:endParaRPr lang="en-US" sz="1600" dirty="0" smtClean="0"/>
          </a:p>
          <a:p>
            <a:pPr>
              <a:defRPr/>
            </a:pPr>
            <a:r>
              <a:rPr lang="en-US" sz="1600" b="1" dirty="0" smtClean="0"/>
              <a:t>Unilever</a:t>
            </a:r>
          </a:p>
          <a:p>
            <a:pPr defTabSz="924916">
              <a:defRPr/>
            </a:pPr>
            <a:r>
              <a:rPr lang="en-US" sz="1600" dirty="0" smtClean="0"/>
              <a:t>The launch of </a:t>
            </a:r>
            <a:r>
              <a:rPr lang="en-US" sz="1600" b="1" dirty="0" smtClean="0"/>
              <a:t>Unilever</a:t>
            </a:r>
            <a:r>
              <a:rPr lang="en-US" sz="1600" dirty="0" smtClean="0"/>
              <a:t>’s Rainforest Alliance Certified tea in Australia saw 12% growth in sales</a:t>
            </a:r>
            <a:endParaRPr lang="en-US" sz="1600" dirty="0" smtClean="0">
              <a:solidFill>
                <a:srgbClr val="414042"/>
              </a:solidFill>
            </a:endParaRPr>
          </a:p>
          <a:p>
            <a:pPr defTabSz="924916">
              <a:defRPr/>
            </a:pPr>
            <a:r>
              <a:rPr lang="en-US" sz="1600" dirty="0" smtClean="0">
                <a:solidFill>
                  <a:srgbClr val="414042">
                    <a:lumMod val="65000"/>
                    <a:lumOff val="35000"/>
                  </a:srgbClr>
                </a:solidFill>
                <a:cs typeface="Arial" pitchFamily="34" charset="0"/>
              </a:rPr>
              <a:t>Source: KPMG, Flora and Fauna International, </a:t>
            </a:r>
            <a:r>
              <a:rPr lang="en-US" sz="1600" dirty="0" err="1" smtClean="0">
                <a:solidFill>
                  <a:srgbClr val="414042">
                    <a:lumMod val="65000"/>
                    <a:lumOff val="35000"/>
                  </a:srgbClr>
                </a:solidFill>
                <a:cs typeface="Arial" pitchFamily="34" charset="0"/>
              </a:rPr>
              <a:t>Acca</a:t>
            </a:r>
            <a:r>
              <a:rPr lang="en-US" sz="1600" dirty="0" smtClean="0">
                <a:solidFill>
                  <a:srgbClr val="414042">
                    <a:lumMod val="65000"/>
                    <a:lumOff val="35000"/>
                  </a:srgbClr>
                </a:solidFill>
                <a:cs typeface="Arial" pitchFamily="34" charset="0"/>
              </a:rPr>
              <a:t>, </a:t>
            </a:r>
            <a:r>
              <a:rPr lang="en-US" sz="1600" i="1" dirty="0" smtClean="0">
                <a:solidFill>
                  <a:srgbClr val="414042">
                    <a:lumMod val="65000"/>
                    <a:lumOff val="35000"/>
                  </a:srgbClr>
                </a:solidFill>
                <a:cs typeface="Arial" pitchFamily="34" charset="0"/>
                <a:hlinkClick r:id="rId3"/>
              </a:rPr>
              <a:t>Is natural capital a material issue? </a:t>
            </a:r>
            <a:r>
              <a:rPr lang="en-US" sz="1600" dirty="0" smtClean="0">
                <a:solidFill>
                  <a:srgbClr val="414042">
                    <a:lumMod val="65000"/>
                    <a:lumOff val="35000"/>
                  </a:srgbClr>
                </a:solidFill>
                <a:cs typeface="Arial" pitchFamily="34" charset="0"/>
              </a:rPr>
              <a:t>(2012)</a:t>
            </a:r>
            <a:endParaRPr lang="en-US" sz="1600" dirty="0" smtClean="0">
              <a:solidFill>
                <a:srgbClr val="414042"/>
              </a:solidFill>
              <a:cs typeface="Arial" pitchFamily="34" charset="0"/>
            </a:endParaRPr>
          </a:p>
          <a:p>
            <a:pPr>
              <a:defRPr/>
            </a:pPr>
            <a:endParaRPr lang="en-US" sz="1600" dirty="0" smtClean="0"/>
          </a:p>
          <a:p>
            <a:pPr>
              <a:defRPr/>
            </a:pPr>
            <a:r>
              <a:rPr lang="en-US" sz="1600" b="1" dirty="0" err="1" smtClean="0"/>
              <a:t>Vittel</a:t>
            </a:r>
            <a:endParaRPr lang="en-US" sz="1600" b="1" dirty="0" smtClean="0"/>
          </a:p>
          <a:p>
            <a:pPr>
              <a:defRPr/>
            </a:pPr>
            <a:r>
              <a:rPr lang="en-US" sz="1600" dirty="0" smtClean="0">
                <a:cs typeface="Arial" pitchFamily="34" charset="0"/>
              </a:rPr>
              <a:t>In the 1980s, mineral water company </a:t>
            </a:r>
            <a:r>
              <a:rPr lang="en-US" sz="1600" dirty="0" err="1" smtClean="0">
                <a:cs typeface="Arial" pitchFamily="34" charset="0"/>
              </a:rPr>
              <a:t>Vittel</a:t>
            </a:r>
            <a:r>
              <a:rPr lang="en-US" sz="1600" dirty="0" smtClean="0">
                <a:cs typeface="Arial" pitchFamily="34" charset="0"/>
              </a:rPr>
              <a:t> (now a brand of Nestlé Waters) faced a critical problem. Nitrates and pesticides were entering the company’s springs in northeastern France. Local farmers had intensified agricultural practices and cleared native vegetation that previously had filtered water before it seeped into the aquifer used by </a:t>
            </a:r>
            <a:r>
              <a:rPr lang="en-US" sz="1600" dirty="0" err="1" smtClean="0">
                <a:cs typeface="Arial" pitchFamily="34" charset="0"/>
              </a:rPr>
              <a:t>Vittel</a:t>
            </a:r>
            <a:r>
              <a:rPr lang="en-US" sz="1600" dirty="0" smtClean="0">
                <a:cs typeface="Arial" pitchFamily="34" charset="0"/>
              </a:rPr>
              <a:t>. This contamination threatened the company’s right to use the “natural mineral water” label under French law. The </a:t>
            </a:r>
            <a:r>
              <a:rPr lang="en-US" sz="1600" dirty="0" err="1" smtClean="0">
                <a:cs typeface="Arial" pitchFamily="34" charset="0"/>
              </a:rPr>
              <a:t>Vittel</a:t>
            </a:r>
            <a:r>
              <a:rPr lang="en-US" sz="1600" dirty="0" smtClean="0">
                <a:cs typeface="Arial" pitchFamily="34" charset="0"/>
              </a:rPr>
              <a:t> brand and business were at stake. </a:t>
            </a:r>
            <a:r>
              <a:rPr lang="en-US" sz="1600" dirty="0" err="1" smtClean="0">
                <a:cs typeface="Arial" pitchFamily="34" charset="0"/>
              </a:rPr>
              <a:t>Vittel</a:t>
            </a:r>
            <a:r>
              <a:rPr lang="en-US" sz="1600" dirty="0" smtClean="0">
                <a:cs typeface="Arial" pitchFamily="34" charset="0"/>
              </a:rPr>
              <a:t> decided to work with farmers to change their agricultural practices and a package of incentives was developed in collaboration with them (e.g. 200 Euros/ha/year over 5 years guaranteed income during the transition period; free technical assistance etc). The </a:t>
            </a:r>
            <a:r>
              <a:rPr lang="en-US" sz="1600" dirty="0" err="1" smtClean="0">
                <a:cs typeface="Arial" pitchFamily="34" charset="0"/>
              </a:rPr>
              <a:t>programme</a:t>
            </a:r>
            <a:r>
              <a:rPr lang="en-US" sz="1600" dirty="0" smtClean="0">
                <a:cs typeface="Arial" pitchFamily="34" charset="0"/>
              </a:rPr>
              <a:t> was ultimately successful. By 2004, all 26 farms in the area had adopted the new farming system and 92% of the sub-basin was protected.</a:t>
            </a:r>
          </a:p>
          <a:p>
            <a:pPr>
              <a:defRPr/>
            </a:pPr>
            <a:r>
              <a:rPr lang="en-US" sz="1600" dirty="0" smtClean="0">
                <a:cs typeface="Arial" pitchFamily="34" charset="0"/>
              </a:rPr>
              <a:t>Source: Perrot-Maître, D.  2006. </a:t>
            </a:r>
            <a:r>
              <a:rPr lang="en-US" sz="1600" i="1" dirty="0" smtClean="0">
                <a:cs typeface="Arial" pitchFamily="34" charset="0"/>
              </a:rPr>
              <a:t>The </a:t>
            </a:r>
            <a:r>
              <a:rPr lang="en-US" sz="1600" i="1" dirty="0" err="1" smtClean="0">
                <a:cs typeface="Arial" pitchFamily="34" charset="0"/>
              </a:rPr>
              <a:t>Vittel</a:t>
            </a:r>
            <a:r>
              <a:rPr lang="en-US" sz="1600" i="1" dirty="0" smtClean="0">
                <a:cs typeface="Arial" pitchFamily="34" charset="0"/>
              </a:rPr>
              <a:t> Payments for Ecosystem Services: A “Perfect” PES Case?</a:t>
            </a:r>
            <a:r>
              <a:rPr lang="en-US" sz="1600" dirty="0" smtClean="0">
                <a:cs typeface="Arial" pitchFamily="34" charset="0"/>
              </a:rPr>
              <a:t>  London:  International Institute for Environment and Development. </a:t>
            </a:r>
          </a:p>
          <a:p>
            <a:pPr>
              <a:defRPr/>
            </a:pPr>
            <a:endParaRPr lang="en-US" sz="1600" dirty="0" smtClean="0"/>
          </a:p>
          <a:p>
            <a:pPr>
              <a:defRPr/>
            </a:pPr>
            <a:r>
              <a:rPr lang="en-US" sz="1600" b="1" dirty="0" smtClean="0"/>
              <a:t>Chevron</a:t>
            </a:r>
          </a:p>
          <a:p>
            <a:pPr>
              <a:defRPr/>
            </a:pPr>
            <a:r>
              <a:rPr lang="en-US" sz="1600" dirty="0" smtClean="0">
                <a:cs typeface="Arial" pitchFamily="34" charset="0"/>
              </a:rPr>
              <a:t>US federal law mandates that developers who destroy wetlands must replace them by purchasing credits or shares in wetland mitigation banks—typically located in the same watershed—to offset ecological damage. Recognizing an opportunity, ChevronTexaco received approval in 2005 to convert a tapped-out drilling site in Louisiana into a 2,800-hectare wetland to generate credits for the US wetland mitigation banking market. At an expected market price of US$ 50,000 to US$ 62,000 per hectare, the company could earn more than US$ 150 million selling the credits to developers. </a:t>
            </a:r>
          </a:p>
          <a:p>
            <a:pPr>
              <a:defRPr/>
            </a:pPr>
            <a:r>
              <a:rPr lang="en-US" sz="1600" dirty="0" smtClean="0">
                <a:cs typeface="Arial" pitchFamily="34" charset="0"/>
              </a:rPr>
              <a:t>Source: Kenny, A. “</a:t>
            </a:r>
            <a:r>
              <a:rPr lang="en-US" sz="1600" i="1" dirty="0" smtClean="0">
                <a:cs typeface="Arial" pitchFamily="34" charset="0"/>
              </a:rPr>
              <a:t>Chevron Opens Mitigation Bank in </a:t>
            </a:r>
            <a:r>
              <a:rPr lang="en-US" sz="1600" i="1" dirty="0" err="1" smtClean="0">
                <a:cs typeface="Arial" pitchFamily="34" charset="0"/>
              </a:rPr>
              <a:t>Paradis</a:t>
            </a:r>
            <a:r>
              <a:rPr lang="en-US" sz="1600" i="1" dirty="0" smtClean="0">
                <a:cs typeface="Arial" pitchFamily="34" charset="0"/>
              </a:rPr>
              <a:t>(e).</a:t>
            </a:r>
            <a:r>
              <a:rPr lang="en-US" sz="1600" dirty="0" smtClean="0">
                <a:cs typeface="Arial" pitchFamily="34" charset="0"/>
              </a:rPr>
              <a:t>”  </a:t>
            </a:r>
            <a:r>
              <a:rPr lang="en-US" sz="1600" dirty="0" err="1" smtClean="0">
                <a:cs typeface="Arial" pitchFamily="34" charset="0"/>
              </a:rPr>
              <a:t>Katoomba</a:t>
            </a:r>
            <a:r>
              <a:rPr lang="en-US" sz="1600" dirty="0" smtClean="0">
                <a:cs typeface="Arial" pitchFamily="34" charset="0"/>
              </a:rPr>
              <a:t> Group. Available at: http://ecosystemmarketplace.com/pages/article.news.php?component_id=4255&amp;component_version_id=6132&amp;language_id=12</a:t>
            </a:r>
          </a:p>
          <a:p>
            <a:pPr>
              <a:defRPr/>
            </a:pPr>
            <a:endParaRPr lang="en-US" dirty="0"/>
          </a:p>
        </p:txBody>
      </p:sp>
      <p:sp>
        <p:nvSpPr>
          <p:cNvPr id="4" name="Slide Number Placeholder 3"/>
          <p:cNvSpPr>
            <a:spLocks noGrp="1"/>
          </p:cNvSpPr>
          <p:nvPr>
            <p:ph type="sldNum" sz="quarter" idx="5"/>
          </p:nvPr>
        </p:nvSpPr>
        <p:spPr/>
        <p:txBody>
          <a:bodyPr/>
          <a:lstStyle/>
          <a:p>
            <a:pPr>
              <a:defRPr/>
            </a:pPr>
            <a:fld id="{449BF3FE-2BB8-46B0-B842-59DEDECB85F7}" type="slidenum">
              <a:rPr lang="en-US" smtClean="0"/>
              <a:pPr>
                <a:defRPr/>
              </a:pPr>
              <a:t>44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ts val="800"/>
              </a:spcBef>
              <a:spcAft>
                <a:spcPts val="800"/>
              </a:spcAft>
            </a:pPr>
            <a:r>
              <a:rPr lang="en-GB" dirty="0" smtClean="0"/>
              <a:t>Issues business can face in daily operations and supply chains: </a:t>
            </a:r>
          </a:p>
          <a:p>
            <a:pPr lvl="2" eaLnBrk="1" hangingPunct="1">
              <a:spcBef>
                <a:spcPts val="800"/>
              </a:spcBef>
              <a:spcAft>
                <a:spcPts val="800"/>
              </a:spcAft>
            </a:pPr>
            <a:r>
              <a:rPr lang="en-GB" dirty="0" smtClean="0"/>
              <a:t>Water scarcity and declining water quality</a:t>
            </a:r>
          </a:p>
          <a:p>
            <a:pPr lvl="2" eaLnBrk="1" hangingPunct="1">
              <a:spcBef>
                <a:spcPts val="800"/>
              </a:spcBef>
              <a:spcAft>
                <a:spcPts val="800"/>
              </a:spcAft>
            </a:pPr>
            <a:r>
              <a:rPr lang="en-GB" dirty="0" smtClean="0"/>
              <a:t>Disruption of food, </a:t>
            </a:r>
            <a:r>
              <a:rPr lang="en-GB" dirty="0" err="1" smtClean="0"/>
              <a:t>fiber</a:t>
            </a:r>
            <a:r>
              <a:rPr lang="en-GB" dirty="0" smtClean="0"/>
              <a:t> or other natural industrial inputs</a:t>
            </a:r>
          </a:p>
          <a:p>
            <a:pPr lvl="2" eaLnBrk="1" hangingPunct="1">
              <a:spcBef>
                <a:spcPts val="800"/>
              </a:spcBef>
              <a:spcAft>
                <a:spcPts val="800"/>
              </a:spcAft>
            </a:pPr>
            <a:r>
              <a:rPr lang="en-GB" dirty="0" smtClean="0"/>
              <a:t>Increasing incidents of extreme flooding, storms or drought</a:t>
            </a:r>
          </a:p>
          <a:p>
            <a:pPr lvl="2" eaLnBrk="1" hangingPunct="1">
              <a:spcBef>
                <a:spcPts val="800"/>
              </a:spcBef>
              <a:spcAft>
                <a:spcPts val="800"/>
              </a:spcAft>
            </a:pPr>
            <a:r>
              <a:rPr lang="en-GB" dirty="0" smtClean="0"/>
              <a:t>Increasing stakeholder expectations (NGOs, customers, investors etc.)</a:t>
            </a:r>
          </a:p>
          <a:p>
            <a:pPr lvl="2" eaLnBrk="1" hangingPunct="1">
              <a:spcBef>
                <a:spcPts val="800"/>
              </a:spcBef>
              <a:spcAft>
                <a:spcPts val="800"/>
              </a:spcAft>
            </a:pPr>
            <a:r>
              <a:rPr lang="en-GB" dirty="0" smtClean="0"/>
              <a:t>Tightened public policies on natural resource management or operational permitting</a:t>
            </a:r>
          </a:p>
          <a:p>
            <a:pPr lvl="2" eaLnBrk="1" hangingPunct="1">
              <a:spcBef>
                <a:spcPts val="800"/>
              </a:spcBef>
              <a:spcAft>
                <a:spcPts val="800"/>
              </a:spcAft>
            </a:pPr>
            <a:r>
              <a:rPr lang="en-GB" dirty="0" smtClean="0"/>
              <a:t>Traditional risk management processes do not always capture ecosystem risks / opportunities</a:t>
            </a:r>
          </a:p>
          <a:p>
            <a:endParaRPr lang="en-GB" sz="1300" dirty="0" smtClean="0">
              <a:latin typeface="Arial" pitchFamily="34" charset="0"/>
              <a:cs typeface="Arial" pitchFamily="34" charset="0"/>
            </a:endParaRPr>
          </a:p>
          <a:p>
            <a:r>
              <a:rPr lang="en-GB" sz="1300" dirty="0" smtClean="0">
                <a:latin typeface="Arial" pitchFamily="34" charset="0"/>
                <a:cs typeface="Arial" pitchFamily="34" charset="0"/>
              </a:rPr>
              <a:t>There </a:t>
            </a:r>
            <a:r>
              <a:rPr lang="en-GB" sz="1300" dirty="0">
                <a:latin typeface="Arial" pitchFamily="34" charset="0"/>
                <a:cs typeface="Arial" pitchFamily="34" charset="0"/>
              </a:rPr>
              <a:t>are 5 key areas of risks/opportunities for businesses to consider. These are listed in this slide. </a:t>
            </a:r>
          </a:p>
          <a:p>
            <a:endParaRPr lang="en-GB" sz="1300" b="1" dirty="0">
              <a:latin typeface="Arial" pitchFamily="34" charset="0"/>
              <a:cs typeface="Arial" pitchFamily="34" charset="0"/>
            </a:endParaRPr>
          </a:p>
          <a:p>
            <a:r>
              <a:rPr lang="en-GB" sz="1300" b="1" dirty="0">
                <a:latin typeface="Arial" pitchFamily="34" charset="0"/>
                <a:cs typeface="Arial" pitchFamily="34" charset="0"/>
              </a:rPr>
              <a:t>Operational</a:t>
            </a:r>
            <a:endParaRPr lang="en-US" sz="1300" dirty="0">
              <a:latin typeface="Arial" pitchFamily="34" charset="0"/>
              <a:cs typeface="Arial" pitchFamily="34" charset="0"/>
            </a:endParaRPr>
          </a:p>
          <a:p>
            <a:r>
              <a:rPr lang="en-GB" sz="1300" dirty="0">
                <a:latin typeface="Arial" pitchFamily="34" charset="0"/>
                <a:cs typeface="Arial" pitchFamily="34" charset="0"/>
              </a:rPr>
              <a:t>Relate to a company’s day-to-day activities, expenditures and processes. Risks may be having to pay more for ecosystem dependencies such as water, and for environmental externalities such as pollution. </a:t>
            </a:r>
          </a:p>
          <a:p>
            <a:r>
              <a:rPr lang="en-GB" sz="1300" dirty="0">
                <a:latin typeface="Arial" pitchFamily="34" charset="0"/>
                <a:cs typeface="Arial" pitchFamily="34" charset="0"/>
              </a:rPr>
              <a:t>E.g. Blackouts in India 2012, 620 Ml. </a:t>
            </a:r>
            <a:r>
              <a:rPr lang="en-US" sz="1300" dirty="0">
                <a:latin typeface="Arial" pitchFamily="34" charset="0"/>
                <a:cs typeface="Arial" pitchFamily="34" charset="0"/>
              </a:rPr>
              <a:t>The late monsoon also meant that hydropower plants were generating less than their usual production. </a:t>
            </a:r>
            <a:r>
              <a:rPr lang="en-GB" sz="1300" dirty="0">
                <a:latin typeface="Arial" pitchFamily="34" charset="0"/>
                <a:cs typeface="Arial" pitchFamily="34" charset="0"/>
              </a:rPr>
              <a:t> </a:t>
            </a:r>
            <a:endParaRPr lang="en-US" sz="1300" dirty="0">
              <a:latin typeface="Arial" pitchFamily="34" charset="0"/>
              <a:cs typeface="Arial" pitchFamily="34" charset="0"/>
            </a:endParaRPr>
          </a:p>
          <a:p>
            <a:endParaRPr lang="en-GB" sz="1300" b="1" dirty="0">
              <a:latin typeface="Arial" pitchFamily="34" charset="0"/>
              <a:cs typeface="Arial" pitchFamily="34" charset="0"/>
            </a:endParaRPr>
          </a:p>
          <a:p>
            <a:r>
              <a:rPr lang="en-GB" sz="1300" b="1" dirty="0">
                <a:latin typeface="Arial" pitchFamily="34" charset="0"/>
                <a:cs typeface="Arial" pitchFamily="34" charset="0"/>
              </a:rPr>
              <a:t>Legal</a:t>
            </a:r>
            <a:r>
              <a:rPr lang="en-GB" sz="1300" dirty="0">
                <a:latin typeface="Arial" pitchFamily="34" charset="0"/>
                <a:cs typeface="Arial" pitchFamily="34" charset="0"/>
              </a:rPr>
              <a:t> </a:t>
            </a:r>
            <a:endParaRPr lang="en-US" sz="1300" dirty="0">
              <a:latin typeface="Arial" pitchFamily="34" charset="0"/>
              <a:cs typeface="Arial" pitchFamily="34" charset="0"/>
            </a:endParaRPr>
          </a:p>
          <a:p>
            <a:r>
              <a:rPr lang="en-GB" sz="1300" dirty="0">
                <a:latin typeface="Arial" pitchFamily="34" charset="0"/>
                <a:cs typeface="Arial" pitchFamily="34" charset="0"/>
              </a:rPr>
              <a:t>Includes government policies and measures such as compliance laws, national targets, taxes and subsidies etc. </a:t>
            </a:r>
          </a:p>
          <a:p>
            <a:r>
              <a:rPr lang="en-GB" sz="1300" dirty="0" err="1">
                <a:latin typeface="Arial" pitchFamily="34" charset="0"/>
                <a:cs typeface="Arial" pitchFamily="34" charset="0"/>
              </a:rPr>
              <a:t>e.g</a:t>
            </a:r>
            <a:r>
              <a:rPr lang="en-GB" sz="1300" dirty="0">
                <a:latin typeface="Arial" pitchFamily="34" charset="0"/>
                <a:cs typeface="Arial" pitchFamily="34" charset="0"/>
              </a:rPr>
              <a:t> </a:t>
            </a:r>
            <a:r>
              <a:rPr lang="en-US" sz="1300" dirty="0">
                <a:latin typeface="Arial" pitchFamily="34" charset="0"/>
                <a:cs typeface="Arial" pitchFamily="34" charset="0"/>
              </a:rPr>
              <a:t>Malaysian logging company Concord Pacific has been fined $97 million after being found guilty of illegal logging and causing environmental damage in Papua New Guinea</a:t>
            </a:r>
          </a:p>
          <a:p>
            <a:r>
              <a:rPr lang="en-US" sz="1300" dirty="0" err="1">
                <a:latin typeface="Arial" pitchFamily="34" charset="0"/>
                <a:cs typeface="Arial" pitchFamily="34" charset="0"/>
              </a:rPr>
              <a:t>Vittel</a:t>
            </a:r>
            <a:r>
              <a:rPr lang="en-US" sz="1300" dirty="0">
                <a:latin typeface="Arial" pitchFamily="34" charset="0"/>
                <a:cs typeface="Arial" pitchFamily="34" charset="0"/>
              </a:rPr>
              <a:t> (1980s) and ’natural mineral water’ tag</a:t>
            </a:r>
          </a:p>
          <a:p>
            <a:endParaRPr lang="en-GB" sz="1300" b="1" dirty="0">
              <a:latin typeface="Arial" pitchFamily="34" charset="0"/>
              <a:cs typeface="Arial" pitchFamily="34" charset="0"/>
            </a:endParaRPr>
          </a:p>
          <a:p>
            <a:r>
              <a:rPr lang="en-GB" sz="1300" b="1" dirty="0">
                <a:latin typeface="Arial" pitchFamily="34" charset="0"/>
                <a:cs typeface="Arial" pitchFamily="34" charset="0"/>
              </a:rPr>
              <a:t>Reputational</a:t>
            </a:r>
            <a:r>
              <a:rPr lang="en-GB" sz="1300" dirty="0">
                <a:latin typeface="Arial" pitchFamily="34" charset="0"/>
                <a:cs typeface="Arial" pitchFamily="34" charset="0"/>
              </a:rPr>
              <a:t> </a:t>
            </a:r>
            <a:endParaRPr lang="en-US" sz="1300" dirty="0">
              <a:latin typeface="Arial" pitchFamily="34" charset="0"/>
              <a:cs typeface="Arial" pitchFamily="34" charset="0"/>
            </a:endParaRPr>
          </a:p>
          <a:p>
            <a:r>
              <a:rPr lang="en-GB" sz="1300" dirty="0">
                <a:latin typeface="Arial" pitchFamily="34" charset="0"/>
                <a:cs typeface="Arial" pitchFamily="34" charset="0"/>
              </a:rPr>
              <a:t>Effects on a company’s brand, image, “goodwill” and relationships with their customers and other stakeholders. For example, improving stakeholder relationships by committing to only procure palm oil that has been certified as sustainable. </a:t>
            </a:r>
            <a:endParaRPr lang="en-US" sz="1300" dirty="0">
              <a:latin typeface="Arial" pitchFamily="34" charset="0"/>
              <a:cs typeface="Arial" pitchFamily="34" charset="0"/>
            </a:endParaRPr>
          </a:p>
          <a:p>
            <a:endParaRPr lang="en-GB" sz="1300" b="1" dirty="0">
              <a:latin typeface="Arial" pitchFamily="34" charset="0"/>
              <a:cs typeface="Arial" pitchFamily="34" charset="0"/>
            </a:endParaRPr>
          </a:p>
          <a:p>
            <a:r>
              <a:rPr lang="en-GB" sz="1300" b="1" dirty="0">
                <a:latin typeface="Arial" pitchFamily="34" charset="0"/>
                <a:cs typeface="Arial" pitchFamily="34" charset="0"/>
              </a:rPr>
              <a:t>Market and product</a:t>
            </a:r>
            <a:endParaRPr lang="en-US" sz="1300" dirty="0">
              <a:latin typeface="Arial" pitchFamily="34" charset="0"/>
              <a:cs typeface="Arial" pitchFamily="34" charset="0"/>
            </a:endParaRPr>
          </a:p>
          <a:p>
            <a:r>
              <a:rPr lang="en-GB" sz="1300" dirty="0">
                <a:latin typeface="Arial" pitchFamily="34" charset="0"/>
                <a:cs typeface="Arial" pitchFamily="34" charset="0"/>
              </a:rPr>
              <a:t>Relate to product and service offerings, consumer preferences, and other market factors that affect corporate performance. For example, releasing a new range of organic products or developing into the rapidly growing hybrid vehicle markets. </a:t>
            </a:r>
          </a:p>
          <a:p>
            <a:r>
              <a:rPr lang="en-GB" sz="1300" dirty="0">
                <a:latin typeface="Arial" pitchFamily="34" charset="0"/>
                <a:cs typeface="Arial" pitchFamily="34" charset="0"/>
              </a:rPr>
              <a:t>e.g. </a:t>
            </a:r>
            <a:r>
              <a:rPr lang="en-US" sz="1300" dirty="0">
                <a:latin typeface="Arial" pitchFamily="34" charset="0"/>
                <a:cs typeface="Arial" pitchFamily="34" charset="0"/>
              </a:rPr>
              <a:t>The global market for eco-</a:t>
            </a:r>
            <a:r>
              <a:rPr lang="en-US" sz="1300" dirty="0" err="1">
                <a:latin typeface="Arial" pitchFamily="34" charset="0"/>
                <a:cs typeface="Arial" pitchFamily="34" charset="0"/>
              </a:rPr>
              <a:t>labelled</a:t>
            </a:r>
            <a:r>
              <a:rPr lang="en-US" sz="1300" dirty="0">
                <a:latin typeface="Arial" pitchFamily="34" charset="0"/>
                <a:cs typeface="Arial" pitchFamily="34" charset="0"/>
              </a:rPr>
              <a:t> fish products has grown </a:t>
            </a:r>
            <a:r>
              <a:rPr lang="en-US" sz="1300" dirty="0" err="1">
                <a:latin typeface="Arial" pitchFamily="34" charset="0"/>
                <a:cs typeface="Arial" pitchFamily="34" charset="0"/>
              </a:rPr>
              <a:t>signficantly</a:t>
            </a:r>
            <a:r>
              <a:rPr lang="en-US" sz="1300" dirty="0">
                <a:latin typeface="Arial" pitchFamily="34" charset="0"/>
                <a:cs typeface="Arial" pitchFamily="34" charset="0"/>
              </a:rPr>
              <a:t>. From a retail value of US$ 1.5 billion in 2008 to US$3.2 </a:t>
            </a:r>
            <a:r>
              <a:rPr lang="en-US" sz="1300" dirty="0" err="1">
                <a:latin typeface="Arial" pitchFamily="34" charset="0"/>
                <a:cs typeface="Arial" pitchFamily="34" charset="0"/>
              </a:rPr>
              <a:t>bil</a:t>
            </a:r>
            <a:r>
              <a:rPr lang="en-US" sz="1300" dirty="0">
                <a:latin typeface="Arial" pitchFamily="34" charset="0"/>
                <a:cs typeface="Arial" pitchFamily="34" charset="0"/>
              </a:rPr>
              <a:t> in 2011. </a:t>
            </a:r>
          </a:p>
          <a:p>
            <a:endParaRPr lang="en-GB" sz="1300" b="1" dirty="0">
              <a:latin typeface="Arial" pitchFamily="34" charset="0"/>
              <a:cs typeface="Arial" pitchFamily="34" charset="0"/>
            </a:endParaRPr>
          </a:p>
          <a:p>
            <a:r>
              <a:rPr lang="en-GB" sz="1300" b="1" dirty="0">
                <a:latin typeface="Arial" pitchFamily="34" charset="0"/>
                <a:cs typeface="Arial" pitchFamily="34" charset="0"/>
              </a:rPr>
              <a:t>Financing</a:t>
            </a:r>
            <a:endParaRPr lang="en-US" sz="1300" dirty="0">
              <a:latin typeface="Arial" pitchFamily="34" charset="0"/>
              <a:cs typeface="Arial" pitchFamily="34" charset="0"/>
            </a:endParaRPr>
          </a:p>
          <a:p>
            <a:r>
              <a:rPr lang="en-GB" sz="1300" dirty="0">
                <a:latin typeface="Arial" pitchFamily="34" charset="0"/>
                <a:cs typeface="Arial" pitchFamily="34" charset="0"/>
              </a:rPr>
              <a:t>Affect the cost and availability of capital to companies. </a:t>
            </a:r>
            <a:r>
              <a:rPr lang="en-US" sz="1300" dirty="0">
                <a:latin typeface="Arial" pitchFamily="34" charset="0"/>
                <a:cs typeface="Arial" pitchFamily="34" charset="0"/>
              </a:rPr>
              <a:t>For example, improving access to project finance loans by adhering to the “Equator principles” or a bank’s biodiversity policy. Canadian gold mining company, </a:t>
            </a:r>
            <a:r>
              <a:rPr lang="en-US" sz="1300" dirty="0" err="1">
                <a:latin typeface="Arial" pitchFamily="34" charset="0"/>
                <a:cs typeface="Arial" pitchFamily="34" charset="0"/>
              </a:rPr>
              <a:t>Infinito</a:t>
            </a:r>
            <a:r>
              <a:rPr lang="en-US" sz="1300" dirty="0">
                <a:latin typeface="Arial" pitchFamily="34" charset="0"/>
                <a:cs typeface="Arial" pitchFamily="34" charset="0"/>
              </a:rPr>
              <a:t> Gold, lost over 50% of its share value as a result of the withdrawal of a mining concession in Costa Rica due to concerns about the potential impacts on agriculture, endangered species and forests. </a:t>
            </a:r>
            <a:endParaRPr lang="en-US" sz="1300" dirty="0" smtClean="0">
              <a:latin typeface="Arial" pitchFamily="34" charset="0"/>
              <a:cs typeface="Arial" pitchFamily="34" charset="0"/>
            </a:endParaRPr>
          </a:p>
          <a:p>
            <a:r>
              <a:rPr lang="en-US" sz="1300" dirty="0" smtClean="0">
                <a:latin typeface="Arial" pitchFamily="34" charset="0"/>
                <a:cs typeface="Arial" pitchFamily="34" charset="0"/>
              </a:rPr>
              <a:t> </a:t>
            </a:r>
            <a:endParaRPr lang="en-US" sz="13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39046FE-32F2-425C-BEC7-EEC090452519}" type="slidenum">
              <a:rPr lang="nl-NL" smtClean="0"/>
              <a:pPr/>
              <a:t>46</a:t>
            </a:fld>
            <a:endParaRPr lang="nl-NL"/>
          </a:p>
        </p:txBody>
      </p:sp>
    </p:spTree>
    <p:extLst>
      <p:ext uri="{BB962C8B-B14F-4D97-AF65-F5344CB8AC3E}">
        <p14:creationId xmlns:p14="http://schemas.microsoft.com/office/powerpoint/2010/main" xmlns="" val="12217544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DE8F1-682F-4AEE-A443-93115953A7DE}" type="slidenum">
              <a:rPr lang="en-GB"/>
              <a:pPr/>
              <a:t>48</a:t>
            </a:fld>
            <a:endParaRPr lang="en-GB" dirty="0"/>
          </a:p>
        </p:txBody>
      </p:sp>
      <p:sp>
        <p:nvSpPr>
          <p:cNvPr id="251906" name="Rectangle 2"/>
          <p:cNvSpPr>
            <a:spLocks noGrp="1" noRot="1" noChangeAspect="1" noChangeArrowheads="1" noTextEdit="1"/>
          </p:cNvSpPr>
          <p:nvPr>
            <p:ph type="sldImg"/>
          </p:nvPr>
        </p:nvSpPr>
        <p:spPr>
          <a:xfrm>
            <a:off x="901700" y="739775"/>
            <a:ext cx="4932363" cy="3698875"/>
          </a:xfrm>
          <a:ln/>
        </p:spPr>
      </p:sp>
      <p:sp>
        <p:nvSpPr>
          <p:cNvPr id="251907" name="Rectangle 3"/>
          <p:cNvSpPr>
            <a:spLocks noGrp="1" noChangeArrowheads="1"/>
          </p:cNvSpPr>
          <p:nvPr>
            <p:ph type="body" idx="1"/>
          </p:nvPr>
        </p:nvSpPr>
        <p:spPr/>
        <p:txBody>
          <a:bodyPr/>
          <a:lstStyle/>
          <a:p>
            <a:endParaRPr lang="en-GB"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p:spPr>
      </p:sp>
      <p:sp>
        <p:nvSpPr>
          <p:cNvPr id="242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42692" name="Slide Number Placeholder 3"/>
          <p:cNvSpPr txBox="1">
            <a:spLocks noGrp="1"/>
          </p:cNvSpPr>
          <p:nvPr/>
        </p:nvSpPr>
        <p:spPr bwMode="auto">
          <a:xfrm>
            <a:off x="3816023" y="9370947"/>
            <a:ext cx="2918136" cy="493789"/>
          </a:xfrm>
          <a:prstGeom prst="rect">
            <a:avLst/>
          </a:prstGeom>
          <a:noFill/>
          <a:ln w="9525">
            <a:noFill/>
            <a:miter lim="800000"/>
            <a:headEnd/>
            <a:tailEnd/>
          </a:ln>
        </p:spPr>
        <p:txBody>
          <a:bodyPr lIns="91433" tIns="45716" rIns="91433" bIns="45716" anchor="b"/>
          <a:lstStyle/>
          <a:p>
            <a:pPr algn="r"/>
            <a:fld id="{3A780837-152F-46EA-8DC4-8031EF9979CB}" type="slidenum">
              <a:rPr lang="en-GB" sz="1200">
                <a:latin typeface="Calibri" pitchFamily="34" charset="0"/>
              </a:rPr>
              <a:pPr algn="r"/>
              <a:t>49</a:t>
            </a:fld>
            <a:endParaRPr lang="en-GB" sz="120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a:noFill/>
        </p:spPr>
        <p:txBody>
          <a:bodyPr/>
          <a:lstStyle/>
          <a:p>
            <a:r>
              <a:rPr lang="en-US" dirty="0" smtClean="0"/>
              <a:t> </a:t>
            </a:r>
            <a:endParaRPr lang="en-US" baseline="0" dirty="0" smtClean="0"/>
          </a:p>
        </p:txBody>
      </p:sp>
      <p:sp>
        <p:nvSpPr>
          <p:cNvPr id="21508" name="Slide Number Placeholder 3"/>
          <p:cNvSpPr>
            <a:spLocks noGrp="1"/>
          </p:cNvSpPr>
          <p:nvPr>
            <p:ph type="sldNum" sz="quarter" idx="5"/>
          </p:nvPr>
        </p:nvSpPr>
        <p:spPr>
          <a:noFill/>
        </p:spPr>
        <p:txBody>
          <a:bodyPr/>
          <a:lstStyle>
            <a:lvl1pPr defTabSz="954866" eaLnBrk="0" hangingPunct="0">
              <a:defRPr>
                <a:solidFill>
                  <a:schemeClr val="tx1"/>
                </a:solidFill>
                <a:latin typeface="Arial" charset="0"/>
              </a:defRPr>
            </a:lvl1pPr>
            <a:lvl2pPr marL="785372" indent="-302066" defTabSz="954866" eaLnBrk="0" hangingPunct="0">
              <a:defRPr>
                <a:solidFill>
                  <a:schemeClr val="tx1"/>
                </a:solidFill>
                <a:latin typeface="Arial" charset="0"/>
              </a:defRPr>
            </a:lvl2pPr>
            <a:lvl3pPr marL="1208265" indent="-241653" defTabSz="954866" eaLnBrk="0" hangingPunct="0">
              <a:defRPr>
                <a:solidFill>
                  <a:schemeClr val="tx1"/>
                </a:solidFill>
                <a:latin typeface="Arial" charset="0"/>
              </a:defRPr>
            </a:lvl3pPr>
            <a:lvl4pPr marL="1691571" indent="-241653" defTabSz="954866" eaLnBrk="0" hangingPunct="0">
              <a:defRPr>
                <a:solidFill>
                  <a:schemeClr val="tx1"/>
                </a:solidFill>
                <a:latin typeface="Arial" charset="0"/>
              </a:defRPr>
            </a:lvl4pPr>
            <a:lvl5pPr marL="2174878" indent="-241653" defTabSz="954866" eaLnBrk="0" hangingPunct="0">
              <a:defRPr>
                <a:solidFill>
                  <a:schemeClr val="tx1"/>
                </a:solidFill>
                <a:latin typeface="Arial" charset="0"/>
              </a:defRPr>
            </a:lvl5pPr>
            <a:lvl6pPr marL="2658184" indent="-241653" defTabSz="954866" eaLnBrk="0" fontAlgn="base" hangingPunct="0">
              <a:spcBef>
                <a:spcPct val="0"/>
              </a:spcBef>
              <a:spcAft>
                <a:spcPct val="0"/>
              </a:spcAft>
              <a:defRPr>
                <a:solidFill>
                  <a:schemeClr val="tx1"/>
                </a:solidFill>
                <a:latin typeface="Arial" charset="0"/>
              </a:defRPr>
            </a:lvl6pPr>
            <a:lvl7pPr marL="3141490" indent="-241653" defTabSz="954866" eaLnBrk="0" fontAlgn="base" hangingPunct="0">
              <a:spcBef>
                <a:spcPct val="0"/>
              </a:spcBef>
              <a:spcAft>
                <a:spcPct val="0"/>
              </a:spcAft>
              <a:defRPr>
                <a:solidFill>
                  <a:schemeClr val="tx1"/>
                </a:solidFill>
                <a:latin typeface="Arial" charset="0"/>
              </a:defRPr>
            </a:lvl7pPr>
            <a:lvl8pPr marL="3624796" indent="-241653" defTabSz="954866" eaLnBrk="0" fontAlgn="base" hangingPunct="0">
              <a:spcBef>
                <a:spcPct val="0"/>
              </a:spcBef>
              <a:spcAft>
                <a:spcPct val="0"/>
              </a:spcAft>
              <a:defRPr>
                <a:solidFill>
                  <a:schemeClr val="tx1"/>
                </a:solidFill>
                <a:latin typeface="Arial" charset="0"/>
              </a:defRPr>
            </a:lvl8pPr>
            <a:lvl9pPr marL="4108102" indent="-241653" defTabSz="954866" eaLnBrk="0" fontAlgn="base" hangingPunct="0">
              <a:spcBef>
                <a:spcPct val="0"/>
              </a:spcBef>
              <a:spcAft>
                <a:spcPct val="0"/>
              </a:spcAft>
              <a:defRPr>
                <a:solidFill>
                  <a:schemeClr val="tx1"/>
                </a:solidFill>
                <a:latin typeface="Arial" charset="0"/>
              </a:defRPr>
            </a:lvl9pPr>
          </a:lstStyle>
          <a:p>
            <a:pPr eaLnBrk="1" hangingPunct="1"/>
            <a:fld id="{F6F2794F-FED1-4E15-B388-71569C448275}" type="slidenum">
              <a:rPr lang="en-GB">
                <a:solidFill>
                  <a:prstClr val="black"/>
                </a:solidFill>
              </a:rPr>
              <a:pPr eaLnBrk="1" hangingPunct="1"/>
              <a:t>50</a:t>
            </a:fld>
            <a:endParaRPr lang="en-GB"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FD7B1DEF-FCC7-4068-8935-CE095F55E5D9}" type="slidenum">
              <a:rPr lang="en-US" smtClean="0"/>
              <a:pPr/>
              <a:t>51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Corporate Ecosystem Services Review (ESR) is designed to help managers make the connection between the health of ecosystems and corporate performance. </a:t>
            </a:r>
          </a:p>
          <a:p>
            <a:r>
              <a:rPr lang="en-US" sz="1200" kern="1200" baseline="0" dirty="0" smtClean="0">
                <a:solidFill>
                  <a:schemeClr val="tx1"/>
                </a:solidFill>
                <a:latin typeface="+mn-lt"/>
                <a:ea typeface="+mn-ea"/>
                <a:cs typeface="+mn-cs"/>
              </a:rPr>
              <a:t>The ESR consists of a structured methodology that helps managers proactively develop strategies to manage business risks and opportunities arising from their company‘s dependence and impact on ecosystems. </a:t>
            </a:r>
          </a:p>
          <a:p>
            <a:r>
              <a:rPr lang="en-US" sz="1200" kern="1200" baseline="0" dirty="0" smtClean="0">
                <a:solidFill>
                  <a:schemeClr val="tx1"/>
                </a:solidFill>
                <a:latin typeface="+mn-lt"/>
                <a:ea typeface="+mn-ea"/>
                <a:cs typeface="+mn-cs"/>
              </a:rPr>
              <a:t>It is a tool for strategy development, not just for environmental assessment. 	</a:t>
            </a:r>
          </a:p>
          <a:p>
            <a:endParaRPr lang="nl-NL" dirty="0"/>
          </a:p>
        </p:txBody>
      </p:sp>
      <p:sp>
        <p:nvSpPr>
          <p:cNvPr id="4" name="Slide Number Placeholder 3"/>
          <p:cNvSpPr>
            <a:spLocks noGrp="1"/>
          </p:cNvSpPr>
          <p:nvPr>
            <p:ph type="sldNum" sz="quarter" idx="10"/>
          </p:nvPr>
        </p:nvSpPr>
        <p:spPr/>
        <p:txBody>
          <a:bodyPr/>
          <a:lstStyle/>
          <a:p>
            <a:fld id="{10ADFB31-5650-4F41-8D31-010962DDD863}" type="slidenum">
              <a:rPr lang="nl-NL" smtClean="0"/>
              <a:pPr/>
              <a:t>52</a:t>
            </a:fld>
            <a:endParaRPr lang="nl-N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nl-NL" sz="1200" b="0" kern="1200" baseline="0" dirty="0" smtClean="0">
                <a:solidFill>
                  <a:schemeClr val="tx1"/>
                </a:solidFill>
                <a:latin typeface="+mn-lt"/>
                <a:ea typeface="+mn-ea"/>
                <a:cs typeface="+mn-cs"/>
              </a:rPr>
              <a:t>Background</a:t>
            </a:r>
            <a:r>
              <a:rPr lang="nl-NL" sz="1200" b="0" kern="1200" baseline="0" dirty="0" smtClean="0">
                <a:solidFill>
                  <a:schemeClr val="tx1"/>
                </a:solidFill>
                <a:latin typeface="+mn-lt"/>
                <a:ea typeface="+mn-ea"/>
                <a:cs typeface="+mn-cs"/>
              </a:rPr>
              <a:t>:</a:t>
            </a:r>
          </a:p>
          <a:p>
            <a:r>
              <a:rPr lang="en-US" sz="1200" b="0" kern="1200" baseline="0" dirty="0" smtClean="0">
                <a:solidFill>
                  <a:schemeClr val="tx1"/>
                </a:solidFill>
                <a:latin typeface="+mn-lt"/>
                <a:ea typeface="+mn-ea"/>
                <a:cs typeface="+mn-cs"/>
              </a:rPr>
              <a:t>It does not identify or address every environmental issue. For instance, it does not provide an exhaustive inventory or quantification of a company‘s total environmental footprint, greenhouse gas emissions, water effluents, or toxic releases. Nor does it track a company‘s mineral or energy consumption. </a:t>
            </a:r>
          </a:p>
          <a:p>
            <a:r>
              <a:rPr lang="en-US" sz="1200" b="0" kern="1200" baseline="0" dirty="0" smtClean="0">
                <a:solidFill>
                  <a:schemeClr val="tx1"/>
                </a:solidFill>
                <a:latin typeface="+mn-lt"/>
                <a:ea typeface="+mn-ea"/>
                <a:cs typeface="+mn-cs"/>
              </a:rPr>
              <a:t>It is not strictly quantitative. Quantitative information about a company‘s dependence and impact on ecosystem services or about trends in ecosystem services can be very useful when conducting a corporate ESR. However, quantitative information for some services is often sparse or nonexistent. Nevertheless, this shortcoming does not preclude a successful review. The road tests proved that qualitative analyses can be sufficient input for identifying many potential business risks and opportunities.</a:t>
            </a:r>
          </a:p>
          <a:p>
            <a:r>
              <a:rPr lang="en-US" sz="1200" b="0" kern="1200" baseline="0" dirty="0" smtClean="0">
                <a:solidFill>
                  <a:schemeClr val="tx1"/>
                </a:solidFill>
                <a:latin typeface="+mn-lt"/>
                <a:ea typeface="+mn-ea"/>
                <a:cs typeface="+mn-cs"/>
              </a:rPr>
              <a:t>It is not dependent upon economic valuation of ecosystem services. The ESR does not require managers to estimate the economic value of each ecosystem service. 	Risks and opportunities arising from a company‘s dependence and impact on ecosystems can be identified through other approaches. Likewise, many strategies for addressing these risks and opportunities –such as making internal operational changes, launching new products, working with governments to develop new policies –do not require economic valuation of ecosystem services. Nevertheless, some companies may find that conducting an economic valuation of selected ecosystem services may be a valuable input to strategy development –as with the Allegheny Energy example covered earlier in the course. (for more background on ecosystem valuation please refer to Module 3)</a:t>
            </a:r>
          </a:p>
          <a:p>
            <a:r>
              <a:rPr lang="en-US" sz="1200" b="0" kern="1200" baseline="0" dirty="0" smtClean="0">
                <a:solidFill>
                  <a:schemeClr val="tx1"/>
                </a:solidFill>
                <a:latin typeface="+mn-lt"/>
                <a:ea typeface="+mn-ea"/>
                <a:cs typeface="+mn-cs"/>
              </a:rPr>
              <a:t>It does not require a long, multiyear analysis. The time required to conduct an ESR will vary among companies and is a function of the scope chosen, the availability of data and the amount of staff involved in the review.	</a:t>
            </a:r>
          </a:p>
          <a:p>
            <a:endParaRPr lang="nl-NL" dirty="0"/>
          </a:p>
        </p:txBody>
      </p:sp>
      <p:sp>
        <p:nvSpPr>
          <p:cNvPr id="4" name="Slide Number Placeholder 3"/>
          <p:cNvSpPr>
            <a:spLocks noGrp="1"/>
          </p:cNvSpPr>
          <p:nvPr>
            <p:ph type="sldNum" sz="quarter" idx="10"/>
          </p:nvPr>
        </p:nvSpPr>
        <p:spPr/>
        <p:txBody>
          <a:bodyPr/>
          <a:lstStyle/>
          <a:p>
            <a:fld id="{10ADFB31-5650-4F41-8D31-010962DDD863}" type="slidenum">
              <a:rPr lang="nl-NL" smtClean="0"/>
              <a:pPr/>
              <a:t>53</a:t>
            </a:fld>
            <a:endParaRPr lang="nl-N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7B1DEF-FCC7-4068-8935-CE095F55E5D9}" type="slidenum">
              <a:rPr lang="en-US" smtClean="0"/>
              <a:pPr/>
              <a:t>54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2363" cy="3698875"/>
          </a:xfrm>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39D8E019-6B8F-4C05-B02D-79922970FF48}" type="slidenum">
              <a:rPr lang="en-GB" smtClean="0"/>
              <a:pPr/>
              <a:t>6</a:t>
            </a:fld>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D7B1DEF-FCC7-4068-8935-CE095F55E5D9}" type="slidenum">
              <a:rPr lang="en-US" smtClean="0">
                <a:solidFill>
                  <a:prstClr val="black"/>
                </a:solidFill>
              </a:rPr>
              <a:pPr/>
              <a:t>56</a:t>
            </a:fld>
            <a:endParaRPr lang="en-US"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nl-NL" sz="1200" b="0" kern="1200" baseline="0" dirty="0" smtClean="0">
                <a:solidFill>
                  <a:schemeClr val="tx1"/>
                </a:solidFill>
                <a:latin typeface="+mn-lt"/>
                <a:ea typeface="+mn-ea"/>
                <a:cs typeface="+mn-cs"/>
              </a:rPr>
              <a:t>Background:</a:t>
            </a:r>
          </a:p>
          <a:p>
            <a:r>
              <a:rPr lang="en-US" sz="1200" b="0" kern="1200" baseline="0" dirty="0" smtClean="0">
                <a:solidFill>
                  <a:schemeClr val="tx1"/>
                </a:solidFill>
                <a:latin typeface="+mn-lt"/>
                <a:ea typeface="+mn-ea"/>
                <a:cs typeface="+mn-cs"/>
              </a:rPr>
              <a:t>The first step is to select the ‗scope‘ of the ESR. The purpose of this step is to define clear boundaries within which to conduct the analysis in order to keep the process manageable and yield more actionable results. Three questions can help managers select an ESR scope:</a:t>
            </a:r>
          </a:p>
          <a:p>
            <a:r>
              <a:rPr lang="en-US" sz="1200" b="0" kern="1200" baseline="0" dirty="0" smtClean="0">
                <a:solidFill>
                  <a:schemeClr val="tx1"/>
                </a:solidFill>
                <a:latin typeface="+mn-lt"/>
                <a:ea typeface="+mn-ea"/>
                <a:cs typeface="+mn-cs"/>
              </a:rPr>
              <a:t>Which stage of the value </a:t>
            </a:r>
            <a:r>
              <a:rPr lang="en-US" sz="1200" b="0" kern="1200" baseline="0" dirty="0" err="1" smtClean="0">
                <a:solidFill>
                  <a:schemeClr val="tx1"/>
                </a:solidFill>
                <a:latin typeface="+mn-lt"/>
                <a:ea typeface="+mn-ea"/>
                <a:cs typeface="+mn-cs"/>
              </a:rPr>
              <a:t>chain?An</a:t>
            </a:r>
            <a:r>
              <a:rPr lang="en-US" sz="1200" b="0" kern="1200" baseline="0" dirty="0" smtClean="0">
                <a:solidFill>
                  <a:schemeClr val="tx1"/>
                </a:solidFill>
                <a:latin typeface="+mn-lt"/>
                <a:ea typeface="+mn-ea"/>
                <a:cs typeface="+mn-cs"/>
              </a:rPr>
              <a:t> ESR could focus on a company‘s own operations, providing insight into the direct implications that trends in ecosystem services would pose for the company. One alternative is to look ‗upstream‘ in the value chain to shed light on the implications of ecosystem service trends for key suppliers and the business risks and opportunities that these, in turn, may pose to the company conducting the ESR. Another alternative is to look ‗downstream‘ at a major customer segment. </a:t>
            </a:r>
          </a:p>
          <a:p>
            <a:r>
              <a:rPr lang="en-US" sz="1200" b="0" kern="1200" baseline="0" dirty="0" smtClean="0">
                <a:solidFill>
                  <a:schemeClr val="tx1"/>
                </a:solidFill>
                <a:latin typeface="+mn-lt"/>
                <a:ea typeface="+mn-ea"/>
                <a:cs typeface="+mn-cs"/>
              </a:rPr>
              <a:t>Who and where </a:t>
            </a:r>
            <a:r>
              <a:rPr lang="en-US" sz="1200" b="0" kern="1200" baseline="0" dirty="0" err="1" smtClean="0">
                <a:solidFill>
                  <a:schemeClr val="tx1"/>
                </a:solidFill>
                <a:latin typeface="+mn-lt"/>
                <a:ea typeface="+mn-ea"/>
                <a:cs typeface="+mn-cs"/>
              </a:rPr>
              <a:t>specifically?If</a:t>
            </a:r>
            <a:r>
              <a:rPr lang="en-US" sz="1200" b="0" kern="1200" baseline="0" dirty="0" smtClean="0">
                <a:solidFill>
                  <a:schemeClr val="tx1"/>
                </a:solidFill>
                <a:latin typeface="+mn-lt"/>
                <a:ea typeface="+mn-ea"/>
                <a:cs typeface="+mn-cs"/>
              </a:rPr>
              <a:t> conducting the ESR on the company itself, then select a certain aspect of the business. Options include a particular business unit, product line, facility, project, or natural asset owned by the company.</a:t>
            </a:r>
          </a:p>
          <a:p>
            <a:r>
              <a:rPr lang="en-US" sz="1200" b="0" kern="1200" baseline="0" dirty="0" smtClean="0">
                <a:solidFill>
                  <a:schemeClr val="tx1"/>
                </a:solidFill>
                <a:latin typeface="+mn-lt"/>
                <a:ea typeface="+mn-ea"/>
                <a:cs typeface="+mn-cs"/>
              </a:rPr>
              <a:t>[Interactive option, facilitator 2 to add delegate questions and note answers on a flip chart ]	If the ESR is focused on key suppliers, then choose a specific supplier or category of suppliers and perhaps further narrow the scope by selecting a particular geographic market in which these suppliers operate. Do likewise if focused on major customers.</a:t>
            </a:r>
          </a:p>
          <a:p>
            <a:r>
              <a:rPr lang="en-US" sz="1200" b="0" kern="1200" baseline="0" dirty="0" smtClean="0">
                <a:solidFill>
                  <a:schemeClr val="tx1"/>
                </a:solidFill>
                <a:latin typeface="+mn-lt"/>
                <a:ea typeface="+mn-ea"/>
                <a:cs typeface="+mn-cs"/>
              </a:rPr>
              <a:t>Is the candidate scope strategic, timely, and supported? The scope should be of high strategic importance to the company. Examples include the company‘s fastest growing market, an upcoming major product line, or the business unit with the greatest market share. The scope should offer a window of opportunity for the ESR to influence upcoming important business decisions. In addition, there should be sufficient internal management support for conducting an ESR within the selected scope. 	</a:t>
            </a:r>
          </a:p>
          <a:p>
            <a:endParaRPr lang="nl-NL" dirty="0"/>
          </a:p>
        </p:txBody>
      </p:sp>
      <p:sp>
        <p:nvSpPr>
          <p:cNvPr id="4" name="Slide Number Placeholder 3"/>
          <p:cNvSpPr>
            <a:spLocks noGrp="1"/>
          </p:cNvSpPr>
          <p:nvPr>
            <p:ph type="sldNum" sz="quarter" idx="10"/>
          </p:nvPr>
        </p:nvSpPr>
        <p:spPr/>
        <p:txBody>
          <a:bodyPr/>
          <a:lstStyle/>
          <a:p>
            <a:fld id="{10ADFB31-5650-4F41-8D31-010962DDD863}" type="slidenum">
              <a:rPr lang="nl-NL" smtClean="0"/>
              <a:pPr/>
              <a:t>57</a:t>
            </a:fld>
            <a:endParaRPr lang="nl-N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D7B1DEF-FCC7-4068-8935-CE095F55E5D9}" type="slidenum">
              <a:rPr lang="en-US" smtClean="0">
                <a:solidFill>
                  <a:prstClr val="black"/>
                </a:solidFill>
              </a:rPr>
              <a:pPr/>
              <a:t>58</a:t>
            </a:fld>
            <a:endParaRPr lang="en-US"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The </a:t>
            </a:r>
            <a:r>
              <a:rPr lang="en-US" sz="1200" kern="1200" baseline="0" dirty="0" smtClean="0">
                <a:solidFill>
                  <a:schemeClr val="tx1"/>
                </a:solidFill>
                <a:latin typeface="+mn-lt"/>
                <a:ea typeface="+mn-ea"/>
                <a:cs typeface="+mn-cs"/>
              </a:rPr>
              <a:t>second step is to evaluate in a structured yet rapid manner the company‘s dependence and impact on more than 20 ecosystem services. This evaluation will help identify which of these are ‗priority‘ services –the ones most likely to be a source of risk or opportunity for the company. These priority ecosystem services are the focus of analysis in subsequent steps; the other services are screened out. </a:t>
            </a:r>
          </a:p>
          <a:p>
            <a:r>
              <a:rPr lang="en-US" sz="1200" kern="1200" baseline="0" dirty="0" smtClean="0">
                <a:solidFill>
                  <a:schemeClr val="tx1"/>
                </a:solidFill>
                <a:latin typeface="+mn-lt"/>
                <a:ea typeface="+mn-ea"/>
                <a:cs typeface="+mn-cs"/>
              </a:rPr>
              <a:t>To identify its priority services, a company needs to understand its level of dependence and impact on each ecosystem service. This is because the ecosystem services that are sources of business risk or opportunity typically are those that the company highly depends upon and/or highly impacts. For instance, if a company highly depends upon an ecosystem service and that service becomes scarce or degrades, then the company may face business risk in the form of higher input costs or disruption to its operations. 	If a company negatively impacts an ecosystem service by depleting or degrading it, then the company‘s actions may pose regulatory or reputational business risks.</a:t>
            </a:r>
          </a:p>
          <a:p>
            <a:r>
              <a:rPr lang="en-US" sz="1200" kern="1200" baseline="0" dirty="0" smtClean="0">
                <a:solidFill>
                  <a:schemeClr val="tx1"/>
                </a:solidFill>
                <a:latin typeface="+mn-lt"/>
                <a:ea typeface="+mn-ea"/>
                <a:cs typeface="+mn-cs"/>
              </a:rPr>
              <a:t>Conversely, if a company positively impacts an ecosystem service by supplying or enhancing it, then the company‘s actions may give rise to possible new business opportunities or reputational benefits. </a:t>
            </a:r>
          </a:p>
          <a:p>
            <a:r>
              <a:rPr lang="en-US" sz="1200" kern="1200" baseline="0" dirty="0" smtClean="0">
                <a:solidFill>
                  <a:schemeClr val="tx1"/>
                </a:solidFill>
                <a:latin typeface="+mn-lt"/>
                <a:ea typeface="+mn-ea"/>
                <a:cs typeface="+mn-cs"/>
              </a:rPr>
              <a:t>The ESR has a spreadsheet tool that asks users 5 questions per ecosystem service in order to determine the degree to which a company depends upon and impacts each service. The tool then translates the answers into a simple summary matrix (example shown) that helps managers identify which 5-7 services are the priority services.	</a:t>
            </a:r>
          </a:p>
          <a:p>
            <a:endParaRPr lang="nl-NL" dirty="0"/>
          </a:p>
        </p:txBody>
      </p:sp>
      <p:sp>
        <p:nvSpPr>
          <p:cNvPr id="4" name="Slide Number Placeholder 3"/>
          <p:cNvSpPr>
            <a:spLocks noGrp="1"/>
          </p:cNvSpPr>
          <p:nvPr>
            <p:ph type="sldNum" sz="quarter" idx="10"/>
          </p:nvPr>
        </p:nvSpPr>
        <p:spPr/>
        <p:txBody>
          <a:bodyPr/>
          <a:lstStyle/>
          <a:p>
            <a:fld id="{10ADFB31-5650-4F41-8D31-010962DDD863}" type="slidenum">
              <a:rPr lang="nl-NL" smtClean="0"/>
              <a:pPr/>
              <a:t>59</a:t>
            </a:fld>
            <a:endParaRPr lang="nl-N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sz="1200" b="1" kern="1200" baseline="0" dirty="0" smtClean="0">
                <a:solidFill>
                  <a:schemeClr val="tx1"/>
                </a:solidFill>
                <a:latin typeface="+mn-lt"/>
                <a:ea typeface="+mn-ea"/>
                <a:cs typeface="+mn-cs"/>
              </a:rPr>
              <a:t>Background</a:t>
            </a:r>
            <a:r>
              <a:rPr lang="nl-NL" sz="1200" b="1"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The third step is to research and analyze the status and trends in the priority ecosystem services that were identified in step 2. The purpose of this research is to provide managers with a sufficient amount of relevant information and insights so that they can later identify business risks and opportunities that may arise from these trends. </a:t>
            </a:r>
          </a:p>
          <a:p>
            <a:r>
              <a:rPr lang="en-US" sz="1200" kern="1200" baseline="0" dirty="0" smtClean="0">
                <a:solidFill>
                  <a:schemeClr val="tx1"/>
                </a:solidFill>
                <a:latin typeface="+mn-lt"/>
                <a:ea typeface="+mn-ea"/>
                <a:cs typeface="+mn-cs"/>
              </a:rPr>
              <a:t>For the trends analysis, managers should conduct research to answer the following five questions for each of the ecosystem services identified as a priority:</a:t>
            </a:r>
          </a:p>
          <a:p>
            <a:r>
              <a:rPr lang="en-US" sz="1200" kern="1200" baseline="0" dirty="0" smtClean="0">
                <a:solidFill>
                  <a:schemeClr val="tx1"/>
                </a:solidFill>
                <a:latin typeface="+mn-lt"/>
                <a:ea typeface="+mn-ea"/>
                <a:cs typeface="+mn-cs"/>
              </a:rPr>
              <a:t>What are the conditions and trends in the supply and demand for the ecosystem service? </a:t>
            </a:r>
          </a:p>
          <a:p>
            <a:r>
              <a:rPr lang="en-US" sz="1200" kern="1200" baseline="0" dirty="0" smtClean="0">
                <a:solidFill>
                  <a:schemeClr val="tx1"/>
                </a:solidFill>
                <a:latin typeface="+mn-lt"/>
                <a:ea typeface="+mn-ea"/>
                <a:cs typeface="+mn-cs"/>
              </a:rPr>
              <a:t>What direct drivers underlie these trends?</a:t>
            </a:r>
          </a:p>
          <a:p>
            <a:r>
              <a:rPr lang="en-US" sz="1200" kern="1200" baseline="0" dirty="0" smtClean="0">
                <a:solidFill>
                  <a:schemeClr val="tx1"/>
                </a:solidFill>
                <a:latin typeface="+mn-lt"/>
                <a:ea typeface="+mn-ea"/>
                <a:cs typeface="+mn-cs"/>
              </a:rPr>
              <a:t>What is the company‘s contribution to these drivers?</a:t>
            </a:r>
          </a:p>
          <a:p>
            <a:r>
              <a:rPr lang="en-US" sz="1200" kern="1200" baseline="0" dirty="0" smtClean="0">
                <a:solidFill>
                  <a:schemeClr val="tx1"/>
                </a:solidFill>
                <a:latin typeface="+mn-lt"/>
                <a:ea typeface="+mn-ea"/>
                <a:cs typeface="+mn-cs"/>
              </a:rPr>
              <a:t>What is the contribution of others to these drivers?</a:t>
            </a:r>
          </a:p>
          <a:p>
            <a:r>
              <a:rPr lang="en-US" sz="1200" kern="1200" baseline="0" dirty="0" smtClean="0">
                <a:solidFill>
                  <a:schemeClr val="tx1"/>
                </a:solidFill>
                <a:latin typeface="+mn-lt"/>
                <a:ea typeface="+mn-ea"/>
                <a:cs typeface="+mn-cs"/>
              </a:rPr>
              <a:t>What indirect divers underlie these trends?</a:t>
            </a:r>
          </a:p>
          <a:p>
            <a:r>
              <a:rPr lang="en-US" sz="1200" kern="1200" baseline="0" dirty="0" smtClean="0">
                <a:solidFill>
                  <a:schemeClr val="tx1"/>
                </a:solidFill>
                <a:latin typeface="+mn-lt"/>
                <a:ea typeface="+mn-ea"/>
                <a:cs typeface="+mn-cs"/>
              </a:rPr>
              <a:t>	</a:t>
            </a:r>
            <a:endParaRPr lang="nl-NL" dirty="0"/>
          </a:p>
        </p:txBody>
      </p:sp>
      <p:sp>
        <p:nvSpPr>
          <p:cNvPr id="4" name="Slide Number Placeholder 3"/>
          <p:cNvSpPr>
            <a:spLocks noGrp="1"/>
          </p:cNvSpPr>
          <p:nvPr>
            <p:ph type="sldNum" sz="quarter" idx="10"/>
          </p:nvPr>
        </p:nvSpPr>
        <p:spPr/>
        <p:txBody>
          <a:bodyPr/>
          <a:lstStyle/>
          <a:p>
            <a:fld id="{10ADFB31-5650-4F41-8D31-010962DDD863}" type="slidenum">
              <a:rPr lang="nl-NL" smtClean="0"/>
              <a:pPr/>
              <a:t>61</a:t>
            </a:fld>
            <a:endParaRPr lang="nl-NL"/>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r>
              <a:rPr lang="nl-NL" sz="1200" b="1" kern="1200" baseline="0" dirty="0" smtClean="0">
                <a:solidFill>
                  <a:schemeClr val="tx1"/>
                </a:solidFill>
                <a:latin typeface="+mn-lt"/>
                <a:ea typeface="+mn-ea"/>
                <a:cs typeface="+mn-cs"/>
              </a:rPr>
              <a:t>Background:</a:t>
            </a:r>
          </a:p>
          <a:p>
            <a:r>
              <a:rPr lang="en-US" sz="1200" kern="1200" baseline="0" dirty="0" smtClean="0">
                <a:solidFill>
                  <a:schemeClr val="tx1"/>
                </a:solidFill>
                <a:latin typeface="+mn-lt"/>
                <a:ea typeface="+mn-ea"/>
                <a:cs typeface="+mn-cs"/>
              </a:rPr>
              <a:t>The fourth step is to evaluate the implications for the company arising from trends in their priority ecosystem services. The purpose of this step is to identify the business risks and opportunities that might develop from these trends.</a:t>
            </a:r>
          </a:p>
          <a:p>
            <a:r>
              <a:rPr lang="en-US" sz="1200" kern="1200" baseline="0" dirty="0" smtClean="0">
                <a:solidFill>
                  <a:schemeClr val="tx1"/>
                </a:solidFill>
                <a:latin typeface="+mn-lt"/>
                <a:ea typeface="+mn-ea"/>
                <a:cs typeface="+mn-cs"/>
              </a:rPr>
              <a:t>Start by holding a structured brainstorming session to identify the business risks and opportunities that the trends identified in step 3 might pose for the company. To help trigger ideas, systematically consider each of the five types of risk and opportunity against each priority service.</a:t>
            </a:r>
          </a:p>
          <a:p>
            <a:r>
              <a:rPr lang="en-US" sz="1200" kern="1200" baseline="0" dirty="0" smtClean="0">
                <a:solidFill>
                  <a:schemeClr val="tx1"/>
                </a:solidFill>
                <a:latin typeface="+mn-lt"/>
                <a:ea typeface="+mn-ea"/>
                <a:cs typeface="+mn-cs"/>
              </a:rPr>
              <a:t>Once completed, move on to the next priority ecosystem service and go through the same process, continuing until all priority services have been covered.</a:t>
            </a:r>
          </a:p>
          <a:p>
            <a:r>
              <a:rPr lang="en-US" sz="1200" kern="1200" baseline="0" dirty="0" smtClean="0">
                <a:solidFill>
                  <a:schemeClr val="tx1"/>
                </a:solidFill>
                <a:latin typeface="+mn-lt"/>
                <a:ea typeface="+mn-ea"/>
                <a:cs typeface="+mn-cs"/>
              </a:rPr>
              <a:t>Desk research can supplement the results of the brainstorming session 	</a:t>
            </a:r>
          </a:p>
          <a:p>
            <a:endParaRPr lang="nl-NL" dirty="0"/>
          </a:p>
        </p:txBody>
      </p:sp>
      <p:sp>
        <p:nvSpPr>
          <p:cNvPr id="4" name="Slide Number Placeholder 3"/>
          <p:cNvSpPr>
            <a:spLocks noGrp="1"/>
          </p:cNvSpPr>
          <p:nvPr>
            <p:ph type="sldNum" sz="quarter" idx="10"/>
          </p:nvPr>
        </p:nvSpPr>
        <p:spPr/>
        <p:txBody>
          <a:bodyPr/>
          <a:lstStyle/>
          <a:p>
            <a:fld id="{10ADFB31-5650-4F41-8D31-010962DDD863}" type="slidenum">
              <a:rPr lang="nl-NL" smtClean="0"/>
              <a:pPr/>
              <a:t>63</a:t>
            </a:fld>
            <a:endParaRPr lang="nl-NL"/>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7B1DEF-FCC7-4068-8935-CE095F55E5D9}" type="slidenum">
              <a:rPr lang="en-US" smtClean="0">
                <a:solidFill>
                  <a:prstClr val="black"/>
                </a:solidFill>
              </a:rPr>
              <a:pPr/>
              <a:t>65</a:t>
            </a:fld>
            <a:endParaRPr lang="en-US" dirty="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nl-NL" sz="1200" b="1" kern="1200" baseline="0" dirty="0" smtClean="0">
                <a:solidFill>
                  <a:schemeClr val="tx1"/>
                </a:solidFill>
                <a:latin typeface="+mn-lt"/>
                <a:ea typeface="+mn-ea"/>
                <a:cs typeface="+mn-cs"/>
              </a:rPr>
              <a:t>Background</a:t>
            </a:r>
            <a:r>
              <a:rPr lang="nl-NL" sz="1200" b="1"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The fifth step is to develop and prioritize strategies for minimizing the risks and maximizing the opportunities identified during step 4. Once the fifth step has been completed, managers will have a prioritized set of strategies to implement. </a:t>
            </a:r>
          </a:p>
          <a:p>
            <a:r>
              <a:rPr lang="en-US" sz="1200" kern="1200" baseline="0" dirty="0" smtClean="0">
                <a:solidFill>
                  <a:schemeClr val="tx1"/>
                </a:solidFill>
                <a:latin typeface="+mn-lt"/>
                <a:ea typeface="+mn-ea"/>
                <a:cs typeface="+mn-cs"/>
              </a:rPr>
              <a:t>Strategies for responding to ecosystem service-related risk and opportunities fall into three broad categories:</a:t>
            </a:r>
          </a:p>
          <a:p>
            <a:r>
              <a:rPr lang="en-US" sz="1200" kern="1200" baseline="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Internal changes. Companies can address many of the risks and opportunities through changes in operations, product/market strategies, and other internal activities. Potlatch, for instance, developed a strategy to establish a new revenue stream from its forests through visitor user fees.</a:t>
            </a:r>
          </a:p>
          <a:p>
            <a:r>
              <a:rPr lang="en-US" sz="1200" kern="1200" baseline="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Sector or stakeholder engagement. Companies can also address some of these risks and opportunities by partnering with industry peers, collaborating with other sectors, or structuring transactions with stakeholders. </a:t>
            </a: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Vittel</a:t>
            </a:r>
            <a:r>
              <a:rPr lang="en-US" sz="1200" kern="1200" baseline="0" dirty="0" smtClean="0">
                <a:solidFill>
                  <a:schemeClr val="tx1"/>
                </a:solidFill>
                <a:latin typeface="+mn-lt"/>
                <a:ea typeface="+mn-ea"/>
                <a:cs typeface="+mn-cs"/>
              </a:rPr>
              <a:t>, for instance, addressed its water contamination problem by paying farmers in the watershed to switch to more sustainable land use practices and restoring the ecosystems surrounding the springs.</a:t>
            </a:r>
          </a:p>
          <a:p>
            <a:r>
              <a:rPr lang="en-US" sz="1200" kern="1200" baseline="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Policy-maker engagement. Another productive corporate strategy for addressing some ecosystem service-related issues can be to engage policy-makers and government agencies to establish good policies. Companies can voice support for (or provide input to) incentives or effective rules for sustainable management of ecosystem services.</a:t>
            </a:r>
          </a:p>
          <a:p>
            <a:r>
              <a:rPr lang="nl-NL" sz="1200" kern="1200" baseline="0" dirty="0" smtClean="0">
                <a:solidFill>
                  <a:schemeClr val="tx1"/>
                </a:solidFill>
                <a:latin typeface="+mn-lt"/>
                <a:ea typeface="+mn-ea"/>
                <a:cs typeface="+mn-cs"/>
              </a:rPr>
              <a:t>	</a:t>
            </a:r>
          </a:p>
          <a:p>
            <a:endParaRPr lang="nl-NL" dirty="0"/>
          </a:p>
        </p:txBody>
      </p:sp>
      <p:sp>
        <p:nvSpPr>
          <p:cNvPr id="4" name="Slide Number Placeholder 3"/>
          <p:cNvSpPr>
            <a:spLocks noGrp="1"/>
          </p:cNvSpPr>
          <p:nvPr>
            <p:ph type="sldNum" sz="quarter" idx="10"/>
          </p:nvPr>
        </p:nvSpPr>
        <p:spPr/>
        <p:txBody>
          <a:bodyPr/>
          <a:lstStyle/>
          <a:p>
            <a:fld id="{10ADFB31-5650-4F41-8D31-010962DDD863}" type="slidenum">
              <a:rPr lang="nl-NL" smtClean="0"/>
              <a:pPr/>
              <a:t>66</a:t>
            </a:fld>
            <a:endParaRPr lang="nl-NL"/>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7B1DEF-FCC7-4068-8935-CE095F55E5D9}" type="slidenum">
              <a:rPr lang="en-US" smtClean="0">
                <a:solidFill>
                  <a:prstClr val="black"/>
                </a:solidFill>
              </a:rPr>
              <a:pPr/>
              <a:t>67</a:t>
            </a:fld>
            <a:endParaRPr lang="en-US" dirty="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D7B1DEF-FCC7-4068-8935-CE095F55E5D9}" type="slidenum">
              <a:rPr lang="en-US" smtClean="0"/>
              <a:pPr/>
              <a:t>68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lIns="96661" tIns="48331" rIns="96661" bIns="48331" numCol="1" anchor="t" anchorCtr="0" compatLnSpc="1">
            <a:prstTxWarp prst="textNoShape">
              <a:avLst/>
            </a:prstTxWarp>
          </a:bodyPr>
          <a:lstStyle/>
          <a:p>
            <a:pPr eaLnBrk="1" hangingPunct="1"/>
            <a:r>
              <a:rPr lang="nl-NL" dirty="0" smtClean="0">
                <a:hlinkClick r:id="rId3"/>
              </a:rPr>
              <a:t>vimeo.com/15875925</a:t>
            </a:r>
            <a:endParaRPr lang="nl-NL" dirty="0" smtClean="0"/>
          </a:p>
          <a:p>
            <a:pPr eaLnBrk="1" hangingPunct="1"/>
            <a:endParaRPr lang="nl-NL" dirty="0" smtClean="0"/>
          </a:p>
          <a:p>
            <a:pPr eaLnBrk="1" hangingPunct="1"/>
            <a:endParaRPr lang="nl-NL" dirty="0" smtClean="0"/>
          </a:p>
          <a:p>
            <a:pPr eaLnBrk="1" hangingPunct="1"/>
            <a:endParaRPr lang="nl-NL" dirty="0" smtClean="0"/>
          </a:p>
        </p:txBody>
      </p:sp>
      <p:sp>
        <p:nvSpPr>
          <p:cNvPr id="209924" name="Slide Number Placeholder 3"/>
          <p:cNvSpPr txBox="1">
            <a:spLocks noGrp="1"/>
          </p:cNvSpPr>
          <p:nvPr/>
        </p:nvSpPr>
        <p:spPr bwMode="auto">
          <a:xfrm>
            <a:off x="3816023" y="9370947"/>
            <a:ext cx="2918136" cy="493789"/>
          </a:xfrm>
          <a:prstGeom prst="rect">
            <a:avLst/>
          </a:prstGeom>
          <a:noFill/>
          <a:ln w="9525">
            <a:noFill/>
            <a:miter lim="800000"/>
            <a:headEnd/>
            <a:tailEnd/>
          </a:ln>
        </p:spPr>
        <p:txBody>
          <a:bodyPr lIns="96661" tIns="48331" rIns="96661" bIns="48331" anchor="b"/>
          <a:lstStyle/>
          <a:p>
            <a:pPr algn="r"/>
            <a:fld id="{F4C181BC-4838-497E-B59A-3B2123F936B1}" type="slidenum">
              <a:rPr lang="en-GB" sz="1300">
                <a:solidFill>
                  <a:srgbClr val="000000"/>
                </a:solidFill>
              </a:rPr>
              <a:pPr algn="r"/>
              <a:t>7</a:t>
            </a:fld>
            <a:endParaRPr lang="en-GB" sz="130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B39046FE-32F2-425C-BEC7-EEC090452519}" type="slidenum">
              <a:rPr lang="nl-NL" smtClean="0"/>
              <a:pPr/>
              <a:t>72</a:t>
            </a:fld>
            <a:endParaRPr lang="nl-NL"/>
          </a:p>
        </p:txBody>
      </p:sp>
    </p:spTree>
    <p:extLst>
      <p:ext uri="{BB962C8B-B14F-4D97-AF65-F5344CB8AC3E}">
        <p14:creationId xmlns:p14="http://schemas.microsoft.com/office/powerpoint/2010/main" xmlns="" val="4100368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39046FE-32F2-425C-BEC7-EEC090452519}" type="slidenum">
              <a:rPr lang="nl-NL" smtClean="0"/>
              <a:pPr/>
              <a:t>73</a:t>
            </a:fld>
            <a:endParaRPr lang="nl-NL"/>
          </a:p>
        </p:txBody>
      </p:sp>
    </p:spTree>
    <p:extLst>
      <p:ext uri="{BB962C8B-B14F-4D97-AF65-F5344CB8AC3E}">
        <p14:creationId xmlns:p14="http://schemas.microsoft.com/office/powerpoint/2010/main" xmlns="" val="837536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hu-HU" dirty="0" smtClean="0"/>
          </a:p>
        </p:txBody>
      </p:sp>
      <p:sp>
        <p:nvSpPr>
          <p:cNvPr id="162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DDB7D1E-D542-4179-80CE-98521B831B76}" type="slidenum">
              <a:rPr lang="en-US">
                <a:solidFill>
                  <a:prstClr val="black"/>
                </a:solidFill>
              </a:rPr>
              <a:pPr>
                <a:defRPr/>
              </a:pPr>
              <a:t>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Natural Capital can be defined as the world’s stocks of natural assets which include geology, soil, air, water and all living things (biodiversity).</a:t>
            </a:r>
          </a:p>
          <a:p>
            <a:endParaRPr lang="nl-NL" dirty="0" smtClean="0"/>
          </a:p>
        </p:txBody>
      </p:sp>
      <p:sp>
        <p:nvSpPr>
          <p:cNvPr id="4" name="Slide Number Placeholder 3"/>
          <p:cNvSpPr>
            <a:spLocks noGrp="1"/>
          </p:cNvSpPr>
          <p:nvPr>
            <p:ph type="sldNum" sz="quarter" idx="5"/>
          </p:nvPr>
        </p:nvSpPr>
        <p:spPr/>
        <p:txBody>
          <a:bodyPr/>
          <a:lstStyle/>
          <a:p>
            <a:pPr>
              <a:defRPr/>
            </a:pPr>
            <a:fld id="{EAC30CCA-8259-4986-86D9-95B8417E6793}"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xfrm>
            <a:off x="903288" y="741363"/>
            <a:ext cx="4929187" cy="3697287"/>
          </a:xfrm>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pPr marL="0" lvl="1" defTabSz="1001713">
              <a:lnSpc>
                <a:spcPct val="90000"/>
              </a:lnSpc>
              <a:spcBef>
                <a:spcPct val="0"/>
              </a:spcBef>
            </a:pPr>
            <a:endParaRPr lang="hu-HU" dirty="0" smtClean="0"/>
          </a:p>
        </p:txBody>
      </p:sp>
      <p:sp>
        <p:nvSpPr>
          <p:cNvPr id="161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3E5F03-7CEC-4306-B9A7-0B3A8D88D3B1}" type="slidenum">
              <a:rPr lang="en-US">
                <a:solidFill>
                  <a:srgbClr val="000000"/>
                </a:solidFill>
              </a:rPr>
              <a:pPr>
                <a:defRPr/>
              </a:pPr>
              <a:t>10</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6248400"/>
            <a:ext cx="9144000" cy="304800"/>
          </a:xfrm>
          <a:prstGeom prst="rect">
            <a:avLst/>
          </a:prstGeom>
          <a:solidFill>
            <a:srgbClr val="0098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5" name="TextBox 4"/>
          <p:cNvSpPr txBox="1">
            <a:spLocks noChangeArrowheads="1"/>
          </p:cNvSpPr>
          <p:nvPr userDrawn="1"/>
        </p:nvSpPr>
        <p:spPr bwMode="auto">
          <a:xfrm>
            <a:off x="-152400" y="6305034"/>
            <a:ext cx="57150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fr-CH" sz="1200" b="1" dirty="0">
                <a:solidFill>
                  <a:prstClr val="white"/>
                </a:solidFill>
              </a:rPr>
              <a:t>              INTERNATIONAL UNION FOR CONSERVATION OF NATURE</a:t>
            </a:r>
            <a:endParaRPr lang="en-GB" sz="1200" b="1" dirty="0">
              <a:solidFill>
                <a:prstClr val="white"/>
              </a:solidFill>
            </a:endParaRPr>
          </a:p>
        </p:txBody>
      </p:sp>
      <p:sp>
        <p:nvSpPr>
          <p:cNvPr id="2" name="Title 1"/>
          <p:cNvSpPr>
            <a:spLocks noGrp="1"/>
          </p:cNvSpPr>
          <p:nvPr>
            <p:ph type="ctrTitle"/>
          </p:nvPr>
        </p:nvSpPr>
        <p:spPr>
          <a:xfrm>
            <a:off x="609600" y="1752600"/>
            <a:ext cx="7867650" cy="1470025"/>
          </a:xfrm>
        </p:spPr>
        <p:txBody>
          <a:bodyPr lIns="0" tIns="0" anchor="t">
            <a:normAutofit/>
          </a:bodyPr>
          <a:lstStyle>
            <a:lvl1pPr>
              <a:defRPr sz="4500" b="1">
                <a:solidFill>
                  <a:schemeClr val="tx1"/>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609600" y="3467100"/>
            <a:ext cx="6400800" cy="1752600"/>
          </a:xfrm>
        </p:spPr>
        <p:txBody>
          <a:bodyPr lIns="0"/>
          <a:lstStyle>
            <a:lvl1pPr marL="0" indent="0" algn="l">
              <a:buNone/>
              <a:defRPr sz="2500" b="1">
                <a:solidFill>
                  <a:srgbClr val="93939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026" name="Picture 2" descr="F:\Externe relaties\Huisstijl\Huisstijl IUCN International\Logo\iucn_med_res.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304763"/>
            <a:ext cx="1081615" cy="10360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030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Academy">
    <p:spTree>
      <p:nvGrpSpPr>
        <p:cNvPr id="1" name=""/>
        <p:cNvGrpSpPr/>
        <p:nvPr/>
      </p:nvGrpSpPr>
      <p:grpSpPr>
        <a:xfrm>
          <a:off x="0" y="0"/>
          <a:ext cx="0" cy="0"/>
          <a:chOff x="0" y="0"/>
          <a:chExt cx="0" cy="0"/>
        </a:xfrm>
      </p:grpSpPr>
      <p:pic>
        <p:nvPicPr>
          <p:cNvPr id="4" name="Afbeelding 4" descr="788577_Powerpoint_LFN_Cover.png"/>
          <p:cNvPicPr>
            <a:picLocks noChangeAspect="1"/>
          </p:cNvPicPr>
          <p:nvPr/>
        </p:nvPicPr>
        <p:blipFill>
          <a:blip r:embed="rId2" cstate="print"/>
          <a:srcRect t="3795" b="91235"/>
          <a:stretch>
            <a:fillRect/>
          </a:stretch>
        </p:blipFill>
        <p:spPr bwMode="auto">
          <a:xfrm>
            <a:off x="0" y="0"/>
            <a:ext cx="9177338" cy="1460500"/>
          </a:xfrm>
          <a:prstGeom prst="rect">
            <a:avLst/>
          </a:prstGeom>
          <a:noFill/>
          <a:ln w="9525">
            <a:noFill/>
            <a:miter lim="800000"/>
            <a:headEnd/>
            <a:tailEnd/>
          </a:ln>
        </p:spPr>
      </p:pic>
      <p:pic>
        <p:nvPicPr>
          <p:cNvPr id="5" name="Afbeelding 4" descr="788577_Powerpoint_LFN_Cover.png"/>
          <p:cNvPicPr>
            <a:picLocks noChangeAspect="1"/>
          </p:cNvPicPr>
          <p:nvPr/>
        </p:nvPicPr>
        <p:blipFill>
          <a:blip r:embed="rId3" cstate="print"/>
          <a:srcRect/>
          <a:stretch>
            <a:fillRect/>
          </a:stretch>
        </p:blipFill>
        <p:spPr bwMode="auto">
          <a:xfrm>
            <a:off x="0" y="6423025"/>
            <a:ext cx="9144000" cy="460375"/>
          </a:xfrm>
          <a:prstGeom prst="rect">
            <a:avLst/>
          </a:prstGeom>
          <a:noFill/>
          <a:ln w="9525">
            <a:noFill/>
            <a:miter lim="800000"/>
            <a:headEnd/>
            <a:tailEnd/>
          </a:ln>
        </p:spPr>
      </p:pic>
      <p:pic>
        <p:nvPicPr>
          <p:cNvPr id="6" name="Afbeelding 4" descr="788577_Powerpoint_LFN_Cover.png"/>
          <p:cNvPicPr>
            <a:picLocks noChangeAspect="1"/>
          </p:cNvPicPr>
          <p:nvPr/>
        </p:nvPicPr>
        <p:blipFill>
          <a:blip r:embed="rId4" cstate="print"/>
          <a:srcRect/>
          <a:stretch>
            <a:fillRect/>
          </a:stretch>
        </p:blipFill>
        <p:spPr bwMode="auto">
          <a:xfrm>
            <a:off x="0" y="5859463"/>
            <a:ext cx="9144000" cy="65087"/>
          </a:xfrm>
          <a:prstGeom prst="rect">
            <a:avLst/>
          </a:prstGeom>
          <a:noFill/>
          <a:ln w="9525">
            <a:noFill/>
            <a:miter lim="800000"/>
            <a:headEnd/>
            <a:tailEnd/>
          </a:ln>
        </p:spPr>
      </p:pic>
      <p:pic>
        <p:nvPicPr>
          <p:cNvPr id="7" name="Picture 2" descr="LFN logo nieuwe stijl 22-01 (Small)"/>
          <p:cNvPicPr>
            <a:picLocks noChangeAspect="1" noChangeArrowheads="1"/>
          </p:cNvPicPr>
          <p:nvPr/>
        </p:nvPicPr>
        <p:blipFill>
          <a:blip r:embed="rId5" cstate="print"/>
          <a:srcRect/>
          <a:stretch>
            <a:fillRect/>
          </a:stretch>
        </p:blipFill>
        <p:spPr bwMode="auto">
          <a:xfrm>
            <a:off x="1042988" y="5924550"/>
            <a:ext cx="1285875" cy="474663"/>
          </a:xfrm>
          <a:prstGeom prst="rect">
            <a:avLst/>
          </a:prstGeom>
          <a:noFill/>
          <a:ln w="9525">
            <a:noFill/>
            <a:miter lim="800000"/>
            <a:headEnd/>
            <a:tailEnd/>
          </a:ln>
        </p:spPr>
      </p:pic>
      <p:pic>
        <p:nvPicPr>
          <p:cNvPr id="8" name="Picture 14" descr="IUCN_netherlands_eng_high_res"/>
          <p:cNvPicPr>
            <a:picLocks noChangeAspect="1" noChangeArrowheads="1"/>
          </p:cNvPicPr>
          <p:nvPr/>
        </p:nvPicPr>
        <p:blipFill>
          <a:blip r:embed="rId6" cstate="print"/>
          <a:srcRect/>
          <a:stretch>
            <a:fillRect/>
          </a:stretch>
        </p:blipFill>
        <p:spPr bwMode="auto">
          <a:xfrm>
            <a:off x="7751763" y="5924550"/>
            <a:ext cx="1223962" cy="465138"/>
          </a:xfrm>
          <a:prstGeom prst="rect">
            <a:avLst/>
          </a:prstGeom>
          <a:noFill/>
          <a:ln w="9525">
            <a:noFill/>
            <a:miter lim="800000"/>
            <a:headEnd/>
            <a:tailEnd/>
          </a:ln>
        </p:spPr>
      </p:pic>
      <p:pic>
        <p:nvPicPr>
          <p:cNvPr id="9" name="Picture 2" descr="platformbee.nl"/>
          <p:cNvPicPr>
            <a:picLocks noChangeAspect="1" noChangeArrowheads="1"/>
          </p:cNvPicPr>
          <p:nvPr userDrawn="1"/>
        </p:nvPicPr>
        <p:blipFill>
          <a:blip r:embed="rId7" cstate="print"/>
          <a:srcRect/>
          <a:stretch>
            <a:fillRect/>
          </a:stretch>
        </p:blipFill>
        <p:spPr bwMode="auto">
          <a:xfrm>
            <a:off x="3975100" y="5924550"/>
            <a:ext cx="1482725" cy="474663"/>
          </a:xfrm>
          <a:prstGeom prst="rect">
            <a:avLst/>
          </a:prstGeom>
          <a:noFill/>
          <a:ln w="9525">
            <a:noFill/>
            <a:miter lim="800000"/>
            <a:headEnd/>
            <a:tailEnd/>
          </a:ln>
        </p:spPr>
      </p:pic>
      <p:sp>
        <p:nvSpPr>
          <p:cNvPr id="2" name="Title 1"/>
          <p:cNvSpPr>
            <a:spLocks noGrp="1"/>
          </p:cNvSpPr>
          <p:nvPr>
            <p:ph type="title"/>
          </p:nvPr>
        </p:nvSpPr>
        <p:spPr>
          <a:xfrm>
            <a:off x="457200" y="116632"/>
            <a:ext cx="8229600" cy="864096"/>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457200" y="980728"/>
            <a:ext cx="8229600" cy="4878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xmlns="" val="427041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ain_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971550" y="1200151"/>
            <a:ext cx="3744000" cy="4610100"/>
          </a:xfrm>
          <a:prstGeom prst="rect">
            <a:avLst/>
          </a:prstGeom>
        </p:spPr>
        <p:txBody>
          <a:bodyPr/>
          <a:lstStyle>
            <a:lvl1pPr marL="0" indent="0">
              <a:spcBef>
                <a:spcPts val="600"/>
              </a:spcBef>
              <a:spcAft>
                <a:spcPts val="0"/>
              </a:spcAft>
              <a:buNone/>
              <a:defRPr/>
            </a:lvl1pPr>
            <a:lvl2pPr marL="0" indent="0" algn="l" defTabSz="914400" rtl="0" eaLnBrk="1" latinLnBrk="0" hangingPunct="1">
              <a:spcBef>
                <a:spcPts val="500"/>
              </a:spcBef>
              <a:spcAft>
                <a:spcPts val="500"/>
              </a:spcAft>
              <a:buFont typeface="Arial" pitchFamily="34" charset="0"/>
              <a:buNone/>
              <a:defRPr kumimoji="0" lang="en-US" sz="1800" b="0" i="0" u="none" strike="noStrike" kern="1200" cap="none" spc="0" normalizeH="0" baseline="0" noProof="0" dirty="0" smtClean="0">
                <a:ln>
                  <a:noFill/>
                </a:ln>
                <a:solidFill>
                  <a:srgbClr val="98BBE5"/>
                </a:solidFill>
                <a:effectLst/>
                <a:uLnTx/>
                <a:uFillTx/>
                <a:latin typeface="+mn-lt"/>
                <a:ea typeface="+mn-ea"/>
                <a:cs typeface="+mn-cs"/>
              </a:defRPr>
            </a:lvl2pPr>
            <a:lvl3pPr marL="0" indent="0">
              <a:spcBef>
                <a:spcPts val="600"/>
              </a:spcBef>
              <a:spcAft>
                <a:spcPts val="0"/>
              </a:spcAft>
              <a:buNone/>
              <a:defRPr/>
            </a:lvl3pPr>
            <a:lvl4pPr marL="360000" indent="-360000">
              <a:spcBef>
                <a:spcPts val="600"/>
              </a:spcBef>
              <a:spcAft>
                <a:spcPts val="0"/>
              </a:spcAft>
              <a:buFont typeface="Wingdings" pitchFamily="2" charset="2"/>
              <a:buChar char="Ë"/>
              <a:defRPr kumimoji="0" lang="en-US" sz="1800" b="0" i="0" u="none" strike="noStrike" kern="1200" cap="none" spc="0" normalizeH="0" baseline="0" noProof="0" dirty="0" smtClean="0">
                <a:ln>
                  <a:noFill/>
                </a:ln>
                <a:solidFill>
                  <a:srgbClr val="414042"/>
                </a:solidFill>
                <a:effectLst/>
                <a:uLnTx/>
                <a:uFillTx/>
                <a:latin typeface="Arial"/>
                <a:ea typeface="+mn-ea"/>
                <a:cs typeface="Arial" pitchFamily="34" charset="0"/>
              </a:defRPr>
            </a:lvl4pPr>
            <a:lvl5pPr marL="720000" indent="-360000">
              <a:spcBef>
                <a:spcPts val="600"/>
              </a:spcBef>
              <a:spcAft>
                <a:spcPts val="0"/>
              </a:spcAft>
              <a:buClr>
                <a:srgbClr val="98BBE5"/>
              </a:buClr>
              <a:buFont typeface="Wingdings" pitchFamily="2" charset="2"/>
              <a:buChar char="n"/>
              <a:defRPr/>
            </a:lvl5pPr>
          </a:lstStyle>
          <a:p>
            <a:pPr lvl="0"/>
            <a:r>
              <a:rPr lang="en-US" dirty="0" smtClean="0"/>
              <a:t>Click to edit Master text styles</a:t>
            </a:r>
          </a:p>
          <a:p>
            <a:pPr marL="0" lvl="1" indent="0" algn="l" defTabSz="914400" rtl="0" eaLnBrk="1" latinLnBrk="0" hangingPunct="1">
              <a:spcBef>
                <a:spcPts val="500"/>
              </a:spcBef>
              <a:spcAft>
                <a:spcPts val="500"/>
              </a:spcAft>
              <a:buFont typeface="Arial" pitchFamily="34" charset="0"/>
              <a:buNone/>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3"/>
          </p:nvPr>
        </p:nvSpPr>
        <p:spPr>
          <a:xfrm>
            <a:off x="4929190" y="1200151"/>
            <a:ext cx="3744000" cy="4610100"/>
          </a:xfrm>
          <a:prstGeom prst="rect">
            <a:avLst/>
          </a:prstGeom>
        </p:spPr>
        <p:txBody>
          <a:bodyPr/>
          <a:lstStyle>
            <a:lvl1pPr marL="0" indent="0">
              <a:spcBef>
                <a:spcPts val="600"/>
              </a:spcBef>
              <a:spcAft>
                <a:spcPts val="0"/>
              </a:spcAft>
              <a:buNone/>
              <a:defRPr/>
            </a:lvl1pPr>
            <a:lvl2pPr marL="0" indent="0" algn="l" defTabSz="914400" rtl="0" eaLnBrk="1" latinLnBrk="0" hangingPunct="1">
              <a:spcBef>
                <a:spcPts val="500"/>
              </a:spcBef>
              <a:spcAft>
                <a:spcPts val="500"/>
              </a:spcAft>
              <a:buFont typeface="Arial" pitchFamily="34" charset="0"/>
              <a:buNone/>
              <a:defRPr kumimoji="0" lang="en-US" sz="1800" b="0" i="0" u="none" strike="noStrike" kern="1200" cap="none" spc="0" normalizeH="0" baseline="0" noProof="0" dirty="0" smtClean="0">
                <a:ln>
                  <a:noFill/>
                </a:ln>
                <a:solidFill>
                  <a:srgbClr val="98BBE5"/>
                </a:solidFill>
                <a:effectLst/>
                <a:uLnTx/>
                <a:uFillTx/>
                <a:latin typeface="+mn-lt"/>
                <a:ea typeface="+mn-ea"/>
                <a:cs typeface="+mn-cs"/>
              </a:defRPr>
            </a:lvl2pPr>
            <a:lvl3pPr marL="0" indent="0">
              <a:spcBef>
                <a:spcPts val="600"/>
              </a:spcBef>
              <a:spcAft>
                <a:spcPts val="0"/>
              </a:spcAft>
              <a:buNone/>
              <a:defRPr/>
            </a:lvl3pPr>
            <a:lvl4pPr marL="360000" indent="-360000">
              <a:spcBef>
                <a:spcPts val="600"/>
              </a:spcBef>
              <a:spcAft>
                <a:spcPts val="0"/>
              </a:spcAft>
              <a:buFont typeface="Wingdings" pitchFamily="2" charset="2"/>
              <a:buChar char="Ë"/>
              <a:defRPr kumimoji="0" lang="en-US" sz="1800" b="0" i="0" u="none" strike="noStrike" kern="1200" cap="none" spc="0" normalizeH="0" baseline="0" noProof="0" dirty="0" smtClean="0">
                <a:ln>
                  <a:noFill/>
                </a:ln>
                <a:solidFill>
                  <a:srgbClr val="414042"/>
                </a:solidFill>
                <a:effectLst/>
                <a:uLnTx/>
                <a:uFillTx/>
                <a:latin typeface="Arial"/>
                <a:ea typeface="+mn-ea"/>
                <a:cs typeface="Arial" pitchFamily="34" charset="0"/>
              </a:defRPr>
            </a:lvl4pPr>
            <a:lvl5pPr marL="720000" indent="-360000">
              <a:spcBef>
                <a:spcPts val="600"/>
              </a:spcBef>
              <a:spcAft>
                <a:spcPts val="0"/>
              </a:spcAft>
              <a:buClr>
                <a:srgbClr val="98BBE5"/>
              </a:buClr>
              <a:buFont typeface="Wingdings" pitchFamily="2" charset="2"/>
              <a:buChar char="n"/>
              <a:defRPr/>
            </a:lvl5pPr>
          </a:lstStyle>
          <a:p>
            <a:pPr lvl="0"/>
            <a:r>
              <a:rPr lang="en-US" dirty="0" smtClean="0"/>
              <a:t>Click to edit Master text styles</a:t>
            </a:r>
          </a:p>
          <a:p>
            <a:pPr marL="0" lvl="1" indent="0" algn="l" defTabSz="914400" rtl="0" eaLnBrk="1" latinLnBrk="0" hangingPunct="1">
              <a:spcBef>
                <a:spcPts val="500"/>
              </a:spcBef>
              <a:spcAft>
                <a:spcPts val="500"/>
              </a:spcAft>
              <a:buFont typeface="Arial" pitchFamily="34" charset="0"/>
              <a:buNone/>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7408514" y="6177963"/>
            <a:ext cx="1382020" cy="363600"/>
          </a:xfrm>
          <a:prstGeom prst="rect">
            <a:avLst/>
          </a:prstGeom>
        </p:spPr>
        <p:txBody>
          <a:bodyPr vert="horz" lIns="91440" tIns="45720" rIns="91440" bIns="45720" rtlCol="0" anchor="ctr"/>
          <a:lstStyle/>
          <a:p>
            <a:pPr marL="0" algn="r" defTabSz="914400" rtl="0" eaLnBrk="1" latinLnBrk="0" hangingPunct="1"/>
            <a:fld id="{F9DE63C7-9258-43C6-AA18-F369D108D225}" type="slidenum">
              <a:rPr lang="en-US" sz="1000" kern="1200" smtClean="0">
                <a:solidFill>
                  <a:schemeClr val="tx1">
                    <a:tint val="75000"/>
                  </a:schemeClr>
                </a:solidFill>
                <a:latin typeface="Arial" pitchFamily="34" charset="0"/>
                <a:ea typeface="+mn-ea"/>
                <a:cs typeface="Arial" pitchFamily="34" charset="0"/>
              </a:rPr>
              <a:pPr marL="0" algn="r" defTabSz="914400" rtl="0" eaLnBrk="1" latinLnBrk="0" hangingPunct="1"/>
              <a:t>‹#›</a:t>
            </a:fld>
            <a:endParaRPr lang="en-US" sz="1000" kern="1200" smtClean="0">
              <a:solidFill>
                <a:schemeClr val="tx1">
                  <a:tint val="75000"/>
                </a:schemeClr>
              </a:solidFill>
              <a:latin typeface="Arial" pitchFamily="34" charset="0"/>
              <a:ea typeface="+mn-ea"/>
              <a:cs typeface="Arial" pitchFamily="34" charset="0"/>
            </a:endParaRPr>
          </a:p>
        </p:txBody>
      </p:sp>
      <p:sp>
        <p:nvSpPr>
          <p:cNvPr id="9" name="TextBox 8"/>
          <p:cNvSpPr txBox="1"/>
          <p:nvPr userDrawn="1"/>
        </p:nvSpPr>
        <p:spPr>
          <a:xfrm>
            <a:off x="5278931" y="6177963"/>
            <a:ext cx="1974797" cy="365000"/>
          </a:xfrm>
          <a:prstGeom prst="rect">
            <a:avLst/>
          </a:prstGeom>
        </p:spPr>
        <p:txBody>
          <a:bodyPr vert="horz" lIns="91440" tIns="45720" rIns="91440" bIns="45720" rtlCol="0" anchor="ctr"/>
          <a:lstStyle/>
          <a:p>
            <a:pPr marL="0" algn="ctr" defTabSz="914400" rtl="0" eaLnBrk="1" latinLnBrk="0" hangingPunct="1"/>
            <a:r>
              <a:rPr lang="en-US" sz="1000" dirty="0" smtClean="0">
                <a:solidFill>
                  <a:srgbClr val="414042">
                    <a:tint val="75000"/>
                  </a:srgbClr>
                </a:solidFill>
                <a:cs typeface="Arial" pitchFamily="34" charset="0"/>
              </a:rPr>
              <a:t>February </a:t>
            </a:r>
            <a:r>
              <a:rPr lang="en-US" sz="1000" kern="1200" baseline="0" dirty="0" smtClean="0">
                <a:solidFill>
                  <a:schemeClr val="tx1">
                    <a:tint val="75000"/>
                  </a:schemeClr>
                </a:solidFill>
                <a:latin typeface="Arial" pitchFamily="34" charset="0"/>
                <a:ea typeface="+mn-ea"/>
                <a:cs typeface="Arial" pitchFamily="34" charset="0"/>
              </a:rPr>
              <a:t>2012</a:t>
            </a:r>
            <a:endParaRPr lang="en-US" sz="1000" kern="1200" dirty="0" smtClean="0">
              <a:solidFill>
                <a:schemeClr val="tx1">
                  <a:tint val="75000"/>
                </a:schemeClr>
              </a:solidFill>
              <a:latin typeface="Arial" pitchFamily="34" charset="0"/>
              <a:ea typeface="+mn-ea"/>
              <a:cs typeface="Arial" pitchFamily="34" charset="0"/>
            </a:endParaRP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076056" y="6177963"/>
            <a:ext cx="1878013" cy="566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20500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03992" cy="648000"/>
          </a:xfrm>
        </p:spPr>
        <p:txBody>
          <a:bodyPr vert="horz" lIns="0" tIns="0" rIns="0" bIns="0" rtlCol="0" anchor="b" anchorCtr="0">
            <a:normAutofit/>
          </a:bodyPr>
          <a:lstStyle>
            <a:lvl1pPr algn="l" defTabSz="914400" rtl="0" eaLnBrk="1" latinLnBrk="0" hangingPunct="1">
              <a:spcBef>
                <a:spcPct val="0"/>
              </a:spcBef>
              <a:buNone/>
              <a:defRPr lang="en-US" sz="2600" b="1" kern="1200" baseline="0">
                <a:solidFill>
                  <a:srgbClr val="424242"/>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971600" y="1200150"/>
            <a:ext cx="5760640" cy="4582800"/>
          </a:xfrm>
        </p:spPr>
        <p:txBody>
          <a:bodyPr/>
          <a:lstStyle>
            <a:lvl2pPr>
              <a:defRPr>
                <a:solidFill>
                  <a:srgbClr val="414042"/>
                </a:solidFill>
              </a:defRPr>
            </a:lvl2pPr>
            <a:lvl4pPr>
              <a:buClr>
                <a:srgbClr val="98BBE5"/>
              </a:buClr>
              <a:defRPr/>
            </a:lvl4pPr>
            <a:lvl5pPr>
              <a:buClr>
                <a:srgbClr val="98BBE5"/>
              </a:buClr>
              <a:defRPr/>
            </a:lvl5pPr>
            <a:lvl6pPr>
              <a:buClr>
                <a:srgbClr val="98BBE5"/>
              </a:buClr>
              <a:defRPr/>
            </a:lvl6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7" name="TextBox 6"/>
          <p:cNvSpPr txBox="1"/>
          <p:nvPr userDrawn="1"/>
        </p:nvSpPr>
        <p:spPr>
          <a:xfrm>
            <a:off x="7092280" y="6284700"/>
            <a:ext cx="1583312" cy="153888"/>
          </a:xfrm>
          <a:prstGeom prst="rect">
            <a:avLst/>
          </a:prstGeom>
          <a:noFill/>
        </p:spPr>
        <p:txBody>
          <a:bodyPr wrap="square" lIns="0" tIns="0" rIns="0" bIns="0" rtlCol="0">
            <a:spAutoFit/>
          </a:bodyPr>
          <a:lstStyle/>
          <a:p>
            <a:pPr algn="r"/>
            <a:fld id="{02C78C06-7A54-4A86-BCE6-F6D59ECAD56C}" type="slidenum">
              <a:rPr lang="en-GB" sz="1000" smtClean="0">
                <a:solidFill>
                  <a:srgbClr val="929392"/>
                </a:solidFill>
              </a:rPr>
              <a:pPr algn="r"/>
              <a:t>‹#›</a:t>
            </a:fld>
            <a:endParaRPr lang="en-GB" sz="1000" dirty="0">
              <a:solidFill>
                <a:srgbClr val="929392"/>
              </a:solidFill>
            </a:endParaRPr>
          </a:p>
        </p:txBody>
      </p:sp>
      <p:sp>
        <p:nvSpPr>
          <p:cNvPr id="11" name="TextBox 10"/>
          <p:cNvSpPr txBox="1"/>
          <p:nvPr userDrawn="1"/>
        </p:nvSpPr>
        <p:spPr>
          <a:xfrm>
            <a:off x="5278931" y="6177963"/>
            <a:ext cx="1974797" cy="365000"/>
          </a:xfrm>
          <a:prstGeom prst="rect">
            <a:avLst/>
          </a:prstGeom>
        </p:spPr>
        <p:txBody>
          <a:bodyPr vert="horz" lIns="91440" tIns="45720" rIns="91440" bIns="45720" rtlCol="0" anchor="ctr"/>
          <a:lstStyle/>
          <a:p>
            <a:pPr marL="0" algn="ctr" defTabSz="914400" rtl="0" eaLnBrk="1" latinLnBrk="0" hangingPunct="1"/>
            <a:r>
              <a:rPr lang="en-US" sz="1000" dirty="0" smtClean="0">
                <a:solidFill>
                  <a:srgbClr val="414042">
                    <a:tint val="75000"/>
                  </a:srgbClr>
                </a:solidFill>
                <a:cs typeface="Arial" pitchFamily="34" charset="0"/>
              </a:rPr>
              <a:t>December </a:t>
            </a:r>
            <a:r>
              <a:rPr lang="en-US" sz="1000" kern="1200" baseline="0" dirty="0" smtClean="0">
                <a:solidFill>
                  <a:schemeClr val="tx1">
                    <a:tint val="75000"/>
                  </a:schemeClr>
                </a:solidFill>
                <a:latin typeface="Arial" pitchFamily="34" charset="0"/>
                <a:ea typeface="+mn-ea"/>
                <a:cs typeface="Arial" pitchFamily="34" charset="0"/>
              </a:rPr>
              <a:t>2012</a:t>
            </a:r>
            <a:endParaRPr lang="en-US" sz="1000" kern="1200" dirty="0" smtClean="0">
              <a:solidFill>
                <a:schemeClr val="tx1">
                  <a:tint val="75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xmlns="" val="13215931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1104" y="3727669"/>
            <a:ext cx="7698552" cy="972927"/>
          </a:xfrm>
        </p:spPr>
        <p:txBody>
          <a:bodyPr>
            <a:normAutofit/>
          </a:bodyPr>
          <a:lstStyle>
            <a:lvl1pPr algn="l">
              <a:defRPr sz="2900" b="1" cap="none" baseline="0"/>
            </a:lvl1pPr>
          </a:lstStyle>
          <a:p>
            <a:r>
              <a:rPr lang="en-US" smtClean="0"/>
              <a:t>Click to edit Master title style</a:t>
            </a:r>
            <a:endParaRPr lang="en-GB" dirty="0"/>
          </a:p>
        </p:txBody>
      </p:sp>
      <p:sp>
        <p:nvSpPr>
          <p:cNvPr id="3" name="Text Placeholder 2"/>
          <p:cNvSpPr>
            <a:spLocks noGrp="1"/>
          </p:cNvSpPr>
          <p:nvPr>
            <p:ph type="body" idx="1"/>
          </p:nvPr>
        </p:nvSpPr>
        <p:spPr>
          <a:xfrm>
            <a:off x="981104" y="4714875"/>
            <a:ext cx="7698552" cy="1071579"/>
          </a:xfrm>
          <a:prstGeom prst="rect">
            <a:avLst/>
          </a:prstGeom>
        </p:spPr>
        <p:txBody>
          <a:bodyPr anchor="b">
            <a:normAutofit/>
          </a:bodyPr>
          <a:lstStyle>
            <a:lvl1pPr marL="0" indent="0">
              <a:buNone/>
              <a:defRPr sz="2400" baseline="0">
                <a:solidFill>
                  <a:srgbClr val="5859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889000" y="296193"/>
            <a:ext cx="7306730" cy="634082"/>
          </a:xfrm>
          <a:prstGeom prst="rect">
            <a:avLst/>
          </a:prstGeom>
        </p:spPr>
        <p:txBody>
          <a:bodyPr/>
          <a:lstStyle>
            <a:lvl1pPr algn="l">
              <a:defRPr sz="3200">
                <a:solidFill>
                  <a:schemeClr val="tx1">
                    <a:lumMod val="65000"/>
                    <a:lumOff val="35000"/>
                  </a:schemeClr>
                </a:solidFill>
                <a:latin typeface="Arial" pitchFamily="34" charset="0"/>
                <a:cs typeface="Arial" pitchFamily="34" charset="0"/>
              </a:defRPr>
            </a:lvl1pPr>
          </a:lstStyle>
          <a:p>
            <a:r>
              <a:rPr lang="en-US" smtClean="0"/>
              <a:t>Click to edit Master title style</a:t>
            </a:r>
            <a:endParaRPr lang="en-US" dirty="0"/>
          </a:p>
        </p:txBody>
      </p:sp>
      <p:sp>
        <p:nvSpPr>
          <p:cNvPr id="6" name="Text Placeholder 4"/>
          <p:cNvSpPr>
            <a:spLocks noGrp="1"/>
          </p:cNvSpPr>
          <p:nvPr>
            <p:ph type="body" sz="quarter" idx="10"/>
          </p:nvPr>
        </p:nvSpPr>
        <p:spPr>
          <a:xfrm>
            <a:off x="889000" y="1055688"/>
            <a:ext cx="7306729" cy="4987155"/>
          </a:xfrm>
          <a:prstGeom prst="rect">
            <a:avLst/>
          </a:prstGeom>
        </p:spPr>
        <p:txBody>
          <a:bodyPr/>
          <a:lstStyle>
            <a:lvl1pPr>
              <a:buClr>
                <a:schemeClr val="bg1">
                  <a:lumMod val="50000"/>
                </a:schemeClr>
              </a:buClr>
              <a:buNone/>
              <a:defRPr sz="2600">
                <a:solidFill>
                  <a:schemeClr val="tx1">
                    <a:lumMod val="65000"/>
                    <a:lumOff val="35000"/>
                  </a:schemeClr>
                </a:solidFill>
                <a:latin typeface="Arial" pitchFamily="34" charset="0"/>
                <a:cs typeface="Arial" pitchFamily="34" charset="0"/>
              </a:defRPr>
            </a:lvl1pPr>
            <a:lvl2pPr>
              <a:buClr>
                <a:schemeClr val="bg1">
                  <a:lumMod val="50000"/>
                </a:schemeClr>
              </a:buClr>
              <a:buFont typeface="Arial" pitchFamily="34" charset="0"/>
              <a:buChar char="•"/>
              <a:defRPr sz="2400">
                <a:solidFill>
                  <a:schemeClr val="tx1">
                    <a:lumMod val="65000"/>
                    <a:lumOff val="35000"/>
                  </a:schemeClr>
                </a:solidFill>
                <a:latin typeface="Arial" pitchFamily="34" charset="0"/>
                <a:cs typeface="Arial" pitchFamily="34" charset="0"/>
              </a:defRPr>
            </a:lvl2pPr>
            <a:lvl3pPr>
              <a:buClr>
                <a:schemeClr val="bg1">
                  <a:lumMod val="50000"/>
                </a:schemeClr>
              </a:buClr>
              <a:buSzPct val="100000"/>
              <a:buFont typeface="Arial" pitchFamily="34" charset="0"/>
              <a:buChar char="-"/>
              <a:defRPr sz="2000">
                <a:solidFill>
                  <a:schemeClr val="tx1">
                    <a:lumMod val="65000"/>
                    <a:lumOff val="35000"/>
                  </a:schemeClr>
                </a:solidFill>
                <a:latin typeface="Arial" pitchFamily="34" charset="0"/>
                <a:cs typeface="Arial" pitchFamily="34" charset="0"/>
              </a:defRPr>
            </a:lvl3pPr>
            <a:lvl4pPr>
              <a:buClr>
                <a:schemeClr val="bg1">
                  <a:lumMod val="50000"/>
                </a:schemeClr>
              </a:buClr>
              <a:defRPr sz="2800">
                <a:solidFill>
                  <a:srgbClr val="020202"/>
                </a:solidFill>
              </a:defRPr>
            </a:lvl4pPr>
            <a:lvl5pPr>
              <a:buClr>
                <a:schemeClr val="bg1">
                  <a:lumMod val="50000"/>
                </a:schemeClr>
              </a:buClr>
              <a:defRPr sz="2800">
                <a:solidFill>
                  <a:srgbClr val="020202"/>
                </a:solidFill>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889000" y="296193"/>
            <a:ext cx="7306730" cy="634082"/>
          </a:xfrm>
          <a:prstGeom prst="rect">
            <a:avLst/>
          </a:prstGeom>
        </p:spPr>
        <p:txBody>
          <a:bodyPr/>
          <a:lstStyle>
            <a:lvl1pPr algn="l">
              <a:defRPr sz="3200">
                <a:solidFill>
                  <a:schemeClr val="tx1">
                    <a:lumMod val="65000"/>
                    <a:lumOff val="35000"/>
                  </a:schemeClr>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524000"/>
            <a:ext cx="80772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553439324"/>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616" y="105989"/>
            <a:ext cx="6192688" cy="792162"/>
          </a:xfrm>
        </p:spPr>
        <p:txBody>
          <a:bodyPr lIns="0" tIns="0" rIns="0" bIns="0" anchor="t"/>
          <a:lstStyle>
            <a:lvl1pPr>
              <a:defRPr baseline="0">
                <a:solidFill>
                  <a:srgbClr val="00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609600" y="1981200"/>
            <a:ext cx="7867650" cy="4191000"/>
          </a:xfrm>
        </p:spPr>
        <p:txBody>
          <a:bodyPr lIns="0" tIns="0"/>
          <a:lstStyle>
            <a:lvl1pPr>
              <a:buClr>
                <a:srgbClr val="0098C3"/>
              </a:buClr>
              <a:defRPr/>
            </a:lvl1pPr>
            <a:lvl2pPr>
              <a:buClr>
                <a:srgbClr val="0098C3"/>
              </a:buClr>
              <a:defRPr/>
            </a:lvl2pPr>
            <a:lvl3pPr>
              <a:buClr>
                <a:srgbClr val="0098C3"/>
              </a:buClr>
              <a:buFont typeface="Wingdings" pitchFamily="2" charset="2"/>
              <a:buChar char="§"/>
              <a:defRPr baseline="0"/>
            </a:lvl3pPr>
            <a:lvl4pPr>
              <a:defRPr baseline="0"/>
            </a:lvl4pPr>
          </a:lstStyle>
          <a:p>
            <a:pPr lvl="0"/>
            <a:r>
              <a:rPr lang="en-US" smtClean="0"/>
              <a:t>Click to edit Master text styles</a:t>
            </a:r>
          </a:p>
          <a:p>
            <a:pPr lvl="1"/>
            <a:r>
              <a:rPr lang="en-US" smtClean="0"/>
              <a:t>Second level</a:t>
            </a:r>
          </a:p>
          <a:p>
            <a:pPr lvl="2"/>
            <a:r>
              <a:rPr lang="en-US" smtClean="0"/>
              <a:t>Third level</a:t>
            </a:r>
          </a:p>
        </p:txBody>
      </p:sp>
      <p:sp>
        <p:nvSpPr>
          <p:cNvPr id="6" name="Rectangle 5"/>
          <p:cNvSpPr/>
          <p:nvPr userDrawn="1"/>
        </p:nvSpPr>
        <p:spPr>
          <a:xfrm>
            <a:off x="0" y="6248400"/>
            <a:ext cx="9144000" cy="304800"/>
          </a:xfrm>
          <a:prstGeom prst="rect">
            <a:avLst/>
          </a:prstGeom>
          <a:solidFill>
            <a:srgbClr val="0098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7" name="TextBox 6"/>
          <p:cNvSpPr txBox="1">
            <a:spLocks noChangeArrowheads="1"/>
          </p:cNvSpPr>
          <p:nvPr userDrawn="1"/>
        </p:nvSpPr>
        <p:spPr bwMode="auto">
          <a:xfrm>
            <a:off x="-152400" y="6305034"/>
            <a:ext cx="57150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fr-CH" sz="1200" b="1" dirty="0">
                <a:solidFill>
                  <a:prstClr val="white"/>
                </a:solidFill>
              </a:rPr>
              <a:t>              INTERNATIONAL UNION FOR CONSERVATION OF NATURE</a:t>
            </a:r>
            <a:endParaRPr lang="en-GB" sz="1200" b="1" dirty="0">
              <a:solidFill>
                <a:prstClr val="white"/>
              </a:solidFill>
            </a:endParaRPr>
          </a:p>
        </p:txBody>
      </p:sp>
      <p:pic>
        <p:nvPicPr>
          <p:cNvPr id="10" name="Picture 2" descr="F:\Externe relaties\Huisstijl\Huisstijl IUCN International\Logo\iucn_med_res.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4665" y="156259"/>
            <a:ext cx="638943" cy="6120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LFN logo nieuwe stijl 22-01 (Small)"/>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88640"/>
            <a:ext cx="1470158" cy="62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822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6248400"/>
            <a:ext cx="9144000" cy="304800"/>
          </a:xfrm>
          <a:prstGeom prst="rect">
            <a:avLst/>
          </a:prstGeom>
          <a:solidFill>
            <a:srgbClr val="0098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2" name="Title 1"/>
          <p:cNvSpPr>
            <a:spLocks noGrp="1"/>
          </p:cNvSpPr>
          <p:nvPr>
            <p:ph type="title"/>
          </p:nvPr>
        </p:nvSpPr>
        <p:spPr>
          <a:xfrm>
            <a:off x="609600" y="4572000"/>
            <a:ext cx="7867650" cy="1362075"/>
          </a:xfrm>
        </p:spPr>
        <p:txBody>
          <a:bodyPr lIns="0" tIns="0" anchor="t">
            <a:normAutofit/>
          </a:bodyPr>
          <a:lstStyle>
            <a:lvl1pPr algn="l">
              <a:defRPr sz="3600" b="0" cap="all">
                <a:solidFill>
                  <a:srgbClr val="939393"/>
                </a:solidFill>
              </a:defRPr>
            </a:lvl1pPr>
          </a:lstStyle>
          <a:p>
            <a:r>
              <a:rPr lang="en-US" smtClean="0"/>
              <a:t>Click to edit Master title style</a:t>
            </a:r>
            <a:endParaRPr lang="en-GB" dirty="0"/>
          </a:p>
        </p:txBody>
      </p:sp>
      <p:sp>
        <p:nvSpPr>
          <p:cNvPr id="9" name="TextBox 8"/>
          <p:cNvSpPr txBox="1">
            <a:spLocks noChangeArrowheads="1"/>
          </p:cNvSpPr>
          <p:nvPr userDrawn="1"/>
        </p:nvSpPr>
        <p:spPr bwMode="auto">
          <a:xfrm>
            <a:off x="-152400" y="6305034"/>
            <a:ext cx="57150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fr-CH" sz="1200" b="1" dirty="0">
                <a:solidFill>
                  <a:prstClr val="white"/>
                </a:solidFill>
              </a:rPr>
              <a:t>              INTERNATIONAL UNION FOR CONSERVATION OF NATURE</a:t>
            </a:r>
            <a:endParaRPr lang="en-GB" sz="1200" b="1" dirty="0">
              <a:solidFill>
                <a:prstClr val="white"/>
              </a:solidFill>
            </a:endParaRPr>
          </a:p>
        </p:txBody>
      </p:sp>
      <p:pic>
        <p:nvPicPr>
          <p:cNvPr id="7" name="Picture 2" descr="F:\Externe relaties\Huisstijl\Huisstijl IUCN International\Logo\iucn_med_res.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304763"/>
            <a:ext cx="1277886" cy="12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LFN logo nieuwe stijl 22-01 (Small)"/>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228330" y="260648"/>
            <a:ext cx="2915670" cy="1243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3246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066800"/>
            <a:ext cx="7867650" cy="792162"/>
          </a:xfrm>
        </p:spPr>
        <p:txBody>
          <a:bodyPr lIns="0" tIns="0" rIns="0" bIns="0" anchor="t"/>
          <a:lstStyle>
            <a:lvl1pPr>
              <a:defRPr/>
            </a:lvl1pPr>
          </a:lstStyle>
          <a:p>
            <a:r>
              <a:rPr lang="en-US" smtClean="0"/>
              <a:t>Click to edit Master title style</a:t>
            </a:r>
            <a:endParaRPr lang="en-GB" dirty="0"/>
          </a:p>
        </p:txBody>
      </p:sp>
      <p:sp>
        <p:nvSpPr>
          <p:cNvPr id="3" name="Content Placeholder 2"/>
          <p:cNvSpPr>
            <a:spLocks noGrp="1"/>
          </p:cNvSpPr>
          <p:nvPr>
            <p:ph sz="half" idx="1"/>
          </p:nvPr>
        </p:nvSpPr>
        <p:spPr>
          <a:xfrm>
            <a:off x="609600" y="1981201"/>
            <a:ext cx="3636264" cy="4495799"/>
          </a:xfrm>
        </p:spPr>
        <p:txBody>
          <a:bodyPr lIns="0" tIns="0"/>
          <a:lstStyle>
            <a:lvl1pPr>
              <a:buClr>
                <a:srgbClr val="0098C3"/>
              </a:buClr>
              <a:defRPr sz="1800"/>
            </a:lvl1pPr>
            <a:lvl2pPr>
              <a:buClr>
                <a:srgbClr val="0098C3"/>
              </a:buClr>
              <a:defRPr sz="1600"/>
            </a:lvl2pPr>
            <a:lvl3pPr>
              <a:buClr>
                <a:srgbClr val="0098C3"/>
              </a:buClr>
              <a:buFont typeface="Wingdings" pitchFamily="2" charset="2"/>
              <a:buChar char="§"/>
              <a:defRPr sz="1400" baseline="0"/>
            </a:lvl3pPr>
            <a:lvl4pPr>
              <a:buNone/>
              <a:defRPr sz="1200" baseline="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819650" y="1981201"/>
            <a:ext cx="3638550" cy="4495799"/>
          </a:xfrm>
        </p:spPr>
        <p:txBody>
          <a:bodyPr lIns="0" tIns="0"/>
          <a:lstStyle>
            <a:lvl1pPr>
              <a:buClr>
                <a:srgbClr val="0098C3"/>
              </a:buClr>
              <a:defRPr sz="1800"/>
            </a:lvl1pPr>
            <a:lvl2pPr>
              <a:buClr>
                <a:srgbClr val="0098C3"/>
              </a:buClr>
              <a:defRPr sz="1600"/>
            </a:lvl2pPr>
            <a:lvl3pPr>
              <a:buClr>
                <a:srgbClr val="0098C3"/>
              </a:buClr>
              <a:buFont typeface="Wingdings" pitchFamily="2" charset="2"/>
              <a:buChar char="§"/>
              <a:defRPr sz="14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pic>
        <p:nvPicPr>
          <p:cNvPr id="7" name="Picture 2" descr="F:\Externe relaties\Huisstijl\Huisstijl IUCN International\Logo\iucn_med_res.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4665" y="148413"/>
            <a:ext cx="638943" cy="612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LFN logo nieuwe stijl 22-01 (Small)"/>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88640"/>
            <a:ext cx="1597243" cy="681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758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7867650" cy="792162"/>
          </a:xfrm>
        </p:spPr>
        <p:txBody>
          <a:bodyPr lIns="0" tIns="0" rIns="0" bIns="0" anchor="t"/>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609600" y="1981200"/>
            <a:ext cx="36480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981200"/>
            <a:ext cx="3657600"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2"/>
          <p:cNvSpPr>
            <a:spLocks noGrp="1"/>
          </p:cNvSpPr>
          <p:nvPr>
            <p:ph sz="half" idx="13"/>
          </p:nvPr>
        </p:nvSpPr>
        <p:spPr>
          <a:xfrm>
            <a:off x="609600" y="2743201"/>
            <a:ext cx="3636264" cy="3657600"/>
          </a:xfrm>
        </p:spPr>
        <p:txBody>
          <a:bodyPr/>
          <a:lstStyle>
            <a:lvl1pPr>
              <a:buClr>
                <a:srgbClr val="0098C3"/>
              </a:buClr>
              <a:defRPr sz="2000"/>
            </a:lvl1pPr>
            <a:lvl2pPr>
              <a:buClr>
                <a:srgbClr val="0098C3"/>
              </a:buClr>
              <a:defRPr sz="1800"/>
            </a:lvl2pPr>
            <a:lvl3pPr>
              <a:buClr>
                <a:srgbClr val="0098C3"/>
              </a:buClr>
              <a:buFont typeface="Wingdings" pitchFamily="2" charset="2"/>
              <a:buChar cha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3"/>
          <p:cNvSpPr>
            <a:spLocks noGrp="1"/>
          </p:cNvSpPr>
          <p:nvPr>
            <p:ph sz="half" idx="2"/>
          </p:nvPr>
        </p:nvSpPr>
        <p:spPr>
          <a:xfrm>
            <a:off x="4819650" y="2743200"/>
            <a:ext cx="3638550" cy="3657600"/>
          </a:xfrm>
        </p:spPr>
        <p:txBody>
          <a:bodyPr/>
          <a:lstStyle>
            <a:lvl1pPr>
              <a:buClr>
                <a:srgbClr val="0098C3"/>
              </a:buClr>
              <a:defRPr sz="2000"/>
            </a:lvl1pPr>
            <a:lvl2pPr>
              <a:buClr>
                <a:srgbClr val="0098C3"/>
              </a:buClr>
              <a:defRPr sz="1800"/>
            </a:lvl2pPr>
            <a:lvl3pPr>
              <a:buClr>
                <a:srgbClr val="0098C3"/>
              </a:buClr>
              <a:buFont typeface="Wingdings" pitchFamily="2" charset="2"/>
              <a:buChar char="§"/>
              <a:defRPr sz="1600" baseline="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pic>
        <p:nvPicPr>
          <p:cNvPr id="10" name="Picture 2" descr="F:\Externe relaties\Huisstijl\Huisstijl IUCN International\Logo\iucn_med_res.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4665" y="148413"/>
            <a:ext cx="638943" cy="6120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LFN logo nieuwe stijl 22-01 (Small)"/>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380312" y="188640"/>
            <a:ext cx="1584176" cy="675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5867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03992" cy="648000"/>
          </a:xfrm>
        </p:spPr>
        <p:txBody>
          <a:bodyPr vert="horz" lIns="0" tIns="0" rIns="0" bIns="0" rtlCol="0" anchor="b" anchorCtr="0">
            <a:normAutofit/>
          </a:bodyPr>
          <a:lstStyle>
            <a:lvl1pPr algn="l" defTabSz="914400" rtl="0" eaLnBrk="1" latinLnBrk="0" hangingPunct="1">
              <a:spcBef>
                <a:spcPct val="0"/>
              </a:spcBef>
              <a:buNone/>
              <a:defRPr lang="en-US" sz="2600" b="1" kern="1200" baseline="0">
                <a:solidFill>
                  <a:srgbClr val="424242"/>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971600" y="1200150"/>
            <a:ext cx="7704137" cy="4582800"/>
          </a:xfrm>
        </p:spPr>
        <p:txBody>
          <a:bodyPr/>
          <a:lstStyle>
            <a:lvl2pPr>
              <a:spcBef>
                <a:spcPts val="300"/>
              </a:spcBef>
              <a:defRPr>
                <a:solidFill>
                  <a:srgbClr val="414042"/>
                </a:solidFill>
              </a:defRPr>
            </a:lvl2pPr>
            <a:lvl3pPr>
              <a:spcBef>
                <a:spcPts val="300"/>
              </a:spcBef>
              <a:defRPr/>
            </a:lvl3pPr>
            <a:lvl4pPr>
              <a:buClr>
                <a:srgbClr val="98BBE5"/>
              </a:buClr>
              <a:defRPr/>
            </a:lvl4pPr>
            <a:lvl5pPr>
              <a:buClr>
                <a:srgbClr val="98BBE5"/>
              </a:buClr>
              <a:defRPr/>
            </a:lvl5pPr>
            <a:lvl6pPr>
              <a:buClr>
                <a:srgbClr val="98BBE5"/>
              </a:buClr>
              <a:defRPr/>
            </a:lvl6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03992" cy="648000"/>
          </a:xfrm>
        </p:spPr>
        <p:txBody>
          <a:bodyPr rtlCol="0">
            <a:normAutofit/>
          </a:bodyPr>
          <a:lstStyle>
            <a:lvl1pPr algn="l" defTabSz="914400" rtl="0" eaLnBrk="1" latinLnBrk="0" hangingPunct="1">
              <a:spcBef>
                <a:spcPct val="0"/>
              </a:spcBef>
              <a:buNone/>
              <a:defRPr lang="en-US" sz="2600" b="1" kern="1200" baseline="0">
                <a:solidFill>
                  <a:srgbClr val="424242"/>
                </a:solidFill>
                <a:latin typeface="Arial" pitchFamily="34" charset="0"/>
                <a:ea typeface="+mj-ea"/>
                <a:cs typeface="Arial" pitchFamily="34" charset="0"/>
              </a:defRPr>
            </a:lvl1pPr>
          </a:lstStyle>
          <a:p>
            <a:r>
              <a:rPr lang="en-US" smtClean="0"/>
              <a:t>Click to edit Master title style</a:t>
            </a:r>
            <a:endParaRPr lang="en-US"/>
          </a:p>
        </p:txBody>
      </p:sp>
      <p:sp>
        <p:nvSpPr>
          <p:cNvPr id="6" name="Text Placeholder 5"/>
          <p:cNvSpPr>
            <a:spLocks noGrp="1"/>
          </p:cNvSpPr>
          <p:nvPr>
            <p:ph type="body" sz="quarter" idx="12"/>
          </p:nvPr>
        </p:nvSpPr>
        <p:spPr>
          <a:xfrm>
            <a:off x="971600" y="1200150"/>
            <a:ext cx="3744000" cy="4582800"/>
          </a:xfrm>
        </p:spPr>
        <p:txBody>
          <a:bodyPr/>
          <a:lstStyle>
            <a:lvl2pPr>
              <a:defRPr>
                <a:solidFill>
                  <a:srgbClr val="414042"/>
                </a:solidFill>
              </a:defRPr>
            </a:lvl2pPr>
            <a:lvl4pPr>
              <a:buClr>
                <a:srgbClr val="98BBE5"/>
              </a:buClr>
              <a:defRPr/>
            </a:lvl4pPr>
            <a:lvl5pPr>
              <a:buClr>
                <a:srgbClr val="98BBE5"/>
              </a:buClr>
              <a:defRPr/>
            </a:lvl5pPr>
            <a:lvl6pPr>
              <a:buClr>
                <a:srgbClr val="98BBE5"/>
              </a:buClr>
              <a:defRPr/>
            </a:lvl6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8" name="Text Placeholder 7"/>
          <p:cNvSpPr>
            <a:spLocks noGrp="1"/>
          </p:cNvSpPr>
          <p:nvPr>
            <p:ph type="body" sz="quarter" idx="13"/>
          </p:nvPr>
        </p:nvSpPr>
        <p:spPr>
          <a:xfrm>
            <a:off x="4932267" y="1200150"/>
            <a:ext cx="3743325" cy="4583113"/>
          </a:xfrm>
        </p:spPr>
        <p:txBody>
          <a:bodyPr/>
          <a:lstStyle>
            <a:lvl1pPr>
              <a:defRPr lang="en-US" sz="1800" b="1" kern="1200" baseline="0" dirty="0" smtClean="0">
                <a:solidFill>
                  <a:srgbClr val="00B25A"/>
                </a:solidFill>
                <a:latin typeface="Arial" pitchFamily="34" charset="0"/>
                <a:ea typeface="+mn-ea"/>
                <a:cs typeface="Arial" pitchFamily="34" charset="0"/>
              </a:defRPr>
            </a:lvl1pPr>
            <a:lvl2pPr>
              <a:defRPr>
                <a:solidFill>
                  <a:srgbClr val="414042"/>
                </a:solidFill>
              </a:defRPr>
            </a:lvl2pPr>
            <a:lvl4pPr>
              <a:buClr>
                <a:srgbClr val="98BBE5"/>
              </a:buClr>
              <a:defRPr/>
            </a:lvl4pPr>
            <a:lvl5pPr>
              <a:buClr>
                <a:srgbClr val="98BBE5"/>
              </a:buClr>
              <a:defRPr/>
            </a:lvl5pPr>
            <a:lvl6pPr>
              <a:buClr>
                <a:srgbClr val="98BBE5"/>
              </a:buClr>
              <a:defRPr/>
            </a:lvl6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ain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Box 4"/>
          <p:cNvSpPr txBox="1"/>
          <p:nvPr userDrawn="1"/>
        </p:nvSpPr>
        <p:spPr>
          <a:xfrm>
            <a:off x="7408514" y="6177963"/>
            <a:ext cx="1382020" cy="363600"/>
          </a:xfrm>
          <a:prstGeom prst="rect">
            <a:avLst/>
          </a:prstGeom>
        </p:spPr>
        <p:txBody>
          <a:bodyPr vert="horz" lIns="91440" tIns="45720" rIns="91440" bIns="45720" rtlCol="0" anchor="ctr"/>
          <a:lstStyle/>
          <a:p>
            <a:pPr marL="0" algn="r" defTabSz="914400" rtl="0" eaLnBrk="1" latinLnBrk="0" hangingPunct="1"/>
            <a:fld id="{F9DE63C7-9258-43C6-AA18-F369D108D225}" type="slidenum">
              <a:rPr lang="en-US" sz="1000" kern="1200" smtClean="0">
                <a:solidFill>
                  <a:schemeClr val="tx1">
                    <a:tint val="75000"/>
                  </a:schemeClr>
                </a:solidFill>
                <a:latin typeface="Arial" pitchFamily="34" charset="0"/>
                <a:ea typeface="+mn-ea"/>
                <a:cs typeface="Arial" pitchFamily="34" charset="0"/>
              </a:rPr>
              <a:pPr marL="0" algn="r" defTabSz="914400" rtl="0" eaLnBrk="1" latinLnBrk="0" hangingPunct="1"/>
              <a:t>‹#›</a:t>
            </a:fld>
            <a:endParaRPr lang="en-US" sz="1000" kern="1200" smtClean="0">
              <a:solidFill>
                <a:schemeClr val="tx1">
                  <a:tint val="75000"/>
                </a:schemeClr>
              </a:solidFill>
              <a:latin typeface="Arial" pitchFamily="34" charset="0"/>
              <a:ea typeface="+mn-ea"/>
              <a:cs typeface="Arial" pitchFamily="34" charset="0"/>
            </a:endParaRPr>
          </a:p>
        </p:txBody>
      </p:sp>
      <p:sp>
        <p:nvSpPr>
          <p:cNvPr id="6" name="TextBox 5"/>
          <p:cNvSpPr txBox="1"/>
          <p:nvPr userDrawn="1"/>
        </p:nvSpPr>
        <p:spPr>
          <a:xfrm>
            <a:off x="5278931" y="6177963"/>
            <a:ext cx="1974797" cy="365000"/>
          </a:xfrm>
          <a:prstGeom prst="rect">
            <a:avLst/>
          </a:prstGeom>
        </p:spPr>
        <p:txBody>
          <a:bodyPr vert="horz" lIns="91440" tIns="45720" rIns="91440" bIns="45720" rtlCol="0" anchor="ctr"/>
          <a:lstStyle/>
          <a:p>
            <a:pPr marL="0" algn="ctr" defTabSz="914400" rtl="0" eaLnBrk="1" latinLnBrk="0" hangingPunct="1"/>
            <a:r>
              <a:rPr lang="en-US" sz="1000" dirty="0" smtClean="0">
                <a:solidFill>
                  <a:srgbClr val="414042">
                    <a:tint val="75000"/>
                  </a:srgbClr>
                </a:solidFill>
                <a:cs typeface="Arial" pitchFamily="34" charset="0"/>
              </a:rPr>
              <a:t>December </a:t>
            </a:r>
            <a:r>
              <a:rPr lang="en-US" sz="1000" kern="1200" baseline="0" dirty="0" smtClean="0">
                <a:solidFill>
                  <a:schemeClr val="tx1">
                    <a:tint val="75000"/>
                  </a:schemeClr>
                </a:solidFill>
                <a:latin typeface="Arial" pitchFamily="34" charset="0"/>
                <a:ea typeface="+mn-ea"/>
                <a:cs typeface="Arial" pitchFamily="34" charset="0"/>
              </a:rPr>
              <a:t>2012</a:t>
            </a:r>
            <a:endParaRPr lang="en-US" sz="1000" kern="1200" dirty="0" smtClean="0">
              <a:solidFill>
                <a:schemeClr val="tx1">
                  <a:tint val="75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xmlns="" val="373008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5950" y="274638"/>
            <a:ext cx="7889875"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15950" y="1295400"/>
            <a:ext cx="7889875" cy="483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fr-CH" smtClean="0"/>
              <a:t>Third level</a:t>
            </a:r>
          </a:p>
          <a:p>
            <a:pPr lvl="0"/>
            <a:endParaRPr lang="fr-CH" smtClean="0"/>
          </a:p>
        </p:txBody>
      </p:sp>
    </p:spTree>
    <p:extLst>
      <p:ext uri="{BB962C8B-B14F-4D97-AF65-F5344CB8AC3E}">
        <p14:creationId xmlns:p14="http://schemas.microsoft.com/office/powerpoint/2010/main" xmlns="" val="23116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51" r:id="rId6"/>
    <p:sldLayoutId id="2147483752" r:id="rId7"/>
    <p:sldLayoutId id="2147483787" r:id="rId8"/>
    <p:sldLayoutId id="2147483819" r:id="rId9"/>
    <p:sldLayoutId id="2147483832" r:id="rId10"/>
    <p:sldLayoutId id="2147483835" r:id="rId11"/>
    <p:sldLayoutId id="2147483836" r:id="rId12"/>
    <p:sldLayoutId id="2147483837" r:id="rId13"/>
  </p:sldLayoutIdLst>
  <p:hf hdr="0" dt="0"/>
  <p:txStyles>
    <p:titleStyle>
      <a:lvl1pPr algn="l" rtl="0" eaLnBrk="1" fontAlgn="base" hangingPunct="1">
        <a:spcBef>
          <a:spcPct val="0"/>
        </a:spcBef>
        <a:spcAft>
          <a:spcPct val="0"/>
        </a:spcAft>
        <a:defRPr sz="2800" kern="1200">
          <a:solidFill>
            <a:srgbClr val="939393"/>
          </a:solidFill>
          <a:latin typeface="Arial" pitchFamily="34" charset="0"/>
          <a:ea typeface="+mj-ea"/>
          <a:cs typeface="Arial" pitchFamily="34" charset="0"/>
        </a:defRPr>
      </a:lvl1pPr>
      <a:lvl2pPr algn="l" rtl="0" eaLnBrk="1" fontAlgn="base" hangingPunct="1">
        <a:spcBef>
          <a:spcPct val="0"/>
        </a:spcBef>
        <a:spcAft>
          <a:spcPct val="0"/>
        </a:spcAft>
        <a:defRPr sz="2800">
          <a:solidFill>
            <a:srgbClr val="939393"/>
          </a:solidFill>
          <a:latin typeface="Arial" charset="0"/>
          <a:cs typeface="Arial" charset="0"/>
        </a:defRPr>
      </a:lvl2pPr>
      <a:lvl3pPr algn="l" rtl="0" eaLnBrk="1" fontAlgn="base" hangingPunct="1">
        <a:spcBef>
          <a:spcPct val="0"/>
        </a:spcBef>
        <a:spcAft>
          <a:spcPct val="0"/>
        </a:spcAft>
        <a:defRPr sz="2800">
          <a:solidFill>
            <a:srgbClr val="939393"/>
          </a:solidFill>
          <a:latin typeface="Arial" charset="0"/>
          <a:cs typeface="Arial" charset="0"/>
        </a:defRPr>
      </a:lvl3pPr>
      <a:lvl4pPr algn="l" rtl="0" eaLnBrk="1" fontAlgn="base" hangingPunct="1">
        <a:spcBef>
          <a:spcPct val="0"/>
        </a:spcBef>
        <a:spcAft>
          <a:spcPct val="0"/>
        </a:spcAft>
        <a:defRPr sz="2800">
          <a:solidFill>
            <a:srgbClr val="939393"/>
          </a:solidFill>
          <a:latin typeface="Arial" charset="0"/>
          <a:cs typeface="Arial" charset="0"/>
        </a:defRPr>
      </a:lvl4pPr>
      <a:lvl5pPr algn="l" rtl="0" eaLnBrk="1" fontAlgn="base" hangingPunct="1">
        <a:spcBef>
          <a:spcPct val="0"/>
        </a:spcBef>
        <a:spcAft>
          <a:spcPct val="0"/>
        </a:spcAft>
        <a:defRPr sz="2800">
          <a:solidFill>
            <a:srgbClr val="939393"/>
          </a:solidFill>
          <a:latin typeface="Arial" charset="0"/>
          <a:cs typeface="Arial" charset="0"/>
        </a:defRPr>
      </a:lvl5pPr>
      <a:lvl6pPr marL="457200" algn="l" rtl="0" eaLnBrk="1" fontAlgn="base" hangingPunct="1">
        <a:spcBef>
          <a:spcPct val="0"/>
        </a:spcBef>
        <a:spcAft>
          <a:spcPct val="0"/>
        </a:spcAft>
        <a:defRPr sz="2800" b="1">
          <a:solidFill>
            <a:schemeClr val="tx1"/>
          </a:solidFill>
          <a:latin typeface="Arial" charset="0"/>
          <a:cs typeface="Arial" charset="0"/>
        </a:defRPr>
      </a:lvl6pPr>
      <a:lvl7pPr marL="914400" algn="l" rtl="0" eaLnBrk="1" fontAlgn="base" hangingPunct="1">
        <a:spcBef>
          <a:spcPct val="0"/>
        </a:spcBef>
        <a:spcAft>
          <a:spcPct val="0"/>
        </a:spcAft>
        <a:defRPr sz="2800" b="1">
          <a:solidFill>
            <a:schemeClr val="tx1"/>
          </a:solidFill>
          <a:latin typeface="Arial" charset="0"/>
          <a:cs typeface="Arial" charset="0"/>
        </a:defRPr>
      </a:lvl7pPr>
      <a:lvl8pPr marL="1371600" algn="l" rtl="0" eaLnBrk="1" fontAlgn="base" hangingPunct="1">
        <a:spcBef>
          <a:spcPct val="0"/>
        </a:spcBef>
        <a:spcAft>
          <a:spcPct val="0"/>
        </a:spcAft>
        <a:defRPr sz="2800" b="1">
          <a:solidFill>
            <a:schemeClr val="tx1"/>
          </a:solidFill>
          <a:latin typeface="Arial" charset="0"/>
          <a:cs typeface="Arial" charset="0"/>
        </a:defRPr>
      </a:lvl8pPr>
      <a:lvl9pPr marL="1828800" algn="l" rtl="0" eaLnBrk="1" fontAlgn="base" hangingPunct="1">
        <a:spcBef>
          <a:spcPct val="0"/>
        </a:spcBef>
        <a:spcAft>
          <a:spcPct val="0"/>
        </a:spcAft>
        <a:defRPr sz="2800" b="1">
          <a:solidFill>
            <a:schemeClr val="tx1"/>
          </a:solidFill>
          <a:latin typeface="Arial" charset="0"/>
          <a:cs typeface="Arial" charset="0"/>
        </a:defRPr>
      </a:lvl9pPr>
    </p:titleStyle>
    <p:bodyStyle>
      <a:lvl1pPr marL="228600" indent="-228600" algn="l" rtl="0" eaLnBrk="1" fontAlgn="base" hangingPunct="1">
        <a:spcBef>
          <a:spcPct val="20000"/>
        </a:spcBef>
        <a:spcAft>
          <a:spcPct val="0"/>
        </a:spcAft>
        <a:buClr>
          <a:srgbClr val="0099CD"/>
        </a:buClr>
        <a:buFont typeface="Arial" charset="0"/>
        <a:buChar char="•"/>
        <a:defRPr sz="2000" kern="1200">
          <a:solidFill>
            <a:schemeClr val="tx1"/>
          </a:solidFill>
          <a:latin typeface="Arial" pitchFamily="34" charset="0"/>
          <a:ea typeface="+mn-ea"/>
          <a:cs typeface="Arial" pitchFamily="34" charset="0"/>
        </a:defRPr>
      </a:lvl1pPr>
      <a:lvl2pPr marL="685800" indent="-228600" algn="l" rtl="0" eaLnBrk="1" fontAlgn="base" hangingPunct="1">
        <a:spcBef>
          <a:spcPct val="20000"/>
        </a:spcBef>
        <a:spcAft>
          <a:spcPct val="0"/>
        </a:spcAft>
        <a:buClr>
          <a:srgbClr val="0099CD"/>
        </a:buClr>
        <a:buFont typeface="Arial" charset="0"/>
        <a:buChar char="–"/>
        <a:defRPr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0099CD"/>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defRPr sz="12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soils.usda.gov/sqi/concepts/soil_biology/images/PBUT_LR.JPG" TargetMode="External"/><Relationship Id="rId7" Type="http://schemas.openxmlformats.org/officeDocument/2006/relationships/hyperlink" Target="http://images.sciencedaily.com/2008/06/080611135020-large.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wmf"/></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6.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birdlife.org/community/wp-content/uploads/2012/12/P1040846_cropped_small.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jpeg"/></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slideLayout" Target="../slideLayouts/slideLayout2.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5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5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53.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http://www.iucn.org/about/work/programmes/business/bbp_work/by_engagement/bbp_holcim/" TargetMode="External"/><Relationship Id="rId13" Type="http://schemas.openxmlformats.org/officeDocument/2006/relationships/hyperlink" Target="http://www.maweb.org/documents/document.353.aspx.pdf" TargetMode="External"/><Relationship Id="rId3" Type="http://schemas.openxmlformats.org/officeDocument/2006/relationships/hyperlink" Target="http://www.iucn.org/about/work/programmes/business/" TargetMode="External"/><Relationship Id="rId7" Type="http://schemas.openxmlformats.org/officeDocument/2006/relationships/hyperlink" Target="http://vimeo.com/67058556" TargetMode="External"/><Relationship Id="rId12" Type="http://schemas.openxmlformats.org/officeDocument/2006/relationships/hyperlink" Target="http://www.wbcsd.org/work-program/ecosystems/ecosystems-training-tools.aspx" TargetMode="External"/><Relationship Id="rId2" Type="http://schemas.openxmlformats.org/officeDocument/2006/relationships/notesSlide" Target="../notesSlides/notesSlide61.xml"/><Relationship Id="rId16" Type="http://schemas.openxmlformats.org/officeDocument/2006/relationships/hyperlink" Target="http://www.teebweb.org/Portals/25/Documents/TEEB%20for%20Business/TEEB%20for%20Bus%20Exec%20English.pdf" TargetMode="External"/><Relationship Id="rId1" Type="http://schemas.openxmlformats.org/officeDocument/2006/relationships/slideLayout" Target="../slideLayouts/slideLayout2.xml"/><Relationship Id="rId6" Type="http://schemas.openxmlformats.org/officeDocument/2006/relationships/hyperlink" Target="http://www.leadersfornature.nl/" TargetMode="External"/><Relationship Id="rId11" Type="http://schemas.openxmlformats.org/officeDocument/2006/relationships/hyperlink" Target="http://www.wri.org/project/ecosystem-services-review" TargetMode="External"/><Relationship Id="rId5" Type="http://schemas.openxmlformats.org/officeDocument/2006/relationships/hyperlink" Target="http://www.iucn.org/about/union/secretariat/offices/asia/elg/bbp/" TargetMode="External"/><Relationship Id="rId15" Type="http://schemas.openxmlformats.org/officeDocument/2006/relationships/hyperlink" Target="http://www.teebweb.org/" TargetMode="External"/><Relationship Id="rId10" Type="http://schemas.openxmlformats.org/officeDocument/2006/relationships/hyperlink" Target="http://www.wbcsd.org/work-program/ecosystems/cev.aspx" TargetMode="External"/><Relationship Id="rId4" Type="http://schemas.openxmlformats.org/officeDocument/2006/relationships/hyperlink" Target="http://cmsdata.iucn.org/downloads/nature_is_our_business_web_version.pdf" TargetMode="External"/><Relationship Id="rId9" Type="http://schemas.openxmlformats.org/officeDocument/2006/relationships/hyperlink" Target="http://www.wbcsd.org/bet.aspx" TargetMode="External"/><Relationship Id="rId14" Type="http://schemas.openxmlformats.org/officeDocument/2006/relationships/hyperlink" Target="http://www.maweb.org/documents/document.356.aspx.pdf"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images.google.com/imgres?imgurl=http://www.livingunderworld.org/gallery/photos/anura/hylidae/agalychnis/callidryas/agalychnis_callidryas_rob_stegmann.jpg&amp;imgrefurl=http://www.livingunderworld.org/gallery/photos/anura/hylidae/agalychnis/callidryas/&amp;h=654&amp;w=600&amp;sz=80&amp;tbnid=9RrHGQZZ_KQJ:&amp;tbnh=136&amp;tbnw=124&amp;prev=/images?q=red+eyed+tree+frog&amp;hl=en&amp;lr=&amp;start=1&amp;sa=X&amp;oi=images&amp;ct=image&amp;cd=1" TargetMode="External"/><Relationship Id="rId5" Type="http://schemas.openxmlformats.org/officeDocument/2006/relationships/image" Target="../media/image17.jpeg"/><Relationship Id="rId4" Type="http://schemas.openxmlformats.org/officeDocument/2006/relationships/hyperlink" Target="http://images.google.com/imgres?imgurl=http://www.rssc.com/rss/ships/PAU/PAU%20Destinations%20DL/Coral%20reef.jpg&amp;imgrefurl=http://www.rssc.com/download/detail.jsp?code=PAU&amp;h=2521&amp;w=3804&amp;sz=1129&amp;tbnid=UKRQXKenuu8J:&amp;tbnh=99&amp;tbnw=150&amp;prev=/images?q=coral+reef&amp;hl=en&amp;lr=&amp;start=2&amp;sa=X&amp;oi=images&amp;ct=image&amp;cd=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2226130"/>
            <a:ext cx="5583378" cy="3978439"/>
          </a:xfrm>
          <a:prstGeom prst="rect">
            <a:avLst/>
          </a:prstGeom>
          <a:noFill/>
          <a:ln w="9525">
            <a:noFill/>
            <a:miter lim="800000"/>
            <a:headEnd/>
            <a:tailEnd/>
          </a:ln>
          <a:effectLst/>
        </p:spPr>
      </p:pic>
      <p:sp>
        <p:nvSpPr>
          <p:cNvPr id="6" name="Title 1"/>
          <p:cNvSpPr>
            <a:spLocks noGrp="1"/>
          </p:cNvSpPr>
          <p:nvPr>
            <p:ph type="ctrTitle"/>
          </p:nvPr>
        </p:nvSpPr>
        <p:spPr>
          <a:xfrm>
            <a:off x="1907704" y="1052736"/>
            <a:ext cx="6876256" cy="1470025"/>
          </a:xfrm>
        </p:spPr>
        <p:txBody>
          <a:bodyPr anchor="b">
            <a:normAutofit fontScale="90000"/>
          </a:bodyPr>
          <a:lstStyle/>
          <a:p>
            <a:r>
              <a:rPr lang="nl-NL" sz="4000" noProof="0" dirty="0" smtClean="0">
                <a:latin typeface="Arial" charset="0"/>
                <a:cs typeface="Arial" charset="0"/>
              </a:rPr>
              <a:t/>
            </a:r>
            <a:br>
              <a:rPr lang="nl-NL" sz="4000" noProof="0" dirty="0" smtClean="0">
                <a:latin typeface="Arial" charset="0"/>
                <a:cs typeface="Arial" charset="0"/>
              </a:rPr>
            </a:br>
            <a:r>
              <a:rPr lang="nl-NL" sz="4000" dirty="0" smtClean="0">
                <a:solidFill>
                  <a:schemeClr val="tx2"/>
                </a:solidFill>
                <a:latin typeface="Arial" charset="0"/>
                <a:cs typeface="Arial" charset="0"/>
              </a:rPr>
              <a:t>CS</a:t>
            </a:r>
            <a:r>
              <a:rPr lang="nl-NL" sz="4000" dirty="0">
                <a:solidFill>
                  <a:schemeClr val="tx2"/>
                </a:solidFill>
                <a:latin typeface="Arial" charset="0"/>
                <a:cs typeface="Arial" charset="0"/>
              </a:rPr>
              <a:t>I</a:t>
            </a:r>
            <a:r>
              <a:rPr lang="nl-NL" sz="4000" noProof="0" dirty="0" smtClean="0">
                <a:latin typeface="Arial" charset="0"/>
                <a:cs typeface="Arial" charset="0"/>
              </a:rPr>
              <a:t> Business &amp; Ecosystems Training</a:t>
            </a:r>
            <a:br>
              <a:rPr lang="nl-NL" sz="4000" noProof="0" dirty="0" smtClean="0">
                <a:latin typeface="Arial" charset="0"/>
                <a:cs typeface="Arial" charset="0"/>
              </a:rPr>
            </a:br>
            <a:r>
              <a:rPr lang="nl-NL" sz="4000" dirty="0" smtClean="0">
                <a:solidFill>
                  <a:schemeClr val="accent1"/>
                </a:solidFill>
                <a:latin typeface="Arial" charset="0"/>
                <a:cs typeface="Arial" charset="0"/>
              </a:rPr>
              <a:t>DAY 1</a:t>
            </a:r>
            <a:r>
              <a:rPr lang="nl-NL" sz="4000" noProof="0" dirty="0" smtClean="0">
                <a:latin typeface="Arial" charset="0"/>
                <a:cs typeface="Arial" charset="0"/>
              </a:rPr>
              <a:t/>
            </a:r>
            <a:br>
              <a:rPr lang="nl-NL" sz="4000" noProof="0" dirty="0" smtClean="0">
                <a:latin typeface="Arial" charset="0"/>
                <a:cs typeface="Arial" charset="0"/>
              </a:rPr>
            </a:br>
            <a:endParaRPr lang="nl-NL" sz="4000" noProof="0" dirty="0" smtClean="0">
              <a:latin typeface="Arial" charset="0"/>
              <a:cs typeface="Arial" charset="0"/>
            </a:endParaRPr>
          </a:p>
        </p:txBody>
      </p:sp>
      <p:sp>
        <p:nvSpPr>
          <p:cNvPr id="7" name="Subtitle 4"/>
          <p:cNvSpPr>
            <a:spLocks noGrp="1"/>
          </p:cNvSpPr>
          <p:nvPr>
            <p:ph type="subTitle" idx="1"/>
          </p:nvPr>
        </p:nvSpPr>
        <p:spPr>
          <a:xfrm>
            <a:off x="3995936" y="2996952"/>
            <a:ext cx="4752528" cy="990107"/>
          </a:xfrm>
        </p:spPr>
        <p:txBody>
          <a:bodyPr/>
          <a:lstStyle/>
          <a:p>
            <a:r>
              <a:rPr lang="en-US" sz="2400" dirty="0" smtClean="0">
                <a:solidFill>
                  <a:schemeClr val="tx1"/>
                </a:solidFill>
                <a:latin typeface="Arial" charset="0"/>
                <a:cs typeface="Arial" charset="0"/>
              </a:rPr>
              <a:t>Bette Harms</a:t>
            </a:r>
          </a:p>
          <a:p>
            <a:r>
              <a:rPr lang="en-US" sz="2400" b="0" dirty="0" smtClean="0">
                <a:solidFill>
                  <a:schemeClr val="tx1"/>
                </a:solidFill>
                <a:latin typeface="Arial" charset="0"/>
                <a:cs typeface="Arial" charset="0"/>
              </a:rPr>
              <a:t>Advisor Business &amp; Biodiversity</a:t>
            </a:r>
          </a:p>
          <a:p>
            <a:r>
              <a:rPr lang="en-US" sz="2400" b="0" dirty="0" smtClean="0">
                <a:solidFill>
                  <a:schemeClr val="tx1"/>
                </a:solidFill>
                <a:latin typeface="Arial" charset="0"/>
                <a:cs typeface="Arial" charset="0"/>
              </a:rPr>
              <a:t>Coordinator Leaders for Nature Academy</a:t>
            </a:r>
          </a:p>
          <a:p>
            <a:endParaRPr lang="nl-NL" noProof="0" dirty="0" smtClean="0">
              <a:latin typeface="Arial" charset="0"/>
              <a:cs typeface="Arial" charset="0"/>
            </a:endParaRPr>
          </a:p>
        </p:txBody>
      </p:sp>
      <p:sp>
        <p:nvSpPr>
          <p:cNvPr id="8" name="Subtitle 4"/>
          <p:cNvSpPr txBox="1">
            <a:spLocks/>
          </p:cNvSpPr>
          <p:nvPr/>
        </p:nvSpPr>
        <p:spPr bwMode="auto">
          <a:xfrm>
            <a:off x="5577436" y="3453042"/>
            <a:ext cx="3889958" cy="1233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0099CD"/>
              </a:buClr>
              <a:buFont typeface="Arial" charset="0"/>
              <a:buNone/>
              <a:defRPr sz="2500" b="1" kern="1200">
                <a:solidFill>
                  <a:srgbClr val="939393"/>
                </a:solidFill>
                <a:latin typeface="Arial" pitchFamily="34" charset="0"/>
                <a:ea typeface="+mn-ea"/>
                <a:cs typeface="Arial" pitchFamily="34" charset="0"/>
              </a:defRPr>
            </a:lvl1pPr>
            <a:lvl2pPr marL="457200" indent="0" algn="ctr" rtl="0" eaLnBrk="1" fontAlgn="base" hangingPunct="1">
              <a:spcBef>
                <a:spcPct val="20000"/>
              </a:spcBef>
              <a:spcAft>
                <a:spcPct val="0"/>
              </a:spcAft>
              <a:buClr>
                <a:srgbClr val="0099CD"/>
              </a:buClr>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Clr>
                <a:srgbClr val="0099CD"/>
              </a:buClr>
              <a:buFont typeface="Wingdings" pitchFamily="2" charset="2"/>
              <a:buNone/>
              <a:defRPr sz="16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200" kern="1200">
                <a:solidFill>
                  <a:schemeClr val="tx1">
                    <a:tint val="75000"/>
                  </a:schemeClr>
                </a:solidFill>
                <a:latin typeface="+mn-lt"/>
                <a:ea typeface="+mn-ea"/>
                <a:cs typeface="Arial"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600" b="0" dirty="0" smtClean="0">
              <a:solidFill>
                <a:schemeClr val="tx1"/>
              </a:solidFill>
              <a:latin typeface="Arial" charset="0"/>
              <a:cs typeface="Arial" charset="0"/>
            </a:endParaRPr>
          </a:p>
        </p:txBody>
      </p:sp>
      <p:sp>
        <p:nvSpPr>
          <p:cNvPr id="9" name="Subtitle 4"/>
          <p:cNvSpPr txBox="1">
            <a:spLocks/>
          </p:cNvSpPr>
          <p:nvPr/>
        </p:nvSpPr>
        <p:spPr bwMode="auto">
          <a:xfrm>
            <a:off x="5583379" y="4820284"/>
            <a:ext cx="3603452" cy="1233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0099CD"/>
              </a:buClr>
              <a:buFont typeface="Arial" charset="0"/>
              <a:buNone/>
              <a:defRPr sz="2500" b="1" kern="1200">
                <a:solidFill>
                  <a:srgbClr val="939393"/>
                </a:solidFill>
                <a:latin typeface="Arial" pitchFamily="34" charset="0"/>
                <a:ea typeface="+mn-ea"/>
                <a:cs typeface="Arial" pitchFamily="34" charset="0"/>
              </a:defRPr>
            </a:lvl1pPr>
            <a:lvl2pPr marL="457200" indent="0" algn="ctr" rtl="0" eaLnBrk="1" fontAlgn="base" hangingPunct="1">
              <a:spcBef>
                <a:spcPct val="20000"/>
              </a:spcBef>
              <a:spcAft>
                <a:spcPct val="0"/>
              </a:spcAft>
              <a:buClr>
                <a:srgbClr val="0099CD"/>
              </a:buClr>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Clr>
                <a:srgbClr val="0099CD"/>
              </a:buClr>
              <a:buFont typeface="Wingdings" pitchFamily="2" charset="2"/>
              <a:buNone/>
              <a:defRPr sz="16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200" kern="1200">
                <a:solidFill>
                  <a:schemeClr val="tx1">
                    <a:tint val="75000"/>
                  </a:schemeClr>
                </a:solidFill>
                <a:latin typeface="+mn-lt"/>
                <a:ea typeface="+mn-ea"/>
                <a:cs typeface="Arial"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600" b="0" dirty="0" smtClean="0">
              <a:solidFill>
                <a:schemeClr val="tx1"/>
              </a:solidFill>
              <a:latin typeface="Arial" charset="0"/>
              <a:cs typeface="Arial" charset="0"/>
            </a:endParaRPr>
          </a:p>
        </p:txBody>
      </p:sp>
      <p:pic>
        <p:nvPicPr>
          <p:cNvPr id="10" name="Picture 9" descr="LFN logo nieuwe stijl 22-01 (Sm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44208" y="4941168"/>
            <a:ext cx="2364298" cy="100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AutoShape 8" descr="data:image/jpeg;base64,/9j/4AAQSkZJRgABAQAAAQABAAD/2wCEAAkGBxQSERQUEBQSFBUWFxoVFhgYFxYVGRceGRoXFxoZFx4YHSggGhopGxcXITEhKCksLi4uHiE1ODMtQygvLisBCgoKDg0OGxAQGywmICQ0LzA0LC80LCwyNCwsLCwuLCwsLCwsNCwsLCwsNCwsLCw0LCwsLC8sLCwsLCwsLCwvLP/AABEIAKsBJwMBEQACEQEDEQH/xAAcAAEAAgMBAQEAAAAAAAAAAAAABgcDBQgEAgH/xABOEAABAwIDBAMKCQoEBQUAAAABAAIDBBEFEiEGBxMxQVFhFCIyUnFygZGSsRcjNXSCoaKy0RU0QlNic5OzwdMzNsPSJCVDg8IWY2Sj4//EABsBAQACAwEBAAAAAAAAAAAAAAACAwQFBgEH/8QAPhEAAgECAwMJBwIFBAIDAAAAAAECAxEEBTESIVETQWFxgZGhscEVIjI00eHwFFJCQ3KC8QYjMzWS0hYkY//aAAwDAQACEQMRAD8AgCwz6MEAQBAEAQBAEAQBAEAQBAEAQBAEAQBAEAQBAEAQBAEAQBAEAQBAEAQBAEAQBAEAQBAEAQBAEAQBAEAQBAEAQBAEAQBAEAQBAEAQBAEAQBAEAQBAEAQBAEAQBAEAQBAEAXl0Al0Al0AvbgIAgC8ugEugEugF6AgCA+4IXPcGsaXOcQGtAuSToAAOZQ8lJRV3oTAbr8Q4efhx3tfJxG5/J4t/SpcnPgav2zhdrZu+u276+BEaqnfG9zJGuY9ps5rhYg9RCibOE4zipRd0zEhIIAgCAIAgCAIAgCAIAgCAIAgCAIAgCAIAgPXhABqIQbW4rL35eEOa8ZVX/wCKVuD8jpP8nUn6qm9iP8Fl2icLylbi/Eyfken/AFEH8Nn4L3ZXAjy9X9z72fL8Jphzhpx5Y2D+i82VwPVWqvST72RHehR07cNmMUcDXXjsWtYD/iNvawvyVdVJR3dHmbLKp1HioqTdt/HgyjVSdcTvc5DG+ukEzWOb3O4gPAIvxIvG6bXU6fxb/wA0NPncpKgtm/xLTqZcjcMpToIaYnsZH+Cv2Ucu6tZfxPvZ9/kan/UQfw2fgvdlcDzl6v7n3s+HYZSjQw048rIx/RebKPVVrP8AifeyoN8sEbKqEQtjaODc5A0C+d/PL0qmolfcdNkkpOlLab15+pFfqs3QQE63NRsOI3fa7YXmO/jXYNO3IX/Wp0/jNRnbksNu4q/Vv9bF7LJOQKb340jGz08jQA97HB/aGFuUnt75wv2DqWPV+JHUZDOTpzi9E146lZqs3wQBAEAQBAEAQBAEAQBAEAQBAEAQBAEAQBAEB+EKEoqz3A6spfAZ5o9wWej53LVkA34fmMXzhv8ALlVVZXRuch/55f0+qKSssfZR1Z+r0BeNJgmO6Qf80i82T7jlOmkpGrzn5SXZ5l/rKONKE3wj/mb/AN3H7li1UnPedhkvyq62QpQSSNsF6AgPRh1dJBKyWFxY9hzNI6PxFtCOkIQq041IOE1dMsym3yOEfxlKHSW5tkytJ67FpI8lyrVVfOjQSyBbXuz3dW/zK/2kx6WtnM05F7ZWtGjWNF7Nb2ak+lVttu7N1hcNDD09iBq14ZAQBAEAQBAEAQBAEAQBAEAQBAEAQBAEAQBAEB+FeS0YOrKXwGeaPcs1HzqWrIBvv/MYvnDf5cqqq6G6yH5iX9Pqik1QdWEAQEx3SfKkXmyfccp0/iRq85+Ul2eZf6yTjShd8Hym/wDdx+5Y1T4zsMl+VXWyEqBtggCAyRQOdfK1zrc7Am3ltyS5FzjHVmNCRlipnuF2se4crhpPuQi5xjqz77hl/Vyew78EPOVh+5d47hl/Vyew78EHKw/cu8wOaQbHQjQhCadzJFTPcLtY9w6w0kfUhFzitzaPvuGX9XJ7DvwQ85WH7l3mB7CDYggjmDoUJppq6PxAAEuDNJRyNF3MeB1lrgPWQlyCqQbsmjChMIAgCA/QL6DUry6Ddg4WNjoUuE7mQ0rw3OWPy+NlOXq58l6R2432bq5iQkEAQBAEAQH4V5LRg6spfAZ5o9yzUfOpasgG+/8AMYvnDf5cqqq6G6yH5iX9Pqik1QdWEAQEx3SfKkPmyfccp0/iRq85+Ul2eZf6yTjShd8Hym/93H7ljVPjOwyX5VdbISoG2CAsDd3u/NXaeqzNp7960XDpbdvMM7Rqei3NThDa38xpcyzTkP8AbpfFx4fcumjo44WBkLGxsHJrQGgegLISS3I5ac5Te1J3ZSG+HDI4a8OiaG8WMSOA0GbM5pNui9gfLc9Kx6itI6zJa0qmHtLmduw9+7XbamoaWSKo4mZ0peMrcwsWMb187tK9hNRW8pzTL62JqqdO1rW8WXJFIHNDmm4IBB6wdQVkHLtNOzNLtPtVBQcM1AktJmylrcw721wddDr71GU1HUysLgqmJvydtxz1j1U2aqqJWXyyTSSNvobOe5wv22KxXqdth4OFKEHqkl3IsHdptrT0lLwJRKZHSktDGZr5gwAc+dwrITUVZmkzTL6tarykbWS5+gsvaTaGGhibJUF2VzgwZRmJJBPLqsCrpSUdTRYbC1MRLZp9Zz5tbiLKmtnmivkkfmbcWPIDUehYr3ts7TBUpUqEYS1RsthdjJMQkJJMcDDaR9tSeeRl9C63qBv1AyjByKMwzCOFjbWT0Xq+jzLdkZh+DwhxayK+gNs8shHb4R5+QX6Fd7lNHMp4rHztdvwS9DBs/vGo6yYQtEsb3aM4rWgPPigtcdew8+hI1U3Ynicpr0Ibbs10c3gZdqdgKWsaS1jYZuiRgAuf22jRw+vtSVNPTUjhMzrUHa948H6cCicawmWkmdDO3K9vpDh0OaelpWO9zszsKFeFeCnB7meFC0sHdzu/7sHdFVmEF7MaDYy2Nib9DL6aanXlbWcIbW96GlzPNOQfJ0vi53w+5ZeJYlQYVG0ObHDfwWRsGd1umw1PnH1q5uMDQ0qOJxsna76W/wA7jWUO2mGYgRDK0AuNmtqI22ceixuW36tQepR24S3MyKmX4zCrbi9OeLf+T83kULIMGlihblYwxhrbk2HFYba69K8qpKFl0eYyypKpjYylq7+TKHVJ2AQBAEAQBAfhXktGDqyl8Bnmj3LNR86lqyL7ydnZq+mjip8mZsoec5LRYNe3oB1u4KupFtbjY5Zi4Yaq5zva1t3WiuPgmr+un/iO/wBiq5OfR+dhvPbmG4S7l9R8E1f10/8AEd/sTk59H52D25huEu5fUfBNX9dP/Ed/sTk59H52D25huEu5fUkGwe7+ro62OeYw5Gh4OV5J75pA0LR0lShCSldmFmGaUcRQdOF77vzUtRXnPFC74PlN/wC7j9yxqnxnYZL8qutkJUDbEm2A2aFdUHinLBEOJM69tNbNv0XsdegAqUY7TsYGY4z9PT934nuX1J5hW8B9RicNLSMY2luYx3urmta45h4rQG6Dq59QmqjckloaatlcaWFlVqt7eve/HpLOV5oSgN7GIibEpANRE1sI9F3O+09w9CxZu8mdlk9Lk8Km+feQ5RNodC7sMT4+Gw3N3RXhd9DwfsFiyKTvE4rNaPJYmXB7+/73MG9jC+Ph0jgLuhImHkGjvsucfQvKqvG/AllFbk8SlzS3fTxKBVB2ZLt1uFd0YjESLthvM76Ojftlp9BUoK8ka3Nq/JYZ21lu+vgbnfZiueqip2nSFmZ3nSWNj2hoafpKVV3lYxMiobNKVR8/kvv5EAw+jdNKyKMXfI4Mb5XG2vYq9/MbqpUjTg5y0W86ZwLCWUlPHBEO9YLX6XHpce0m5WXGKirI4KvXlWqOpLVlFb0MWNRiMovdkJ4LB0DL4fpL831dSxpu8mddlVBUsNF88t/08CKseWkFpIINwQbEEagg9BUWbJpNWZ0zstivdVHBPpd7Bmt4w7149oFZUJbUUzgcXR5GtKnwfhzeBFd8OACak7oaPjINSekxk2cPQbO7LO61XVjuvwNjkuKdOtyb0l5/m4pGGMuc1o5uIA9JsqGdZJ7KbOpqGkbDEyKMWaxoY0djRYLMSsrHz2pNzk5PVlDb2XvOKTZ72DYwzqy5GnTszF3pusafxs7DJ1H9JG3Tfrv9LEPUTZlgYjtyyowbuWYvNT3jbkXDgyRpBLr88g16z5VJzvDZeppaeWypY3lY22N/iuHWV+om6CAIAgCAID8K8lowdWUvgM80e5ZqPnUtWararaSKgibLO2RzXPEYDA0m5Dna5nDSzSoykooycJhJ4qbhBq6V9/8Agi/wv0X6qr9iL+6ocqjYewsR+6Pj9B8L9F+qq/Yi/upyqHsLEfuj4/QfC/Rfqqv2Iv7qcqh7CxH7o+P0Nls7vEpq2obBCyoa9wcQXtYG96C43s8nkOpexqJuxRicqrYem6kmrdF/oTBWGsKF3wfKb/3cfuWNU+M7DJflV1shKgbY9VJiMsTJWRvc1srQ2QA6PANwD9foJHSUK50YTkpSV2tCf7ksKz1EtQfBiZkb5z+dvI0H2grKSvK5ps9r2pxpLn39i/PAtzF69tPBLM/wY2Oee2wvbynkr5Oyuc1RpurUUFzuxy9VTuke57zdz3F7j1lxJJ9ZWGj6BCKhFRWiMa9JFobjsUtLPTk6PaJW+Vpyu9JDm+yrKT3tHP59RvGNVc276Ft1UDZGOY8Xa9pa4dYcLEeorIObjJxkpLVHLuJUboJpIn+FG9zD9EkX8miw9Nx9BpVFUgprnVy3dy2GiKlmqX6cR1gT4kd7n2i72VdRWrOZzytt1o0lzeb+1iqdoMSNTVTTm/xjy4X6ByaPQ0AKm9950eGo8jSjT4L/ACSvc3h4kxDiEaQxuePOdZg+pzvUp01eRrs7q7GH2V/E/uXqsk5A5cxuTNUzuP6Ush9b3FYZ9Bw6tSiuheR4kLS8ty1Vnw9zD/05nNHkIa/3uKvovdY5HPIbOJvxS+hNcSpRNDJE7lIxzD9IEf1VjV1Y1VObhNSXM7nLLHFpBGhBuPKFhb7H0Jq6sdSYTXtqII5mG7ZGB49I5eUHRZqd1c+fVqbpTcHqiLbyNi+74xJDYVEYs2+gkbzyE9Bvcg9ZPXcQqQ2t61NjlmYfppbMvhfh0/UoeogdG9zJGuY5ps5rhYgjoIKxzsIyjNKUXdMxoehAEAQBAEAQH4V5LRg6spfAZ5o9yzUfOpasgG+/8xi+cN/lyqqrobrIfmJf0+qKTVB1YQBATHdJ8qQ+bJ9xynT+JGrzn5SXZ5l/rJONKF3wfKb/AN3H7ljVPjOwyX5VdbISoG2CA6G3ZYR3Nh0QIs6X45/07ZfUwNCyKStE4rNK/K4mXBbu773NJvqxfh0jKdp76d93eZHYn7RZ6io1nusZWR0Nus6j/h839rlKKk6sIDd7E4n3NX08pNmh4a7zX946/kDr+hep2aZiY+jyuHnHo8VvOlVlnCFFb3sIMeI52AkVDWuFul47wgdujT9JYtVWl1nXZNXUsNsv+Hy1J1tc8YdgnBYQHFjacdrnj4wjttxCrJ+7C3YajBp4vHbb0vfu09CilSdeWruIZ31YekCEesyn+gVlH4n2epzv+oHuprr9C21kHNnLOKttPMOqR4+0VhI+hUXenHqXkeVelhb+4qX4qqb1PY72muH/AIq6jznM5/H34PoZaKuOfOUp3AucRyJJHpKwkfRYq0UmWBuv23FKe5qk2gcbseeUTjzB6mE9PQdekkWQns7noaXNcudb/dp/EtVx+/mXY11xcag8lknKES272Ijr2F7LR1DR3r+h1v0ZLcx28x28jXOmpb+c2WX5jPDSs98eHqvzeUJX0UkEj4pmlj2HK5p5g/1HSDyIWOdjTqRqRU4O6ZgQmEAQBAEAQH4V5LRg6spfAZ5o9yzUfOpasgG+/wDMYvnDf5cqqq6G6yH5iX9Pqik1QdWEAQEx3SfKkPmyfccp0/iRq85+Ul2eZf6yTjShd8Hym/8Adx+5Y1T4zsMl+VXWyEqBtjabMYUaqrgg6HvAd5o7559kFEruxj4utyNGVTgvHm8TptrQBYaAaBZhwJz9vSxfujEZADdkPxLfo3z/AGy4egLFm7yZ2mU0OSwyb1lv+ngRFRNkEAR7wdLbG4p3VQ08pN3OYA/zm9477TSsqDvFM4PG0eRryh0+D3o/Mf2fbVTUkjrf8PLxNekZSbD6bYz5AV5KG00+Aw+KlRhOK/iVvzsuVtvuxXNPDTtOkbTI7zn6AHtDW3+kqqrvKxvsio2pyqvn3d354FZqs3xam4iQZqxvSREfUZQfvBWUfifZ6nO/6gW6m+v0LcWQc2cxbTw5K2pb1Tyj7brfUsO1mzv8JLaoQfQvI1iF5bu4mPvKt3QXRt9Qef8AyCuo85zWfy96C6/QsPaCt4FLPKf0InuHlDTYeuysk7Js0mHp8pVjDi0cvrESsj6AF6CdbBbwZKMthqLyU3IdLou1vW39n1dRnCbj1GozDK417zp7peD+/T3l4UlSyVjZInB7HDM1w1BBWQnfejkpwlCTjJWaIBvi2cbLT91MHxkNg+36TCba9rSb+TMqqsf4jc5Li3CpyL0l5/cpRUnVhAEAQBAEB+FeS0YOrKXwGeaPcs1HzqWrIBvv/MYvnDf5cqqq6G6yH5iX9Pqik1QdWEAQEx3SfKkPmyfccp0/iRq85+Ul2eZf6yTjShd8Hym/93H7ljVPjOwyX5VdbISoG2LM3H4bmnnnI/w2CNvlebk+UBlvpKykryuaHPq1qcaa53fu/PAtjGa3gU803Phxvkt15Wk2+pXydk2c5Rp8pUjDi0u8532WwCXEKkRtvYnNLJ4gJ1cetx1sOk+kjEjFvcdti8VDC0tp9iMu3kFLHWOjoR8XG1rHalwL26OIJ9APaCvZWvuI5fKtOipVtXv7PzwI8vDNCAuLcfieaGenJ1Y4SN8jxYgeQtv9JW0XqjmM+o2qRqLn3d354FmuNhc8leaA5j2mxTuqrnn6HvJb5o71n2Q1Yd7u532Fo8jRjT4Lx5/E1iGQTHdRiwp8RYHGzZmmE9hNiz7TQPpKUHaRq83oOrhm1rHf9fAv9ZRxpz7vVw8w4nMbWbKGyt7bgB322uWLNWkztMoqqeFiuG787CIqJsi9NzVAY8Pzn/rSuePILMH1td61fRW65yGd1drE7K5kl6nn3z40I6VtM09/O4Fw6mMIP1uyj0FeVnusWZJh9us6r0j5v7FN0FFJPI2KFpe9xs1osL6E9OnIFUnUVKkacXObskfWJ4dLTyGKdjo3ixLTbpFwdNCnQzylWhVjtwd0eVCwtXchjDy6alcSWhvGZ+zZzWvA7DmabeXrVtF77HO59h42jWWuj9CxNsLdwVebl3PL9x1vrVs7bLuaTBfMU7fuXmczLFO9CAIAgCAzUUHEkYy9s72svztmIF+3mhGpPYg5cFctL4GP/m//AEf/AKq10bq1znv/AJB/+fj9i1YmZWgdQA9SvOdbu7mg232Y/KMDIuLwssgkzZM97Nc21sw8bn2KM47SM3AYz9LUc9m91bW3DoZWO1u7XuGlfUd08TIWjLwsl8zg3nnNud+SpnDZVzf4PN/1FVU9i1+e9+bqK/VZuSQ7EbM/lGodDxeFljMmbJnvZzG2tmHj879ClFbTsYWPxn6Wmp7N7u2tuPQy0Nkt2vcNUyo7p4mUOGXhZL5mlvPOevqVsadne5z+Mzf9TSdPYt03v6E/VppiBbYbuO76kz908K7Wty8LP4Ite+ce5VSp3d7m4wWbfpqXJ7F+23oVhtxst+TpmR8Xi52Z75Mlu+LbWzG/JVTjsux0GAxv6qDls2s7a39EWPuPaO4pj090G/k4cVveVZR0fX6I0WfX5ePV6ssGpgbIxzHgOa4FrgeRBFiD6Fc1c00ZOLUlqirNtto6fDoXUOFtbG92kr2EksvoRmJuZLaXv3o7eVEpKPuxOgwOEq4qaxGId1zJ8/Zw8yplUdIEAQEt3W4pwMSiubNlvC76fg/bDVKDtJGtzajymGlbVb+7XwuW5vJxXubDp3A2dIOCzo1fobdobmPoV9R2ic1llHlcTFcy3933OdljHbhAfrXEEEEgjUEaEeRA1fcy/N3m2rK2IRyuDalgs4HTiAfps6+0dHkV9Opfc9Tjcyy+WHntR+B+HQzNvB2OGIRNLCGTR3yON8pBtdrrdGgIOtvSV7Uhtb1qQy7HvCzd98Xr9SusK3U1j5QKjJFGD3zg9ryR+wBfXy2VXJSZvK2d0IwvTu3w07y2MUxOnw2lBeQyONoZGwaudYWDWjpPb6Sr21BHOUqNXF1bLe3vb9Wc+bSY3JW1D55dC7RreYY0eC0eT6zc9KxW23dnaYXDRw9JU4/5Zst2/wAqUvnn7jl7H4l+cxRmnyk/znRbu8DYtuIRhzCGVDBZjjycOeR9ui+oPRr1lX1IbW9anNZdmDwsrPfF6r1RUMuweINfk7lkJ6wWlvtA2VGzLgdMszwrV9tFp7stjHULHyVFuNIAMoNxG0a5bjmSbXtpoFdTg472c7mmYLEyUYfCvFmv3v7UtjhNHE68sluJb9BnOx/adpp1X6wvKst2yX5NgnOfLS0WnS/t5lMKk6kIAgCAIDJTTFj2vba7XBwvyu0gi/qQjOKlFxfOTv4XK7xKX2JP7inyk+j87TUewsPxl3r6D4XK7xKX2JP7icpPo/O0ewsPxl3r6D4XK7xKX2JP7icpPo/O0ewsPxl3r6Gu2g3h1VZA6CZsAY4tJLGvDu9cHCxLyOY6lGU5SVmX4bKqNCoqkW7rjb6ERXhsjb7MbRS0EzpYBGXOYYznBIsS13QRrdoXqbTujGxeEhiYKE72vfcSj4XK7xKX2JP7ilyk+j87TX+wsPxl3r6D4XK7xKX2JP7icpPo/O0ewsPxl3r6D4XK7xKX2JP7icpPo/O0ewsPxl3r6EZ2o2lmr5GyTiMOY3IMgLRa5Ot3HXVRcm9TPwmDhhYuML79+89Gx+102HvcYg17H2zxuvY25EEatdz19Y5WRk46EMbgKeKitrc1ozc4/vRq6hhZEG07ToSwkvPZmPL0AHtUnUk+gxcPk1Ck9qfvPp07iCqBtwgCAID7hlLHNc02c0hzT1EG4PrQ8lFSTT0ZIdqttKjEGMZOImtYS4CNrm3JFrnM48he3lK9cnLUwsJl9LCtyhe74/4I2vDOCAID6jeWkFpIINwQbEEciCORQNJqzJjhe86vhGVz2TAcuK259ppBPlN1JVJLnNXVyfDVHdJrq+566ve1WuBDG08faGOJHkzOI+peurIqhkeHTu23+dRDcUxSapfxKiR8jutx5dgHJo7Aoa72bSjQp0Y7NNWR40LTZ7NYr3JVRTlufhuJy3y3uCOdjbmi3NMx8VQ5ejKne1yVYrvSqnVIlpviowwNMTrSNcQXEuOgIOvRY6DVTdSV7o19HJaKpbFTe+K3G0p98kgHxlIxx62ylg9Ra73r3lpcDHlkEb+7Pw+5rca3r1crS2BrKcHpHfv9BdoPVftXjqSfQX0MkoQd5ty8F+dpApJC4lziXOJJJJuSTqSSeZUDcJJKyPlD0IAgCAIAgCAIAgCAIAgCAIAgNzDsrVvp+6WwuMIa5+fMy2Vt8xtmvpY9CWdr23GLLHUI1OScve0tv1ZpkMoIAgCAIAgCAIDcw7K1bqfulsLjDlc/PmZbK2+Y2zX0sehLO17bjFeNoKpyTl72lt+p5qTAqmWPiRQTPZr3zWOLdOeoFtESb0JzxNGEtmUknwua9C8IAgPuGJz3NawFznENaALkkmwAHSboeSkopt6I9WI4TPT5e6IZYs18udrm3ta9rjXmEs1qV0q9OrfYknbgeJeJploXoCAIDLS07pHtjjGZ73BjR1lxAA17SEIzmoRcpaI92NbP1NJk7qiMee+W5ab5bX8Enxh61601qiqhiqVe/JyvY1i8LwgCAIAgCPcCb/BXX3bpDZxsTxNG6E3dpe3Rpc6qXJz4Gp9tYbfr3Hj2l3f1dFHxZBHJGPCdGSct9BmDgDa/TqElBx1LcLmlDES2FdPpNTs7s9PWyGOmZmI1c4mzWA8i4/05nXTReJN7kZOJxVLDx2qj+pIsV3XVsMZkHClyi5bG5xdpzsHNGb0a9ik6ckYNHOcPUls7116eZFMIwuWqlEVOwvedbDoA5kk6AdpUFv0NjWrwow25uyJm7dJW5b56Ynxc77+S+S11PkpWNX7dw97Wl4fUiD8FmbUtpZGFkzntjDXaavIDdRcZdRqLqG/Q2axFN0nVi7xSv3EpZupry8NPAAIJLuJoLW0Nm3ub9A6DyU+Tma553hrX39VjUbU7GVNAA6cNdG42EjCXNvrobgEGw6Qoyi46mVhMwo4ndDXgy0MF/wAtu+aVHulVv8p9TOer/wDZ/wB0fQqbZvZiornltMwEN8J7jlY2/K56+wAlVJN6HSYrGUsMr1H2c5u8a3Z1tPE6X4qVrRdwjc4uAHM2c0XHk17FKUJLeYlDOMPVnsb1fiQtQNqbTZzAZa2UxU+TOGl/fHKLAgHoOvfBEm3ZGPicVDDw256aGat2ZnirG0b8nFeWNFnXbd9rXNu3qXtmnbnI08ZTnRdZX2VfwM2P7H1FG+Fk/DvMS1mV2bUFo1008MI4uOpDD4+lXjKUL+7qbaTdbXhzRliOY2uH6N6buuOXkuexe8nPgYyzrDNN7+48W0+wVVQxCWXhvjuAXRuJyk8swc0G19L/AIpKDjqXYXM6OJnsRun0lk4N/lt3zSf/AFFZ/KfUzQ1v+zX9UfQ0WxE2IjDLU0dI6D43vnueH83ZtBp12UIbezutYy8fHCvFf7jltbtLWIbs1sVU10TpKfh5WuyHM7KbgNd1HSzgoQi2vdNrisxo4aSjO93v3G1ot1ddJHnPBjJ1DHuIefLZpA8hPlspqnJmPPOsNGWyrvpRjwndjXTAlzWQAEj41xBNtNA0HS45nnzF0VOTPa2c4am7Jt9X3NZ+RamixGCF7WcYSxOjuTkeS8ZDca5S4W6+ajZp25zI/UUsRhpTT92zvxW7f2kv27w7Ea2akgqGUrHv43C4b32OVrXPzl17aAWUpqctzsavL6uFw8KlSDk0rXvbi7WJdvA2VfVUjIqVkLXiRriTZmga8HUDrIVtSLa3Gty7Gxo1nOo3a3XwKapNl6mWqfSxMzyxuLX2PetymxJceQv61Qk27HUzxtGFFVpOyenEkVbupro4y9pgkIFyxjnZvRmaAfWpOnJGFDO8NKVnddL/AMkMoqCSaVsMTHOkccoaBrfpvflaxvflY3UFv0NpOrCEHOT3cSxMC3X1kNRTzPdT2jmjkc0PcXANe1x/RsTYHpVipS3GjxGc0KlOcEnvTXh1nr3786P/AL3+ipVuYh/p/wDmdnqVQqToggCAIAgBXktAXxvZxWamoo3U8jo3OlawubobZHusDzGrRyWRVdkcflFCnWrtVFdJX8UZNi619Vg5dWnOCyVrnO/SYMwufRcX7Eg7w3kcdTjRxtqW7TvMG6mJkeEh4u0uMr5HNGZ12lzbgAEkhrRYWPk1XlD4Lk83lKWM2eFkvzrNfszj2E0b5HRV1TIZRd4kbM+5GufSIHNa+vUoxnTjo34l2Kw2NrpKVKKtpay7NTPusbA6fEZachwdN3hsW2Y4vc2wIBAuT7IUqVrtohmzqKnRhPmXjuRGsO2hrTjuQySkGpdGYiTkEYcRo3kLMF726L9KrUntmfVwuH9n7SS+FO/Pfr6zf7yIWjFMJeAM7pmtcekhssRbf0uepVfij+c6MPLJP9JXXNb0d/Qb5McqKbuVtPK+IP4hdkOUnLw7a87d8dF7Vk01vGS4alV23Uina2vTc2WLzmfZ90lVq91M15JAF3aFjuwk5T6V7Jt0rvgY9GKp5io09FK3ZzmHCP8ALbvmk/8AqJ/KfUydb/s/7l6Ho2AijiwVrg50YcySSSRgu8G7g5wsDdzQ0AaHwRoV7DdAhmMpzxrVr2aST06u31NZsvtBhNFxeDW1Egk75wkZM8XFyXC0Q1IOp6bDqUITpx0b8S/FYXHYi21TStwsuzXuKixQs48vB1j4j+HoR3uY5dDqO9toVWdNR2uTjt62V+vnJpuV+UHfuH/fjU6fx9n0NVnnyy615M2e0cLnbSw2a499C7QE6AC58gsdexey/wCQx8NJLLJb+JsN7351hv7x334Urar850U5P/w1ur0Ztd7eNT0tLEaaQxl8uVxFr2yuNgSNNQNRqp1ZNJWMfJ8PTrVWqivZep87T1DpdnuJKcz308D3HrcXRG+nbqknenvGFioZlsx0TkvM/MK/y275pN7pFH+V2Ct/2f8AcvQbt/kT0T+969pfB3jM/nv/AB9DBuP/ADGX5w7+XElD4SzPvmI/0+rPNut2lqaurqW1Epe3LmaLABpzW72w0FivKUm5O5PNsJRoUYOCs/sfsu0dT/6hFNxTwA7Jw7DLYw5zfS5ObW6823ylvzQLCUfZvK7Pvcf7reR87xW/83wzz2fVM0/ivanxoZa//p1up+R876auSJ9C+F7o3jjgOaS0i4hB1HYSvar0JZHCE41YzV17vqbXfBiUtPSROgkkicZw0lji0kZJDYkdFwPUlZtJGNk1GnVrSU0mrc/WjHucYHUk0ziXyyzu4rjq42DSATzPhE/SK9o6Nks6bVaNNbopKy/PzceLAsawqlqXzNr6uSSS7XiRkrg4kg3LRCO+BFh1XIUIzpp3u/Etr4fG1qSg6UUlpa3/ALH1sCaabFsQnpyHNLWGM2c3/Es6QgOAI79vV09qU7ObaPMw5Wng6VOprvv2aeBpMcxeq/L8cZlmawVELGsa5zWlhcy+g0IIJJ9KjKT5TXnRl4ehR9nOVlez39O89m/fnR/97/RU62qK/wDT/wDM7PUqhVHRBAEAQBACvHoDovbvG4aSnY6pgFRG+QMLSGm3eudms4WPg26OaypySW9HEYDD1K9RqnLZaV79q4FbbXbyzUQGnpIuDG4ZXEkZi3xGhujRbTmdNNFTKo5KyVjeYPKOSqcrVldrz4mr2G26kw/Mws4sLjmLL5S08i5hsejmDzsOWt/IzcTJx+WwxVpJ2kuf6kkqt51K0PdS0DBI8EOc8RtBvzzZAS8dlxdS5VcyMCGT15WVSruXC789CFbJ7US0E5liDS12j4zcNcL3AB5gjoOvpuVCLcXdG1xmChiaexLVaMn53tUwvIKN/GIte8Yv2F9s1vQrOV6DTew63wuotnt8iHw7QS12LUk01h/xELWtHJjRK0gDr5kk9JPoVbbck30eZtHhYYbBzhD9st/F2LU2+2kp6N0AqqYVDX53NNmOLCzJyDx05udxyV9Saja6uc7l+Eq11J057Nrcd978Ctdud4L69ghiZwobgkE3c+3LNbQAHW2uoGqpnNy6je4DK44aW3J3l5GWk3hBmGGh4BJMT4uJxPHza5cvRm5XXu37myRnlTliuX2udO1uHaYNhtv30DTE9nFhJzAXs5hPPKToQfF69b87+Rm4k8flccS9uLtLzNziG8qlEcjaSgja6Vpa8vaxoIcLHMGC7x2XCk6nBGLTyis5J1arstLX8L6FZKs35udktoHUNS2drc4ALXNvbM08xfoNwD6F6nZ3MXGYVYmk6bdunpLCrt8LO94FM69xnL3AaX1Dct9T1nl1FWct0Glp5DLftz7iLbX7cCumpZBCY+53F1s+bNdzHWvlFvA7eahOW00+BsMHlrw8Jx2r7XR19PSfe3e3YxGKOMQGLI/PfPnvoRbwRbmk57VjzL8teFm5bV7q2lvUyV+8ASYYKHgEERRxcTiX/wAMs1y5enLyv0r1zvHZI08rcMV+o2udu1uN+k+qbeEGYaaHuckmF8XE4njBwvly9vK682/c2TyWVOWK5fa507W4do2c3hCloe5OAXm0gz8TL4ZceWU8r9a9jPZjYYrKnWxHLbVtN1uHafGw234w6B0JgMuaQyZuJktdrW2tlPipCeyrEsfljxVRT2rWVtOvpNdsLtWMOlkkMRlzsy2z5La3vyK8hLZdy7MMD+qgoqVrdp+na0flX8ocI2zZuHn/APb4ds2X08l5f3tr80H6F/pP02129t9D2bQ7dCqraWp4BYKcg5M981nh3PKLcrcivZSvJMqw2WujQnS2r7XPbo6zBt9tmMS4FoTFws/6ee+fJ+yLWyfWk5bRPLsveE2ryve3NbS/1JfFvgj4TeJTPdKALgObkLh0gkXGvYbdqny3Qax5DPb92at4/naRLZjbuSjqJpGxtMMzy90OYjKSSQWG2hANuWoA7LQjJxd0bLFZZGvTjFv3oq1/qSefejSNJlgoRxzze4RsNz1uaC4qXK8Ea+OTV2tmdT3eG9+GhBNn9pZKOrNTC1gzF2eMXDC1xuWDmWgaW6rDn0wTad0bjEYOFejyUm+vnvx+pYNTvgis10dI4v0BzOaAB0hpAJPqH9FZy3QaWOQz3qU9xENvtshiRhtCYuFn/Tz5s+T9kWtk+tQnLaaZs8uwDwm1eV725raXIkomyCAIAgCAIwTDbHb2TEIWxPhZGGvEl2uJJs1zba+cpSm5amswWWRws3NSvdWIeomzCAIAgCA9WF1hgnimADjFIyQA6A5HB1j6kK6tPlKcocU13m8202wfiJizxsj4We2Uk3z5ed/NXspOTuzEwOAjhNq0r3t4XIyvDPCAIAgCAIAgCAIAgCAIAgCAIAgCAIAgCAIAgCAIAgCAIAgCAIAgCAIAgCAIAgCAIAgCAIAgCAIAgCAIAgCAIAgCAIAgCAIAgCAIAgCAIAgCAIAgCAIAgCAIAgCAIAgCAIAgCAIAgCAIAgCAIAgCAIAgCAIAgCAIAgCAIAgCAIAgCAIAgCAIAgCAIAgCAIAgCAIAgCAIAgCAIAgCAIAgCAIAgCAIAgCAIAgC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34" name="AutoShape 10" descr="data:image/jpeg;base64,/9j/4AAQSkZJRgABAQAAAQABAAD/2wCEAAkGBxQSERQUEBQSFBUWFxoVFhgYFxYVGRceGRoXFxoZFx4YHSggGhopGxcXITEhKCksLi4uHiE1ODMtQygvLisBCgoKDg0OGxAQGywmICQ0LzA0LC80LCwyNCwsLCwuLCwsLCwsNCwsLCwsNCwsLCw0LCwsLC8sLCwsLCwsLCwvLP/AABEIAKsBJwMBEQACEQEDEQH/xAAcAAEAAgMBAQEAAAAAAAAAAAAABgcDBQgEAgH/xABOEAABAwIDBAMKCQoEBQUAAAABAAIDBBEFEiEGBxMxQVFhFCIyUnFygZGSsRcjNXSCoaKy0RU0QlNic5OzwdMzNsPSJCVDg8IWY2Sj4//EABsBAQACAwEBAAAAAAAAAAAAAAACAwQFBgEH/8QAPhEAAgECAwMJBwIFBAIDAAAAAAECAxEEBTESIVETQWFxgZGhscEVIjI00eHwFFJCQ3KC8QYjMzWS0hYkY//aAAwDAQACEQMRAD8AgCwz6MEAQBAEAQBAEAQBAEAQBAEAQBAEAQBAEAQBAEAQBAEAQBAEAQBAEAQBAEAQBAEAQBAEAQBAEAQBAEAQBAEAQBAEAQBAEAQBAEAQBAEAQBAEAQBAEAQBAEAQBAEAQBAEAXl0Al0Al0AvbgIAgC8ugEugEugF6AgCA+4IXPcGsaXOcQGtAuSToAAOZQ8lJRV3oTAbr8Q4efhx3tfJxG5/J4t/SpcnPgav2zhdrZu+u276+BEaqnfG9zJGuY9ps5rhYg9RCibOE4zipRd0zEhIIAgCAIAgCAIAgCAIAgCAIAgCAIAgCAIAgPXhABqIQbW4rL35eEOa8ZVX/wCKVuD8jpP8nUn6qm9iP8Fl2icLylbi/Eyfken/AFEH8Nn4L3ZXAjy9X9z72fL8Jphzhpx5Y2D+i82VwPVWqvST72RHehR07cNmMUcDXXjsWtYD/iNvawvyVdVJR3dHmbLKp1HioqTdt/HgyjVSdcTvc5DG+ukEzWOb3O4gPAIvxIvG6bXU6fxb/wA0NPncpKgtm/xLTqZcjcMpToIaYnsZH+Cv2Ucu6tZfxPvZ9/kan/UQfw2fgvdlcDzl6v7n3s+HYZSjQw048rIx/RebKPVVrP8AifeyoN8sEbKqEQtjaODc5A0C+d/PL0qmolfcdNkkpOlLab15+pFfqs3QQE63NRsOI3fa7YXmO/jXYNO3IX/Wp0/jNRnbksNu4q/Vv9bF7LJOQKb340jGz08jQA97HB/aGFuUnt75wv2DqWPV+JHUZDOTpzi9E146lZqs3wQBAEAQBAEAQBAEAQBAEAQBAEAQBAEAQBAEB+EKEoqz3A6spfAZ5o9wWej53LVkA34fmMXzhv8ALlVVZXRuch/55f0+qKSssfZR1Z+r0BeNJgmO6Qf80i82T7jlOmkpGrzn5SXZ5l/rKONKE3wj/mb/AN3H7li1UnPedhkvyq62QpQSSNsF6AgPRh1dJBKyWFxY9hzNI6PxFtCOkIQq041IOE1dMsym3yOEfxlKHSW5tkytJ67FpI8lyrVVfOjQSyBbXuz3dW/zK/2kx6WtnM05F7ZWtGjWNF7Nb2ak+lVttu7N1hcNDD09iBq14ZAQBAEAQBAEAQBAEAQBAEAQBAEAQBAEAQBAEB+FeS0YOrKXwGeaPcs1HzqWrIBvv/MYvnDf5cqqq6G6yH5iX9Pqik1QdWEAQEx3SfKkXmyfccp0/iRq85+Ul2eZf6yTjShd8Hym/wDdx+5Y1T4zsMl+VXWyEqBtggCAyRQOdfK1zrc7Am3ltyS5FzjHVmNCRlipnuF2se4crhpPuQi5xjqz77hl/Vyew78EPOVh+5d47hl/Vyew78EHKw/cu8wOaQbHQjQhCadzJFTPcLtY9w6w0kfUhFzitzaPvuGX9XJ7DvwQ85WH7l3mB7CDYggjmDoUJppq6PxAAEuDNJRyNF3MeB1lrgPWQlyCqQbsmjChMIAgCA/QL6DUry6Ddg4WNjoUuE7mQ0rw3OWPy+NlOXq58l6R2432bq5iQkEAQBAEAQH4V5LRg6spfAZ5o9yzUfOpasgG+/8AMYvnDf5cqqq6G6yH5iX9Pqik1QdWEAQEx3SfKkPmyfccp0/iRq85+Ul2eZf6yTjShd8Hym/93H7ljVPjOwyX5VdbISoG2CAsDd3u/NXaeqzNp7960XDpbdvMM7Rqei3NThDa38xpcyzTkP8AbpfFx4fcumjo44WBkLGxsHJrQGgegLISS3I5ac5Te1J3ZSG+HDI4a8OiaG8WMSOA0GbM5pNui9gfLc9Kx6itI6zJa0qmHtLmduw9+7XbamoaWSKo4mZ0peMrcwsWMb187tK9hNRW8pzTL62JqqdO1rW8WXJFIHNDmm4IBB6wdQVkHLtNOzNLtPtVBQcM1AktJmylrcw721wddDr71GU1HUysLgqmJvydtxz1j1U2aqqJWXyyTSSNvobOe5wv22KxXqdth4OFKEHqkl3IsHdptrT0lLwJRKZHSktDGZr5gwAc+dwrITUVZmkzTL6tarykbWS5+gsvaTaGGhibJUF2VzgwZRmJJBPLqsCrpSUdTRYbC1MRLZp9Zz5tbiLKmtnmivkkfmbcWPIDUehYr3ts7TBUpUqEYS1RsthdjJMQkJJMcDDaR9tSeeRl9C63qBv1AyjByKMwzCOFjbWT0Xq+jzLdkZh+DwhxayK+gNs8shHb4R5+QX6Fd7lNHMp4rHztdvwS9DBs/vGo6yYQtEsb3aM4rWgPPigtcdew8+hI1U3Ynicpr0Ibbs10c3gZdqdgKWsaS1jYZuiRgAuf22jRw+vtSVNPTUjhMzrUHa948H6cCicawmWkmdDO3K9vpDh0OaelpWO9zszsKFeFeCnB7meFC0sHdzu/7sHdFVmEF7MaDYy2Nib9DL6aanXlbWcIbW96GlzPNOQfJ0vi53w+5ZeJYlQYVG0ObHDfwWRsGd1umw1PnH1q5uMDQ0qOJxsna76W/wA7jWUO2mGYgRDK0AuNmtqI22ceixuW36tQepR24S3MyKmX4zCrbi9OeLf+T83kULIMGlihblYwxhrbk2HFYba69K8qpKFl0eYyypKpjYylq7+TKHVJ2AQBAEAQBAfhXktGDqyl8Bnmj3LNR86lqyL7ydnZq+mjip8mZsoec5LRYNe3oB1u4KupFtbjY5Zi4Yaq5zva1t3WiuPgmr+un/iO/wBiq5OfR+dhvPbmG4S7l9R8E1f10/8AEd/sTk59H52D25huEu5fUfBNX9dP/Ed/sTk59H52D25huEu5fUkGwe7+ro62OeYw5Gh4OV5J75pA0LR0lShCSldmFmGaUcRQdOF77vzUtRXnPFC74PlN/wC7j9yxqnxnYZL8qutkJUDbEm2A2aFdUHinLBEOJM69tNbNv0XsdegAqUY7TsYGY4z9PT934nuX1J5hW8B9RicNLSMY2luYx3urmta45h4rQG6Dq59QmqjckloaatlcaWFlVqt7eve/HpLOV5oSgN7GIibEpANRE1sI9F3O+09w9CxZu8mdlk9Lk8Km+feQ5RNodC7sMT4+Gw3N3RXhd9DwfsFiyKTvE4rNaPJYmXB7+/73MG9jC+Ph0jgLuhImHkGjvsucfQvKqvG/AllFbk8SlzS3fTxKBVB2ZLt1uFd0YjESLthvM76Ojftlp9BUoK8ka3Nq/JYZ21lu+vgbnfZiueqip2nSFmZ3nSWNj2hoafpKVV3lYxMiobNKVR8/kvv5EAw+jdNKyKMXfI4Mb5XG2vYq9/MbqpUjTg5y0W86ZwLCWUlPHBEO9YLX6XHpce0m5WXGKirI4KvXlWqOpLVlFb0MWNRiMovdkJ4LB0DL4fpL831dSxpu8mddlVBUsNF88t/08CKseWkFpIINwQbEEagg9BUWbJpNWZ0zstivdVHBPpd7Bmt4w7149oFZUJbUUzgcXR5GtKnwfhzeBFd8OACak7oaPjINSekxk2cPQbO7LO61XVjuvwNjkuKdOtyb0l5/m4pGGMuc1o5uIA9JsqGdZJ7KbOpqGkbDEyKMWaxoY0djRYLMSsrHz2pNzk5PVlDb2XvOKTZ72DYwzqy5GnTszF3pusafxs7DJ1H9JG3Tfrv9LEPUTZlgYjtyyowbuWYvNT3jbkXDgyRpBLr88g16z5VJzvDZeppaeWypY3lY22N/iuHWV+om6CAIAgCAID8K8lowdWUvgM80e5ZqPnUtWararaSKgibLO2RzXPEYDA0m5Dna5nDSzSoykooycJhJ4qbhBq6V9/8Agi/wv0X6qr9iL+6ocqjYewsR+6Pj9B8L9F+qq/Yi/upyqHsLEfuj4/QfC/Rfqqv2Iv7qcqh7CxH7o+P0Nls7vEpq2obBCyoa9wcQXtYG96C43s8nkOpexqJuxRicqrYem6kmrdF/oTBWGsKF3wfKb/3cfuWNU+M7DJflV1shKgbY9VJiMsTJWRvc1srQ2QA6PANwD9foJHSUK50YTkpSV2tCf7ksKz1EtQfBiZkb5z+dvI0H2grKSvK5ps9r2pxpLn39i/PAtzF69tPBLM/wY2Oee2wvbynkr5Oyuc1RpurUUFzuxy9VTuke57zdz3F7j1lxJJ9ZWGj6BCKhFRWiMa9JFobjsUtLPTk6PaJW+Vpyu9JDm+yrKT3tHP59RvGNVc276Ft1UDZGOY8Xa9pa4dYcLEeorIObjJxkpLVHLuJUboJpIn+FG9zD9EkX8miw9Nx9BpVFUgprnVy3dy2GiKlmqX6cR1gT4kd7n2i72VdRWrOZzytt1o0lzeb+1iqdoMSNTVTTm/xjy4X6ByaPQ0AKm9950eGo8jSjT4L/ACSvc3h4kxDiEaQxuePOdZg+pzvUp01eRrs7q7GH2V/E/uXqsk5A5cxuTNUzuP6Ush9b3FYZ9Bw6tSiuheR4kLS8ty1Vnw9zD/05nNHkIa/3uKvovdY5HPIbOJvxS+hNcSpRNDJE7lIxzD9IEf1VjV1Y1VObhNSXM7nLLHFpBGhBuPKFhb7H0Jq6sdSYTXtqII5mG7ZGB49I5eUHRZqd1c+fVqbpTcHqiLbyNi+74xJDYVEYs2+gkbzyE9Bvcg9ZPXcQqQ2t61NjlmYfppbMvhfh0/UoeogdG9zJGuY5ps5rhYgjoIKxzsIyjNKUXdMxoehAEAQBAEAQH4V5LRg6spfAZ5o9yzUfOpasgG+/8xi+cN/lyqqrobrIfmJf0+qKTVB1YQBATHdJ8qQ+bJ9xynT+JGrzn5SXZ5l/rJONKF3wfKb/AN3H7ljVPjOwyX5VdbISoG2CA6G3ZYR3Nh0QIs6X45/07ZfUwNCyKStE4rNK/K4mXBbu773NJvqxfh0jKdp76d93eZHYn7RZ6io1nusZWR0Nus6j/h839rlKKk6sIDd7E4n3NX08pNmh4a7zX946/kDr+hep2aZiY+jyuHnHo8VvOlVlnCFFb3sIMeI52AkVDWuFul47wgdujT9JYtVWl1nXZNXUsNsv+Hy1J1tc8YdgnBYQHFjacdrnj4wjttxCrJ+7C3YajBp4vHbb0vfu09CilSdeWruIZ31YekCEesyn+gVlH4n2epzv+oHuprr9C21kHNnLOKttPMOqR4+0VhI+hUXenHqXkeVelhb+4qX4qqb1PY72muH/AIq6jznM5/H34PoZaKuOfOUp3AucRyJJHpKwkfRYq0UmWBuv23FKe5qk2gcbseeUTjzB6mE9PQdekkWQns7noaXNcudb/dp/EtVx+/mXY11xcag8lknKES272Ijr2F7LR1DR3r+h1v0ZLcx28x28jXOmpb+c2WX5jPDSs98eHqvzeUJX0UkEj4pmlj2HK5p5g/1HSDyIWOdjTqRqRU4O6ZgQmEAQBAEAQH4V5LRg6spfAZ5o9yzUfOpasgG+/wDMYvnDf5cqqq6G6yH5iX9Pqik1QdWEAQEx3SfKkPmyfccp0/iRq85+Ul2eZf6yTjShd8Hym/8Adx+5Y1T4zsMl+VXWyEqBtjabMYUaqrgg6HvAd5o7559kFEruxj4utyNGVTgvHm8TptrQBYaAaBZhwJz9vSxfujEZADdkPxLfo3z/AGy4egLFm7yZ2mU0OSwyb1lv+ngRFRNkEAR7wdLbG4p3VQ08pN3OYA/zm9477TSsqDvFM4PG0eRryh0+D3o/Mf2fbVTUkjrf8PLxNekZSbD6bYz5AV5KG00+Aw+KlRhOK/iVvzsuVtvuxXNPDTtOkbTI7zn6AHtDW3+kqqrvKxvsio2pyqvn3d354FZqs3xam4iQZqxvSREfUZQfvBWUfifZ6nO/6gW6m+v0LcWQc2cxbTw5K2pb1Tyj7brfUsO1mzv8JLaoQfQvI1iF5bu4mPvKt3QXRt9Qef8AyCuo85zWfy96C6/QsPaCt4FLPKf0InuHlDTYeuysk7Js0mHp8pVjDi0cvrESsj6AF6CdbBbwZKMthqLyU3IdLou1vW39n1dRnCbj1GozDK417zp7peD+/T3l4UlSyVjZInB7HDM1w1BBWQnfejkpwlCTjJWaIBvi2cbLT91MHxkNg+36TCba9rSb+TMqqsf4jc5Li3CpyL0l5/cpRUnVhAEAQBAEB+FeS0YOrKXwGeaPcs1HzqWrIBvv/MYvnDf5cqqq6G6yH5iX9Pqik1QdWEAQEx3SfKkPmyfccp0/iRq85+Ul2eZf6yTjShd8Hym/93H7ljVPjOwyX5VdbISoG2LM3H4bmnnnI/w2CNvlebk+UBlvpKykryuaHPq1qcaa53fu/PAtjGa3gU803Phxvkt15Wk2+pXydk2c5Rp8pUjDi0u8532WwCXEKkRtvYnNLJ4gJ1cetx1sOk+kjEjFvcdti8VDC0tp9iMu3kFLHWOjoR8XG1rHalwL26OIJ9APaCvZWvuI5fKtOipVtXv7PzwI8vDNCAuLcfieaGenJ1Y4SN8jxYgeQtv9JW0XqjmM+o2qRqLn3d354FmuNhc8leaA5j2mxTuqrnn6HvJb5o71n2Q1Yd7u532Fo8jRjT4Lx5/E1iGQTHdRiwp8RYHGzZmmE9hNiz7TQPpKUHaRq83oOrhm1rHf9fAv9ZRxpz7vVw8w4nMbWbKGyt7bgB322uWLNWkztMoqqeFiuG787CIqJsi9NzVAY8Pzn/rSuePILMH1td61fRW65yGd1drE7K5kl6nn3z40I6VtM09/O4Fw6mMIP1uyj0FeVnusWZJh9us6r0j5v7FN0FFJPI2KFpe9xs1osL6E9OnIFUnUVKkacXObskfWJ4dLTyGKdjo3ixLTbpFwdNCnQzylWhVjtwd0eVCwtXchjDy6alcSWhvGZ+zZzWvA7DmabeXrVtF77HO59h42jWWuj9CxNsLdwVebl3PL9x1vrVs7bLuaTBfMU7fuXmczLFO9CAIAgCAzUUHEkYy9s72svztmIF+3mhGpPYg5cFctL4GP/m//AEf/AKq10bq1znv/AJB/+fj9i1YmZWgdQA9SvOdbu7mg232Y/KMDIuLwssgkzZM97Nc21sw8bn2KM47SM3AYz9LUc9m91bW3DoZWO1u7XuGlfUd08TIWjLwsl8zg3nnNud+SpnDZVzf4PN/1FVU9i1+e9+bqK/VZuSQ7EbM/lGodDxeFljMmbJnvZzG2tmHj879ClFbTsYWPxn6Wmp7N7u2tuPQy0Nkt2vcNUyo7p4mUOGXhZL5mlvPOevqVsadne5z+Mzf9TSdPYt03v6E/VppiBbYbuO76kz908K7Wty8LP4Ite+ce5VSp3d7m4wWbfpqXJ7F+23oVhtxst+TpmR8Xi52Z75Mlu+LbWzG/JVTjsux0GAxv6qDls2s7a39EWPuPaO4pj090G/k4cVveVZR0fX6I0WfX5ePV6ssGpgbIxzHgOa4FrgeRBFiD6Fc1c00ZOLUlqirNtto6fDoXUOFtbG92kr2EksvoRmJuZLaXv3o7eVEpKPuxOgwOEq4qaxGId1zJ8/Zw8yplUdIEAQEt3W4pwMSiubNlvC76fg/bDVKDtJGtzajymGlbVb+7XwuW5vJxXubDp3A2dIOCzo1fobdobmPoV9R2ic1llHlcTFcy3933OdljHbhAfrXEEEEgjUEaEeRA1fcy/N3m2rK2IRyuDalgs4HTiAfps6+0dHkV9Opfc9Tjcyy+WHntR+B+HQzNvB2OGIRNLCGTR3yON8pBtdrrdGgIOtvSV7Uhtb1qQy7HvCzd98Xr9SusK3U1j5QKjJFGD3zg9ryR+wBfXy2VXJSZvK2d0IwvTu3w07y2MUxOnw2lBeQyONoZGwaudYWDWjpPb6Sr21BHOUqNXF1bLe3vb9Wc+bSY3JW1D55dC7RreYY0eC0eT6zc9KxW23dnaYXDRw9JU4/5Zst2/wAqUvnn7jl7H4l+cxRmnyk/znRbu8DYtuIRhzCGVDBZjjycOeR9ui+oPRr1lX1IbW9anNZdmDwsrPfF6r1RUMuweINfk7lkJ6wWlvtA2VGzLgdMszwrV9tFp7stjHULHyVFuNIAMoNxG0a5bjmSbXtpoFdTg472c7mmYLEyUYfCvFmv3v7UtjhNHE68sluJb9BnOx/adpp1X6wvKst2yX5NgnOfLS0WnS/t5lMKk6kIAgCAIDJTTFj2vba7XBwvyu0gi/qQjOKlFxfOTv4XK7xKX2JP7inyk+j87TUewsPxl3r6D4XK7xKX2JP7icpPo/O0ewsPxl3r6D4XK7xKX2JP7icpPo/O0ewsPxl3r6Gu2g3h1VZA6CZsAY4tJLGvDu9cHCxLyOY6lGU5SVmX4bKqNCoqkW7rjb6ERXhsjb7MbRS0EzpYBGXOYYznBIsS13QRrdoXqbTujGxeEhiYKE72vfcSj4XK7xKX2JP7ilyk+j87TX+wsPxl3r6D4XK7xKX2JP7icpPo/O0ewsPxl3r6D4XK7xKX2JP7icpPo/O0ewsPxl3r6EZ2o2lmr5GyTiMOY3IMgLRa5Ot3HXVRcm9TPwmDhhYuML79+89Gx+102HvcYg17H2zxuvY25EEatdz19Y5WRk46EMbgKeKitrc1ozc4/vRq6hhZEG07ToSwkvPZmPL0AHtUnUk+gxcPk1Ck9qfvPp07iCqBtwgCAID7hlLHNc02c0hzT1EG4PrQ8lFSTT0ZIdqttKjEGMZOImtYS4CNrm3JFrnM48he3lK9cnLUwsJl9LCtyhe74/4I2vDOCAID6jeWkFpIINwQbEEciCORQNJqzJjhe86vhGVz2TAcuK259ppBPlN1JVJLnNXVyfDVHdJrq+566ve1WuBDG08faGOJHkzOI+peurIqhkeHTu23+dRDcUxSapfxKiR8jutx5dgHJo7Aoa72bSjQp0Y7NNWR40LTZ7NYr3JVRTlufhuJy3y3uCOdjbmi3NMx8VQ5ejKne1yVYrvSqnVIlpviowwNMTrSNcQXEuOgIOvRY6DVTdSV7o19HJaKpbFTe+K3G0p98kgHxlIxx62ylg9Ra73r3lpcDHlkEb+7Pw+5rca3r1crS2BrKcHpHfv9BdoPVftXjqSfQX0MkoQd5ty8F+dpApJC4lziXOJJJJuSTqSSeZUDcJJKyPlD0IAgCAIAgCAIAgCAIAgCAIAgNzDsrVvp+6WwuMIa5+fMy2Vt8xtmvpY9CWdr23GLLHUI1OScve0tv1ZpkMoIAgCAIAgCAIDcw7K1bqfulsLjDlc/PmZbK2+Y2zX0sehLO17bjFeNoKpyTl72lt+p5qTAqmWPiRQTPZr3zWOLdOeoFtESb0JzxNGEtmUknwua9C8IAgPuGJz3NawFznENaALkkmwAHSboeSkopt6I9WI4TPT5e6IZYs18udrm3ta9rjXmEs1qV0q9OrfYknbgeJeJploXoCAIDLS07pHtjjGZ73BjR1lxAA17SEIzmoRcpaI92NbP1NJk7qiMee+W5ab5bX8Enxh61601qiqhiqVe/JyvY1i8LwgCAIAgCPcCb/BXX3bpDZxsTxNG6E3dpe3Rpc6qXJz4Gp9tYbfr3Hj2l3f1dFHxZBHJGPCdGSct9BmDgDa/TqElBx1LcLmlDES2FdPpNTs7s9PWyGOmZmI1c4mzWA8i4/05nXTReJN7kZOJxVLDx2qj+pIsV3XVsMZkHClyi5bG5xdpzsHNGb0a9ik6ckYNHOcPUls7116eZFMIwuWqlEVOwvedbDoA5kk6AdpUFv0NjWrwow25uyJm7dJW5b56Ynxc77+S+S11PkpWNX7dw97Wl4fUiD8FmbUtpZGFkzntjDXaavIDdRcZdRqLqG/Q2axFN0nVi7xSv3EpZupry8NPAAIJLuJoLW0Nm3ub9A6DyU+Tma553hrX39VjUbU7GVNAA6cNdG42EjCXNvrobgEGw6Qoyi46mVhMwo4ndDXgy0MF/wAtu+aVHulVv8p9TOer/wDZ/wB0fQqbZvZiornltMwEN8J7jlY2/K56+wAlVJN6HSYrGUsMr1H2c5u8a3Z1tPE6X4qVrRdwjc4uAHM2c0XHk17FKUJLeYlDOMPVnsb1fiQtQNqbTZzAZa2UxU+TOGl/fHKLAgHoOvfBEm3ZGPicVDDw256aGat2ZnirG0b8nFeWNFnXbd9rXNu3qXtmnbnI08ZTnRdZX2VfwM2P7H1FG+Fk/DvMS1mV2bUFo1008MI4uOpDD4+lXjKUL+7qbaTdbXhzRliOY2uH6N6buuOXkuexe8nPgYyzrDNN7+48W0+wVVQxCWXhvjuAXRuJyk8swc0G19L/AIpKDjqXYXM6OJnsRun0lk4N/lt3zSf/AFFZ/KfUzQ1v+zX9UfQ0WxE2IjDLU0dI6D43vnueH83ZtBp12UIbezutYy8fHCvFf7jltbtLWIbs1sVU10TpKfh5WuyHM7KbgNd1HSzgoQi2vdNrisxo4aSjO93v3G1ot1ddJHnPBjJ1DHuIefLZpA8hPlspqnJmPPOsNGWyrvpRjwndjXTAlzWQAEj41xBNtNA0HS45nnzF0VOTPa2c4am7Jt9X3NZ+RamixGCF7WcYSxOjuTkeS8ZDca5S4W6+ajZp25zI/UUsRhpTT92zvxW7f2kv27w7Ea2akgqGUrHv43C4b32OVrXPzl17aAWUpqctzsavL6uFw8KlSDk0rXvbi7WJdvA2VfVUjIqVkLXiRriTZmga8HUDrIVtSLa3Gty7Gxo1nOo3a3XwKapNl6mWqfSxMzyxuLX2PetymxJceQv61Qk27HUzxtGFFVpOyenEkVbupro4y9pgkIFyxjnZvRmaAfWpOnJGFDO8NKVnddL/AMkMoqCSaVsMTHOkccoaBrfpvflaxvflY3UFv0NpOrCEHOT3cSxMC3X1kNRTzPdT2jmjkc0PcXANe1x/RsTYHpVipS3GjxGc0KlOcEnvTXh1nr3786P/AL3+ipVuYh/p/wDmdnqVQqToggCAIAgBXktAXxvZxWamoo3U8jo3OlawubobZHusDzGrRyWRVdkcflFCnWrtVFdJX8UZNi619Vg5dWnOCyVrnO/SYMwufRcX7Eg7w3kcdTjRxtqW7TvMG6mJkeEh4u0uMr5HNGZ12lzbgAEkhrRYWPk1XlD4Lk83lKWM2eFkvzrNfszj2E0b5HRV1TIZRd4kbM+5GufSIHNa+vUoxnTjo34l2Kw2NrpKVKKtpay7NTPusbA6fEZachwdN3hsW2Y4vc2wIBAuT7IUqVrtohmzqKnRhPmXjuRGsO2hrTjuQySkGpdGYiTkEYcRo3kLMF726L9KrUntmfVwuH9n7SS+FO/Pfr6zf7yIWjFMJeAM7pmtcekhssRbf0uepVfij+c6MPLJP9JXXNb0d/Qb5McqKbuVtPK+IP4hdkOUnLw7a87d8dF7Vk01vGS4alV23Uina2vTc2WLzmfZ90lVq91M15JAF3aFjuwk5T6V7Jt0rvgY9GKp5io09FK3ZzmHCP8ALbvmk/8AqJ/KfUydb/s/7l6Ho2AijiwVrg50YcySSSRgu8G7g5wsDdzQ0AaHwRoV7DdAhmMpzxrVr2aST06u31NZsvtBhNFxeDW1Egk75wkZM8XFyXC0Q1IOp6bDqUITpx0b8S/FYXHYi21TStwsuzXuKixQs48vB1j4j+HoR3uY5dDqO9toVWdNR2uTjt62V+vnJpuV+UHfuH/fjU6fx9n0NVnnyy615M2e0cLnbSw2a499C7QE6AC58gsdexey/wCQx8NJLLJb+JsN7351hv7x334Urar850U5P/w1ur0Ztd7eNT0tLEaaQxl8uVxFr2yuNgSNNQNRqp1ZNJWMfJ8PTrVWqivZep87T1DpdnuJKcz308D3HrcXRG+nbqknenvGFioZlsx0TkvM/MK/y275pN7pFH+V2Ct/2f8AcvQbt/kT0T+969pfB3jM/nv/AB9DBuP/ADGX5w7+XElD4SzPvmI/0+rPNut2lqaurqW1Epe3LmaLABpzW72w0FivKUm5O5PNsJRoUYOCs/sfsu0dT/6hFNxTwA7Jw7DLYw5zfS5ObW6823ylvzQLCUfZvK7Pvcf7reR87xW/83wzz2fVM0/ivanxoZa//p1up+R876auSJ9C+F7o3jjgOaS0i4hB1HYSvar0JZHCE41YzV17vqbXfBiUtPSROgkkicZw0lji0kZJDYkdFwPUlZtJGNk1GnVrSU0mrc/WjHucYHUk0ziXyyzu4rjq42DSATzPhE/SK9o6Nks6bVaNNbopKy/PzceLAsawqlqXzNr6uSSS7XiRkrg4kg3LRCO+BFh1XIUIzpp3u/Etr4fG1qSg6UUlpa3/ALH1sCaabFsQnpyHNLWGM2c3/Es6QgOAI79vV09qU7ObaPMw5Wng6VOprvv2aeBpMcxeq/L8cZlmawVELGsa5zWlhcy+g0IIJJ9KjKT5TXnRl4ehR9nOVlez39O89m/fnR/97/RU62qK/wDT/wDM7PUqhVHRBAEAQBACvHoDovbvG4aSnY6pgFRG+QMLSGm3eudms4WPg26OaypySW9HEYDD1K9RqnLZaV79q4FbbXbyzUQGnpIuDG4ZXEkZi3xGhujRbTmdNNFTKo5KyVjeYPKOSqcrVldrz4mr2G26kw/Mws4sLjmLL5S08i5hsejmDzsOWt/IzcTJx+WwxVpJ2kuf6kkqt51K0PdS0DBI8EOc8RtBvzzZAS8dlxdS5VcyMCGT15WVSruXC789CFbJ7US0E5liDS12j4zcNcL3AB5gjoOvpuVCLcXdG1xmChiaexLVaMn53tUwvIKN/GIte8Yv2F9s1vQrOV6DTew63wuotnt8iHw7QS12LUk01h/xELWtHJjRK0gDr5kk9JPoVbbck30eZtHhYYbBzhD9st/F2LU2+2kp6N0AqqYVDX53NNmOLCzJyDx05udxyV9Saja6uc7l+Eq11J057Nrcd978Ctdud4L69ghiZwobgkE3c+3LNbQAHW2uoGqpnNy6je4DK44aW3J3l5GWk3hBmGGh4BJMT4uJxPHza5cvRm5XXu37myRnlTliuX2udO1uHaYNhtv30DTE9nFhJzAXs5hPPKToQfF69b87+Rm4k8flccS9uLtLzNziG8qlEcjaSgja6Vpa8vaxoIcLHMGC7x2XCk6nBGLTyis5J1arstLX8L6FZKs35udktoHUNS2drc4ALXNvbM08xfoNwD6F6nZ3MXGYVYmk6bdunpLCrt8LO94FM69xnL3AaX1Dct9T1nl1FWct0Glp5DLftz7iLbX7cCumpZBCY+53F1s+bNdzHWvlFvA7eahOW00+BsMHlrw8Jx2r7XR19PSfe3e3YxGKOMQGLI/PfPnvoRbwRbmk57VjzL8teFm5bV7q2lvUyV+8ASYYKHgEERRxcTiX/wAMs1y5enLyv0r1zvHZI08rcMV+o2udu1uN+k+qbeEGYaaHuckmF8XE4njBwvly9vK682/c2TyWVOWK5fa507W4do2c3hCloe5OAXm0gz8TL4ZceWU8r9a9jPZjYYrKnWxHLbVtN1uHafGw234w6B0JgMuaQyZuJktdrW2tlPipCeyrEsfljxVRT2rWVtOvpNdsLtWMOlkkMRlzsy2z5La3vyK8hLZdy7MMD+qgoqVrdp+na0flX8ocI2zZuHn/APb4ds2X08l5f3tr80H6F/pP02129t9D2bQ7dCqraWp4BYKcg5M981nh3PKLcrcivZSvJMqw2WujQnS2r7XPbo6zBt9tmMS4FoTFws/6ee+fJ+yLWyfWk5bRPLsveE2ryve3NbS/1JfFvgj4TeJTPdKALgObkLh0gkXGvYbdqny3Qax5DPb92at4/naRLZjbuSjqJpGxtMMzy90OYjKSSQWG2hANuWoA7LQjJxd0bLFZZGvTjFv3oq1/qSefejSNJlgoRxzze4RsNz1uaC4qXK8Ea+OTV2tmdT3eG9+GhBNn9pZKOrNTC1gzF2eMXDC1xuWDmWgaW6rDn0wTad0bjEYOFejyUm+vnvx+pYNTvgis10dI4v0BzOaAB0hpAJPqH9FZy3QaWOQz3qU9xENvtshiRhtCYuFn/Tz5s+T9kWtk+tQnLaaZs8uwDwm1eV725raXIkomyCAIAgCAIwTDbHb2TEIWxPhZGGvEl2uJJs1zba+cpSm5amswWWRws3NSvdWIeomzCAIAgCA9WF1hgnimADjFIyQA6A5HB1j6kK6tPlKcocU13m8202wfiJizxsj4We2Uk3z5ed/NXspOTuzEwOAjhNq0r3t4XIyvDPCAIAgCAIAgCAIAgCAIAgCAIAgCAIAgCAIAgCAIAgCAIAgCAIAgCAIAgCAIAgCAIAgCAIAgCAIAgCAIAgCAIAgCAIAgCAIAgCAIAgCAIAgCAIAgCAIAgCAIAgCAIAgCAIAgCAIAgCAIAgCAIAgCAIAgCAIAgCAIAgCAIAgCAIAgCAIAgCAIAgCAIAgCAIAgCAIAgCAIAgCAIAgCAIAgCAIAgCAIAgCAIAgC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36" name="AutoShape 12" descr="data:image/jpeg;base64,/9j/4AAQSkZJRgABAQAAAQABAAD/2wCEAAkGBxISEhMUEhQWFRUXGBgYFxgYFRwWFhgWFxsWFxoVGRQYKCggGBolHBcXITIhJSwrLjAuFx8zODMtNygtLisBCgoKDg0OGxAQGzckICY2LSwsLC80NS0sNCwsNDc0LCwsLywuNCwsLCwsLywsLCw0LDQsLCwvLCwsLCwsLCwsLP/AABEIAK4BIQMBEQACEQEDEQH/xAAcAAEAAQUBAQAAAAAAAAAAAAAABwIEBQYIAQP/xABKEAABAwICBAcMCAQFBAMAAAABAAIDBBEFEgYTITEHMkFRcXKSFyJSU2FzgZGTsbLRFDQ1QoKhs9IVVJSiNkNiwcIjJCXDM4Px/8QAGgEBAAIDAQAAAAAAAAAAAAAAAAMEAQIFBv/EADcRAAIBAgIGBwkBAAIDAQAAAAABAgMRBBIFEyExMlEVQVJxgaGxFDM0YZHB0eHwIjVCI4LxQ//aAAwDAQACEQMRAD8AnFAEAQBAEAQBAEAQBAEAQBAEAQBAEAQBAEAQBAEAQBAEAQBAEAQBAEAQBAEAQBAEBzNPK7M7vncZ3KecrnM9xGKyrYUa13hO7RQzlXIa13hO7RQZVyGtd4Tu0UGVchrXeE7tFBlXIa13hO7RQZVyGtd4Tu0UGVchrXeE7tFBlXIa13hO7RQZVyGtd4Tu0UGVchrXeE7tFBlXIa13hO7RQZVyGtd4Tu0UGVchrXeE7tFBlXIa13hO7RQZVyGtd4Tu0UGVchrXeE7tFBlXIa13hO7RQZVyGtd4Tu0UGVchrXeE7tFBlXIa13hO7RQZVyGtd4Tu0UGVchrXeE7tFBlXIa13hO7RQZVyGtd4Tu0UGVchrXeE7tFBlXIa13hO7RQZVyGtd4Tu0UGVchrXeE7tFBlXIa13hO7RQZVyGtd4Tu0UGVchrXeE7tFBlXIa13hO7RQZVyPDK7wndooMq5HRuj/1Wm8zF8DVfjwo8XX97LvfqZBbEQQHMdRx3dZ3vK5zPcx4UULBkIAgCAIAgCAIAgCAIAgCAIAgCAIAgCAIAgCAIAgCAIAgCAIAgCAIDwoZR0ho99VpvMxfA1dCPCjxNf3su9+pkFsRBAcx1HHd1ne8rnM9zHhRQsGSuCB73BrGue47mtaXONgSbNbtOwE+hZMSkoq8nZfMvf4FV/ytT/TyftWcsuRH7RR7a+q/I/gVX/K1P9PJ+1MsuQ9oo9tfVfkfwKr/AJWp/p5P2pllyHtFHtr6r8lnPA9ji2RrmOG9rmlrhfbta7aNixaxJGSkrxd18j5ErBsZD+BVf8rU/wBPJ+1bZZciH2ij219V+T3+BVf8rU/08n7Uyy5D2ij219V+R/Aqv+Vqf6eT9qZZch7RR7a+q/Jb1dDNFbWxSR33ayNzL232zAX3j1rDTW83hUhPhkn3O/oW6wbBAZTRzAZq2bVQ2Gy7nHisbuubfkOX1reEHJ2RBicTChDPPwXM2/EuCmZkZdDO2V4FywsyZvI11zt8h9aldB22M5tPTMJStONlz3keuaQSCCCCQQdhBGwgjkIKgOynfajxYAQBAEAQBAEAQBAEAQBAEAQBAEB4UMo6Q0e+q03mYvgauhHhR4mv72Xe/UyC2IggOY6jju6zveVzme5jwooWDJmdDsSjpq2CeUkMYX5rDMe+jkYLAb9rgt6bSkmytjKUqtCUI73b1RL2Eae0VTMyGJzy99w28bmjYC47T5AVbVWLdkecraOr0oOckrL5m0KQomr4tp7RU0z4ZXSB7CA60bnDaA7ePIQo3VinZl6lo6vVgpxSs/mRFplicdTWTTRElj8lrjKdjGtOw7toKq1JKUro9Hg6UqVCMJb1f1MHILgjyKNlpbybG8J2HAcaTYPFOV3XwPL9E4nkvqjdGuuAedSnMMLpFpTTUJYJy4Z8xblYXcW1723bwtJTUd5aw+Dq4i+r6vnYjHhJ0np676PqC45M+bMwt42S1r79xVetNStY7mjcJVw+bWdduu5pKgOoEBInA1iEbJp4nEB8gaWX+9kzXaPL317dPMrFBq7RxtM05OEZrcr38SWyVaPPHO2ltQyStqnx7WOkOUjcbWBI8hcCfSqE3eTseywkZRoQjLfYxK0LAQBAEAQBAEAQBAEAQBAEAQBAEB4UMo6Q0e+q03mYvgauhHhR4mv72Xe/UyC2IggOY6jju6zveVzme5jwooWDIQGxcHX2lSdZ/wClIpKXGinpH4Wfh6on1XjyJAXCH9pVXWZ+mxUqvGz12jvhYePqzXVEXAgKJuKego9xtHejp6Dit6B7l0jwj3kX8NfHpOrL741WxHUd7Qu6fh9yNFWO2EAQHrHEEEEgjaCDYgjlBG4rIavsZlarSatkYY5KmVzDsIzWuOYkWJHSVs6knsuV44ShGWaMFcxK0LAQBAEAQBAEAQBAEAQBAEAQBAEAQHhQyjpDR76rTeZi+Bq6EeFHia/vZd79TILYiCA5jqOO7rO95XOZ7mPCihYMhAbFwdfaVJ1n/pSKSlxop6R+Fn4eqJ9V48iQFwh/aVV1mfpsVKrxs9do74WHj6s11RFwICibinoKPcbR3o6ep+K3oHuXSPCPeRfw18ek6svvjVbEdR3tC7p+H3I0VY7YQFxh1BLPI2KFhe924Dm5STuAHOdiyk27I0qVIU45puyN5j4J6kx5jPEH24mVxF+YyXHryqf2d8zlPTNLNZRduf6/ZoVXTuie9jxlewlrhzEGxCgatsOvCSnFSjuZvmHcFsksUcoqmASMa+2pJtmAda+bbvUyoNq9zkVNMRhNxybtm/8ARcdyOX+bZ7E/vWfZ3zNemo9jz/RhdLdBX0ELZXTtkBeGZRGWbw43uXHwfzWk6Tgr3LWE0jHETyKNtl99/sYDAcMNVURQBwYZCRmIzAWa5264vxbb+VaRjmdi3Xq6mm6jV7G89yOX+bZ7E/vU3s75nK6aj2PP9GsaY6KOw90QdKJdYHnYwstkyDlJvfN+SjqU8li9g8YsSpNRta3Xff4fI10lRl02nANA6yqaHhoijO50lwSOdrBtI8pspY0pSKGI0lQovLe75L8mfdwSTW2VTCeYxED15j7lv7O+ZT6ahfgf1/RqmkWiVVRbZmXjvbWMOZm3dc72npCjnTlHedDD42jX2Qe3k9/7MGoy0EBksEwKoq3FtPGX24ztzG9Z52Do3+Rbxg5biGviKdBXqO3qbfFwT1JF3TwtPMGucO1s9yl9nfM5r0zSvsiy0bwZVgmZG4sEbibyt78Ns0kZmHKdpFvSsaiVyTpajkclv5bvPaaxj+FmlqJYC7OYyBmAy3u1r+Lc241t/IopRytov4etrqSqWtcsFqSnhQyjpDR76rTeZi+Bq6EeFHia/vZd79TILYiCA5jqOO7rO95XOZ7mPCihYMhAbFwdfaVJ1n/pSKSlxop6R+Fn4eqJ9V48iQDwiH/yVV1mfpsVGrxs9do74WHj6s126jLougKZT3p6Cj3GY70dPU/Eb0D3LpHhJbyL+Gvj0nVl98arYjqO9oXdPw+5GirHbPtRUj5pGRRtzPecrRzk+4cpPMCspXdkaznGEXKW5E1aH0dFQOFI2Rjqt7c0mw5nWF8t9zQAdjSb2222kq5BRh/nrPMYypXxC1zVoLYv71fgbepTnHPGmcwfX1bm7jK4dmzD+bSqFTiZ7HBRccPBPl67TM6EaWVLKqmjlme6EkRZCRlAcMrLdByrenUeZJsrY7BUnRlKMf8AW+/qTcrh5cgTTetqhUT0000j42SEsa47LEXYR+F1vWqVRyu02etwNOlqo1IRSbW37mApKp8T2yRuLHt2tcN4JBGz0E+tRptO6Lc4RnFxkrpkx4Bik0GEOq6iR0khY+RpcfC72Jvp70/iVuMmqeZnmsRRhUxmqpqyul+fuRHiWLVFRlM8rpS2+XNbZmte1uew9SquTe89HTo06V9XG1zduC7RJs5+lTtzRtdaJp3Oe3e8jlDTsA5weZTUad/9M5elMa6f/hg9r393Lx9DY+EvS59I1kMBtNIC4usDkZuuAdmYm9r8x8ikrVHHYilo3BRrtznwrq5sj3BtNqyCZsj5pJWX79j3Fwc3lsDxXcxFlBGrJO9zsVtH0akMqik+ponWN0c0YOx8cjQdouHNcOUHeCCrm9HlGpQlbc0Qdp/oz9BqO8vqZLuj5cpHGjJ8lxbyHyFU6sMr2HqtH4v2in/riW/8mCwmgdUTRQs2OkcGg8wO93oAJ9C0iruxaq1FSpub6joXD6GGjpwyNuWONpJ5zYXc4nlcd91eSUVZHj6lSdepmltbIVxbTyunkL2zOhZfvWMOWw5Lne4233VSVWTZ6alo6hTjZxu+ts2/g807kmlbTVRDnOvqpLAEuAvkeBs2gGx8luUKWlVbdmc7SGjowhraW5b190abwifaVX1mfpRKGrxs6ejvhYePqzXVGXDwoZR0ho99VpvMxfA1dCPCjxNf3su9+pkFsRBAcx1HHd1ne8rnM9zHhRQsGQgNi4OvtKk6z/0pFJS40U9I/Cz8PVE+q8eRMfUYTSvcXSQwucd5cxpcekkLVxRLGtVirRk7d58/4FRfy8Hs2fJMseRt7RW7T+rH8Cov5eD2bPkmWPIe0Vu0/qx/AqL+Xg9mz5JljyHtFbtP6syYHMtiAizhr49J1ZffGq2I6jv6F3T8PuRoqx2zO6J482iM8gjzzOjyQu2ZWOJ74kc1rbvBtylSQnluypi8M8QoxvaN7v5me4JqV01dJO8l2rY5znHaTJKbAk89g9b0FeVyrpaahh1TXW/JfyJUx/EhTU00x/y2FwHO7c1vpdYelWZOyucChSdWrGC62c4ucSSSbkkknnJ2k+tUD2lktiPLkbQbEbQeYjcVgbOs6QwLEBUU8Mw/zGNcRzEjaPQbj0LoRd0meKr0tVUlDk7EZcMuG5Z4ZwNkjCx3WjNx6S1x7Cr11tTO7oarenKny2/X+8zRMPonTyxwt40j2sHkzG1/QLn0KBK7sdapUVODm+raSbwuVjYaanpI9gcQbc0cQAaO0W9lWa7tFROFoim51ZVpdXq/1ciyGIvc1jeM5wa3rOIA/Mqsd5tRTb6tp0lhNA2nhjhZxY2ho8thtPSTc+ldBKyseKq1HUm5veyEuEuoL8Rn/wBGRg6Axp97j61TrP8A2z1GjI5cNH53fn+jWFEXicuC6s1mHRAm5jL4/Q0ktHZLVdou8DyulIZcTL52f58zzhSw8S4fI63fRFsjTzAGz/7C5KyvAzourkxCXPZ+POxGHB3IG4lSk8rnj0ujkA/M29KrUuNHd0im8LO3y9UT1PEHtc125wIPQRYq8eSTad0c66Q4JJRTuhkB2cR3I9nI8f7jkK58ouLsz2eHxEa9NTj4/JmPikc0hzSWuBuCDYg84I2grBM0mrM9mmc9xc9znOO9ziXOPJtcdp2AepG7mIxUVZKyKFgyeFDKOkNHvqtN5mL4GroR4UeJr+9l3v1MgtiIIDmOo47us73lc5nuY8KKFgyEBsXB19pUnWf+lIpKXGinpH4Wfh6on1XjyJAXCJ9pVXWZ+mxUqvGz12jvhoePqzXVGXAgKJeKegrD3G0d6OnqfiN6B7l0jwkt5F/DXx6Tqy++NVsR1He0Lun4fcjRVjthATXwUYXqaESHjTuMn4OKwdFhm/GrlGNonmNK1s9fKt0dn5/BjeGXFMsMVODtkdnd1I9w9LyD+Fa15bLE2hqN5yqPq2eL/REyqnoQgJh4HcRz0r4TvhebdSTvh/dnVug7xsec0xSy1lNda81s/BkuE/DddQSEC7oiJW/huHf2Fy2rRvEg0ZV1eIXJ7Pru87GicEeGa2sdKR3sLLjryXa3+0PUNCN5XOtperkoqC/7PyX8jG8I2J/SK+axu2O0TfwXzf3l3qWtWV5E2jqOrw8eb2/Xd5FpoPDnxCkad2sv2Guf72rWnxokx0suGm/l67DoRXzx5z7p39o1fnB8DFRq8bPX4D4aHd92YJRlslvgWk/7aobzTX7UbB/xVvD7mee00v8Ayxfy+7Nt0waDQVl/5eb4HKWfCzn4N2xFPvXqc9QTOY5r2GzmkOaeZzTcH1hUE7HsJRUk4vczoHRLSGOugEjbB42SM5WP+R3g83pV6E1JXPIYvDSw9TK93U+aPtpHo/DWxGOYeVjxx2O8Jp/23FZnBSVma4bEzw880PFdTIM0m0dmoZckouDfJIB3rwObmPOOT81SnBxe09VhsVDERzR8VyMQtCwEB4UMo6Q0e+q03mYvgauhHhR4mv72Xe/UyC2IggOY6jju6zveVzme5jwooWDIQGxcHX2lSdZ/6UikpcaKekfhZ+HqifVePIkBcIf2lVdZn6bFSq8bPXaO+Fh4+rNdURcCAom4p6Cj3G0d6OnqfiN6B7l0jwj3kX8NfHpOrL741WxHUd7Qu6fh9yNFWO2XGG0Tp5ooW75HtYPJc7T6Bc+hZSu7GlSoqcHN9W06SpoGxsaxos1rQ0DmDRYD8l0UeJlJybb6yBtPsV+k10zgbtYdUzojuCfS7MfUqNWV5HrcBR1WHiut7X4/qxryjLgQG48FOJaquDCe9ma5n4m9+0/k4fiU1F2lY5ulaWfD5uzt+z+xNc8Qe1zXC4cCCOcEWIVw8wm07o0nReg/hWH1Mkg78Olft3kMvHGOh2UEddQwWrg7nTxVX2zEwjH5L67X9L+RDJcSSXG5O0nnJ2k+tUz01ktiNh4PXWxKk6zx645ApKXGinpD4Wfh6on5XjyJAfCLHlxKp8rmH1xsVKrxs9bo53w0PH1ZriiLpK3AoP8ApVXnGfD/APitYfczz+muOHd9zaOECpEeHVRP3oywdMhEY+JSVX/hlHR8c2Jh33+m0gFUT1xfYJi81JKJYHZXDYR91zfBcOUe7kW0ZOLuiKvQhWhkmtn9uJv0Q0uhr2d73kzR38RO0f6mn7zfL67K5TqKaPLYvBTw8tu1dT/tzMjj2DRVcLoZRcHaDytcNz2nkI+Y5VtKKkrMhoV50ZqcP75HPeK0D6eaSGTjxuLTzHlDh5CCD6VRkrOx7GlUjVgpx3MtVqbnhQyjpDR76rTeZi+Bq6EeFHia/vZd79TILYiCA5jqOO7rO95XOZ7mPCihYMhAbFwdfaVJ1n/pSKSlxop6R+Fn4eqJ9V48iQFwh/aVV1mfpsVKrxs9do74WHj6s11RFwICibinoKPcbR3o6ep+I3oHuXSPCPeRfw18ek6svvjVbEdR3tC7p+H3I0VY7ZvPBDh2srHyndCy468l2g9kSetT0FeVzlaXq5aKgv8As/JfuxKek+ImnpJ5hvZG4t61rN/uIVmbtFs4OGpa2tGHNkGaJaPPrZ2xi4Y2zpZPBZy7fCO4evcCqUIOTseqxeKjQp5nv6l8/wAIx2IRMZLI2N+djXuDH7szQSA5atJPYTU3KUE5Kz60W6wbn2oqp0MkcreNG9rx5Swh1vTayynZ3NZwU4uD69n1OlKadsjGvabtc0OB8hFwuieIlFxbTNC4Y8TyU8UAO2V+Z3UjsfiLfUoK8tljr6HpZqjqcvV/q5ESqHoi7wet1E8M3i5GuPVBGb+262i7NMjrU9ZTlDmv/h0lHIHAOabggEHkIO0FdA8U1Z2ZDXC/Rlla2Tklib2mEtP5FiqV1/q56XRE81Bx5P1/maOoDqEycDtIWUT3n/NlcR1WhrPia5W6CtG55vTE711Hkl+fuWPDLiwEcNM07Xu1j+q24aD0uN/wLFeWyxLoajeUqr6ti73+vUi2GB7zZjHPI2kNaXEDns3kVax3pSjHidu/YfNYMn3oaySGRksTi17DdpHPzHnB3EcoKym07o1qU41IuEldM6JwHEhU08M4FtYwOtzHlHoNwr8XdXPGV6WqqSg+pkScL0QGIAj70Ebj05pW+5o9Sq1+I9Foht4fxfojSlCdM8KGUdIaPfVabzMXwNXQjwo8TX97LvfqZBbEQQHMdRx3dZ3vK5zPcx4UULBkv8Awp1XUR07XBjpM1nEXAysc/aB5G29K2jHM7EVesqNN1Gr2/NiSdF+DialqoZ3TxvEZccoY4E5mOZvJ/wBSsQouMr3OJitKQrUZU1Fq/wA/mSOrBxSN9J+Diaqqpp2zxtEhBDSxxIs1rd4PkVedFyle52sLpSFGlGm4t2+ZHGkGEupKiSBzg8sy3cBYHM0O3HpVeUcrsdrD1lWpqola5jnGwJWpOldkhnglnI+sxbR4t3L6VY9nfM43TVNPgf1/RLcbbADmACtHnnvNR090PkxB0JZK2PVh4OZpdfNl3W6qiqU3Ox0MBjo4ZSzRve3kRlpdolJh+qzytk1ma2VpbbLl33P+r8lWnTyHdwmNjib5Vaxu/AtGNRUu5TKAegMaR8RU+H3M5Wmm9ZFfL7m9YthsdTC+GUEseLGxsecEHkNwFNJJqzOVSqypTU470RVpfjlPSxOoMPAa3aJ5Ablx3Fmf7x5CeQbB5K1SSissTv4PD1K0/aMRv/6r7/j69+gqudcIAgJx4LcR11BG0nvoSYj0N2t/tLfUrtGV4nltKUsmIb57fz5kb8JeJ6+vlAPexARN/DtcenO5w/CFXrSvI7WjKWrw65vb+PI1ZRF8ICVuC7S9pY2jndZ7dkLidj28kd/CHJzi3MrVGp/1ZwNKYJqTrQWx7/k+fc/U2TTvRj6fAGtIbLGc0ZO4m1ixx5ARy8hAKkqQzoo4HF+z1Lvc9/5IwoeDzEJJAx8WqbfbI57S0DnAaSXHmHuVZUZNnenpPDxjmTu+W0liqrKbC6RocbMjaGsb997gNwHK4naeklWm1CJ56EKuLrO297XyX6IKxvFJKqeSeXjPO4bmtGxrB5AP9zyqlKTk7s9XQoxo01CO5f1zcOBr63N5k/GxTYfiZzdM+5j3/YudPOD+XWuno2Z2POZ8Q4zXHeWD7zTvtvBva43KlF3vE0wGkoZFTquzW5/L5mqYdofXTPDG072bdrpGljG+Uk7+gXKjVOT6joVMdh6cbuV/ktrJxw2ljoqVjC8COGMAvds2NG1x5rm59KuJKMbHlak5V6rlbbJ7iCtLsa+mVcswuGmzYwd4jbsF+na78SpTlmlc9XhKGooqHXvfe/6xh1oWTwoZR0ho99VpvMxfA1dCPCjxNf3su9+pkFsRBAcx1HHd1ne8rnM9zHhRQsGS8wbE30s8c8eUvZmtmF2981zDcC3I4raMsruiOtSjVpunLc//AKbX3Uq7wYOw79yl18jn9D4fm/qvwO6lXeDB2HfuTXyHQ+H5v6r8DupV3gwdh37k18h0Ph+b+q/BquNYo+qmfNJlD32vlFm96A0WBJ5AFFKTk7sv0aMaMFCO5Fi4XBC1Jk7G7jhRrh92DsO/cp9fI5XRGH5v6r8HvdSrvBg7Dv3Jr5DofD839V+B3Uq7wYOw79ya+Q6Hw/N/VfgwekulM9dq9cIxq82XI0jjWve5PghaTqOW8tYbB08PfJfbzPdFdKJqB7nRBrmvAzsdextexBG1pFzt8vRZCbhuGKwcMTFKWxrczJY/wiVlS0sblgYdjhGSXkcxkO0DoAW0q0ns3EGH0XRpPM/9P57voagAoTpHqGAgCAzmjGlVRQazUhhEmW4eCQC2+0WIsdv5BSQqOO4q4rB08RbP1cjCyyFznOcblxLiecuNyfWVoWUkkkilYMhAEBs+EafV9OA0SCVo3CUZyB1wQ71kqWNWSKNbRuHqO9rP5fjcZGp4Uq5ws1sLDzhjifRmcQtnXkQx0PQT2tv+7jUcSxKaofrJ5HSP53HcOZrRsaPIAFE5N7WdGnShSjlgrItVqbmwaFaSCgmfKYzJmZksHZbd81172PMpKc8juU8bhXiYKKdrO5kqPhKrY5HuJbIxz3ODHjiBxJDWvbY2ANtt9y2VaSZDPRVCUUtzXWuv52Ms/hbktspWX8spI9WVb+0fIrrQsb8fl+zUtItK6qt2TPAZe4jYMrL8hI3uPST5LKGdSUt50MNg6WH2wW3m9/6MItC0EB4UMo6Q0e+q03mYvgauhHhR4mv72Xe/UyC2IggOY6jju6zveVzme5jwooWDIQBAEAQBAEAQBAEBncJ0SqqmB08QZq25gcz7HvBc7LKSNNyV0VK2NpUp6uV7/kwIKjLh6hgIAgCAIAgMhgeDy1cuqhDS/KXd87KLNsDt9IW0YuTsiKvXhQhnnu3H3doxVfSXUrYw+ZgzFrXttls03zOIB4w9azklfKaLF0tUqrdovn+rlhiNBLBI6KZuSRtszbg2uARtaSNxHKtWmnZktOpGpHNB3RbrBuEBXBE57msaLuc4NaN13OIAFzs2kjesraYk1FNvctpfYvgVTSlgqIjGX3y98117WvxCecetZlCUd6IqOIpVr6uV7b9/3LKanezjsey+7Mxzb9GYbVizRKpRluafc7nzWDIQBAZrR/RaprQ90AYQwgOzPy7SLi2w3UkKbluK2IxlLDtKd9vIwzm2JB5Db1LQsp3VzxYB4UMo6Q0e+q03mYvgauhHhR4mv72Xe/UyC2IggOY6jju6zveVzme5jwooWDJe4Jh/0moigDsmsdlzWzW2E3y3F93OtoxzOxFXq6qnKpa9jfGcFOV4ElY0A8W0WVznc1nOO7Zz3vycs/s/NnJembr/ADT8/wBGraY6KyYe9oc4PjffI8DLu3tc3bYjpN/yEVSm4HQweMjiU7KzW9GYpdAGxwtmr6ptKH2s0gEgnaA5zjbNb7oGznW6pWV5OxVnpJym4UIZrdZh9LtFZKExnOJYpL5JGi1yNuUtudtiCLE328y0nTcSzg8ZHEJ7LNb0Z/DODU6pstZUNp81u9sLtvuDnuIAd5APSpI0Nl5MqVdLLPlpRzfP9GL0u0GlomCVsgmhJALg3KW5uLcXIIO64O8jYtKlJx29RPg9IQxEsjVpF/hHBs+emhqBVMYJGNeWuiPeg7T32bbYeQehbRo3V7kVbSqp1ZU8l7Nrf+irSDg2dDA6enn17WtLnNy2JaN7mFpINub8+RJ0bK6ZjD6VU6ihUja/9tNh4OPsmfpn+EKSjwFLSXxi/wDU0TQ3Q+WuBdmEULNjpHC9za5a1txew3kkAXG9QU6bkdfG46GHdrXk+r8mSxDQVhgknoaptU2O+doAv3oubOaTc222tt51s6SteLuQU9IyVRU68Mt938zS1CdQ2nQ3Qw4gyV4nEWrcG2Mee9wHXvmbbepadLOr3OfjMesNJRcb3277fY+OiOihr5JoxMItUAbmPPmuXDdmFuL5d6xCnnbVzbF41YeMZON7/O32PvgGhZqqmqpxOGfR3Fpfq82ez3MvlzDLxb7zvWY0szavuNcRj1RpQqZb5uq+7Z3fM2Ck4JycwkqgHbcoZHfZfY5wLuXmG7nKkWH5spz0zuyw+r/RacHeGvpsXlgfYujikBI3EExEOHSCD6VrSVqliTSNVVcGqkdza+5e1FLPLjtQ2nn1EmrBz6sSd6GQ3blcQNtxt8i2abqOzsRRnTho+LqRzK+69uZhqrRqaqxWamlqQ6QMzum1QAdlbHYaprgBscBv5Fo4OU7NlmGLhRwkasYbL2tfv67GWpuCd2dwlqmgfcyx984WF3Fpd3oBJFtu69xey3WH5sry0yrJxh33f6KKTgpkzuE1SxrL2YWtu94te+UmzOjvtywsPt2szPTMcv8AiG3rvuX58jBY3orJQ1tNEJQdY+MxS5drXaxouWE2JaS077FaSpuMki5QxkcRQnJrcndeHP5+RsuP6O1MlZRxVdc2S4ke1xgbGG6t0RLLB20uuOi3KpJQk5JNlChiqUaE5Uqdty333327uo2LhB0cbWNhzVDINXnIzNzZrhu67m7reXepKsM3WU9H4p0HK0c17f25kcaJ6FvrI3TvkbBTtv37hcuy8awuAGjlcT6Cq8KTkrvcdrF4+NCWSKzS5f3ofbGtCmspnVVJUtqYWXz2ADmgbzcEg22EjZs27VmVLZmi7o1oY9yqqlVhlk9x89D9CJK5rpXSCGFpIzEZi4jflFwABzn1LFOk5bTOM0hHDvIleRJGgWBQ0jJ9TUtqGvcDdtu9LQRlJaSD+Ss04qK2M4uPxE60o545WiD5+M7rH3lUmepjwooWDJ4UMo6Q0e+q03mYvgauhHhR4mv72Xe/UyC2IggOY6jju6zveVzme5jwooWDJnNBftGk85/xepKXGirj/hp933RuXCbo9V1NbC6CJzm6pjQ8WyseHyEkn7tgWm6lrQlKSsc3RmKo0qElN9b2c1ZGR4U66ONtCyQgkTskdz6uPY91uY3t61vWaVrkGi6c5Oo49lrxe4zGmhJZE9tCyubt5QSy4FnNBBuDzjyLap3XK2D2SadTIabpnjcuqo46iiFNGJY5Wf8AUDrMiNnMygWb3rt191lDUk7JNWOlg8PDNUlTqZnZp7LbX17+Zm+FLCJ6uKmfTNMzWlxLWkbQ8DK8X3jYe0t60XJKxW0XXp0ZyVR2/XUeY3EaXARFUW1mrbGG3vZ5cC1o58o+BJf5pWYoPXaQz0912/D9/c8qqKWbAIY4WF7zDB3rd5ALCdnLsBSzdJJfIRqRp6RlKbsry+59tCKWSgwyd1WCwAySBjt7WZWjLbkJcCbf6ucrNNOEP9GuOnHE4qKpbdyvzZbcG4tg03/3/CsUfdm+ktuNXgXHBxK1+EZI2Nle3WtdE4gB7iS4Ncdtg4EbbcqzS2wNdJJxxl5Oydtv9yLajxiopopnswcQRtbmks8MzAbNjQ3vrAndyXWFJpcJvOhTqzjF18ze7Zf77CJGiwAVQ9E9pLHAs4amqHLrGn0FgAP5H1K1h9zPPaa95B/L7l5wbaM1NJLVPnaGh+Vre+DicrnnNs3Dvh5VmlBxbbI9I4unWhCMOrf5Fpwd/aeK+cd+rMsUuORJpH4Wj3fZFloi8nHqskk7Jx6A+MAdAWIe9ZLi1bR8PD0ZfYV/iOr8z/66VZXvn/ciKr/xkO/7yKsK/wAQ1Pmf+MCzH3rMVf8AjYd/5KcL/wARVPmT8NOsL3zFX/jYd/5MdO8nSUbTsc0b9zfowOUeS5JtzlY//YnSXRf92j3hAef4xQ7TsNPbbuvMQbc11ir7xeBjR6XsVT/29DIcJQ/7/CfO/wDtp1tV44kWjfh6/d9mfHhVI+l4bfw/y1kKVuKJnRXua3d9mXPCzgVRU6h0MedsbZS/aO92MI2HadjTuWa0HK1jTROJp0cym7N2sX+i8rZMGjEULagtjyuhJAD3tPfNJIIudp277jnWYbafMixScMa80su3fyXUYibGZ4KSothIp4SCH2eG8cZM2QNuQNlytczUX/mxYVCnUrR/8+aXVs5bd9y80cpzU4FqYCNYY5IyL27/ADOLmk8ma/qcswWalZEeJlqsfnnuun4fo+3BfgNRSQz/AEiPVl7gQLtJs1trnKSFmjBxTua6UxNOtOOrd7IhuXjO6T71UZ6SO5FKwZPChlHSGj31Wm8zF8DV0I8KPE1/ey736mQWxEEBzHUcd3Wd7yucz3MeFFCwZM7oGP8AyNJ5w/A9b0+NFTH/AA0+77o3ThJ0oq6SsayCUsaYGOIytcMxfKLjMDY2A9SnqzlGWw5ujcHRrUXKau7v0RGtdWyTPMkz3SPO9zjc7Nw5gPINirNtu7O3CnGnHLBWRlMK0uraZgjhncGDc0hrw3yNzg2HkGxbRqSirJlergqFWWacdv09CxxTF6ipcHTyukI3XOwdDRYD0BYlJy3ktKhTpK0I2LzCNK62lbkhnc1g3NIa9o6oeDl6AsxqSjuZHWwdCs8047ee70LTFsZqKpwdUSukI3X2Nb0MFgPUsSk5bySjQp0VamrEpVOIS0+A08sLix7YqezrA7ywHYbg3BVm7VJNfI4MaUKukJRmrq8vuRrjOktXVgNnmc9o25QA1txylrQAT0qvKcpbzt0cJRou8I2fPrPnRY/VQxGGKZzIzmuwBtjm2O3i+1FOSVkzaeGozlnlG75nxwnFp6V+enkdG4ixtuIG4OadjvSOVYjJx2o2q0adZWqK5f4ppfXVDSyWocWne1oawHyHIBceQ7Fs6knvZDSwNCk7xjt+vqYRRlovsHxmeleX08hjcRY2AIcOYtdcH/bbzraMnHaiKtQp1o5aiuX7tMcQL3P+kvDnAA2DbWF7ANtYb+QLbWz33IvYcNly5F5lnRY9VQvkkimcx8pvI4Bt3G5dc3Ft7idnOsKck7oknhqU4qMo3S3FFLjNRHM6eOVzZXZszwBc5iC7YRbaQORYUmnczKhTlBU5R/yuorjx6qbO6obM4TOFnSWbmIs0Wta25jeTkWc7vfrMPDUnTVNx/wArq/u8R4/VNmdUNmcJnDK6SzcxGwWta33RyciZ5XuHhqTgqbj/AJXVtEePVTZ3VDZnCZwyuks3MR3ota1vut5ORM8r3Dw1J01Tcf8AK6v7vKP4xUa/6TrXa+99ZYZr5cm61uLs3LGZ3v1mdRT1eqt/nl5+orMYqJZWTSSudKzLleQLjIczdwtsO1HJt3YhQpwg4RVk967yuux6qmfHJLM574jeNxDbtNwbiwtvaDt5llzk3dmIYalTi4xjZPeUYrjFRUlpqJXSFtw0kAWva9soHMPUsSk5bzNKhTpX1cbX/usyUum2IOj1ZqX5bWuA0PI8sgGb03uttbO1rkC0fhlLNk/H0Mfg+N1FISaeV0d+MBYtdbnY64J8u9axk47ieth6dZWqK5cYtpTW1Lcs07nN5WizGnpDAM3pusyqSlvZHRwdCk7wjt57/U+GDY5U0hJp5XR5uMNha6267XXF/LvWIzcdxvWw9KsrVFcvXaaYiXOd9Kku7fsbbZzNtYb+Rba2fMiWAw1rZF5/kwJKjLYQHhQyjpDR76rTeZi+Bq6EeFHia/vZd79TILYiCA5jqOO7rO95XOZ7mPCihYMnrXEG4JB5wbH1hZDSexnskjnbXEuPOSSei5QJJbilYAQBAEAQFZmcRlLnFvNmNtnk3LN2YyxvexQsGQgCAIAgCAIAgCAIAgCAIAgCAIAgCAIAgCAIAgPChlHSGj31Wm8zF8DV0I8KPE1/ey736mQWxEEBzHUcd3Wd7yucz3MeFFCwZCAIAgCAIAgCAIAgCAIAgCAIAgCAIAgCAIAgCAIAgCAIAgCAIAgCA8KGUdIaPfVabzMXwNXQjwo8TX97LvfqZBbEQQEGzcHmIlziIW7ST/8AKzlPSqWpnyPUx0nhkl/ryZR3OsS8S32rPmmpnyM9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B4OsS8S32rPmmpnyM9KYbteTJpweB0cELHCzmxsa4b7FrQCLjyhXIqyR5irJSqSa62y8WSMIAgCAIAgCAIAgCAIAgCAIAgCAIAgCAIAgCAIAgCAIAgCAIAgCAIAgCAIAgCA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xmlns="" val="2591966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Placeholder 13"/>
          <p:cNvSpPr>
            <a:spLocks noGrp="1"/>
          </p:cNvSpPr>
          <p:nvPr>
            <p:ph idx="1"/>
          </p:nvPr>
        </p:nvSpPr>
        <p:spPr bwMode="auto">
          <a:xfrm>
            <a:off x="539552" y="1196752"/>
            <a:ext cx="7867650" cy="4191000"/>
          </a:xfrm>
        </p:spPr>
        <p:txBody>
          <a:bodyPr wrap="none" numCol="1" anchor="t" anchorCtr="0" compatLnSpc="1">
            <a:prstTxWarp prst="textNoShape">
              <a:avLst/>
            </a:prstTxWarp>
            <a:spAutoFit/>
          </a:bodyPr>
          <a:lstStyle/>
          <a:p>
            <a:pPr marL="0" indent="0" eaLnBrk="1" hangingPunct="1">
              <a:spcBef>
                <a:spcPts val="500"/>
              </a:spcBef>
              <a:spcAft>
                <a:spcPts val="500"/>
              </a:spcAft>
            </a:pPr>
            <a:r>
              <a:rPr lang="en-GB" dirty="0" smtClean="0">
                <a:latin typeface="Arial" charset="0"/>
                <a:cs typeface="Arial" charset="0"/>
              </a:rPr>
              <a:t>Biodiversity is not just about:</a:t>
            </a:r>
          </a:p>
        </p:txBody>
      </p:sp>
      <p:sp>
        <p:nvSpPr>
          <p:cNvPr id="114691" name="Text Placeholder 14"/>
          <p:cNvSpPr>
            <a:spLocks noGrp="1"/>
          </p:cNvSpPr>
          <p:nvPr>
            <p:ph type="body" sz="quarter" idx="4294967295"/>
          </p:nvPr>
        </p:nvSpPr>
        <p:spPr bwMode="auto">
          <a:xfrm>
            <a:off x="5400675" y="1200150"/>
            <a:ext cx="3743325" cy="4583113"/>
          </a:xfrm>
        </p:spPr>
        <p:txBody>
          <a:bodyPr wrap="none" numCol="1" anchor="t" anchorCtr="0" compatLnSpc="1">
            <a:prstTxWarp prst="textNoShape">
              <a:avLst/>
            </a:prstTxWarp>
            <a:spAutoFit/>
          </a:bodyPr>
          <a:lstStyle/>
          <a:p>
            <a:pPr marL="0" indent="0" eaLnBrk="1" hangingPunct="1">
              <a:spcBef>
                <a:spcPts val="500"/>
              </a:spcBef>
              <a:spcAft>
                <a:spcPts val="500"/>
              </a:spcAft>
            </a:pPr>
            <a:r>
              <a:rPr lang="en-GB">
                <a:latin typeface="Arial" charset="0"/>
                <a:cs typeface="Arial" charset="0"/>
              </a:rPr>
              <a:t>But also about:</a:t>
            </a:r>
          </a:p>
        </p:txBody>
      </p:sp>
      <p:pic>
        <p:nvPicPr>
          <p:cNvPr id="114692" name="Picture 4" descr="Photo of soil bacteria">
            <a:hlinkClick r:id="rId3"/>
          </p:cNvPr>
          <p:cNvPicPr>
            <a:picLocks noChangeAspect="1" noChangeArrowheads="1"/>
          </p:cNvPicPr>
          <p:nvPr/>
        </p:nvPicPr>
        <p:blipFill>
          <a:blip r:embed="rId4" cstate="print"/>
          <a:srcRect/>
          <a:stretch>
            <a:fillRect/>
          </a:stretch>
        </p:blipFill>
        <p:spPr bwMode="auto">
          <a:xfrm>
            <a:off x="4502150" y="2525713"/>
            <a:ext cx="2520950" cy="1679575"/>
          </a:xfrm>
          <a:prstGeom prst="rect">
            <a:avLst/>
          </a:prstGeom>
          <a:noFill/>
          <a:ln w="9525">
            <a:noFill/>
            <a:miter lim="800000"/>
            <a:headEnd/>
            <a:tailEnd/>
          </a:ln>
        </p:spPr>
      </p:pic>
      <p:pic>
        <p:nvPicPr>
          <p:cNvPr id="114693" name="Picture 6" descr="http://i.huffpost.com/gen/221231/thumbs/s-TIGER-EXTINCTION-EXTINCT-large.jpg"/>
          <p:cNvPicPr>
            <a:picLocks noChangeAspect="1" noChangeArrowheads="1"/>
          </p:cNvPicPr>
          <p:nvPr/>
        </p:nvPicPr>
        <p:blipFill>
          <a:blip r:embed="rId5" cstate="print"/>
          <a:srcRect/>
          <a:stretch>
            <a:fillRect/>
          </a:stretch>
        </p:blipFill>
        <p:spPr bwMode="auto">
          <a:xfrm>
            <a:off x="468313" y="1628775"/>
            <a:ext cx="2376487" cy="1736725"/>
          </a:xfrm>
          <a:prstGeom prst="rect">
            <a:avLst/>
          </a:prstGeom>
          <a:noFill/>
          <a:ln w="9525">
            <a:noFill/>
            <a:miter lim="800000"/>
            <a:headEnd/>
            <a:tailEnd/>
          </a:ln>
        </p:spPr>
      </p:pic>
      <p:pic>
        <p:nvPicPr>
          <p:cNvPr id="114694" name="Picture 8" descr="http://www.inhabitat.com/wp-content/uploads/panda.jpg"/>
          <p:cNvPicPr>
            <a:picLocks noChangeAspect="1" noChangeArrowheads="1"/>
          </p:cNvPicPr>
          <p:nvPr/>
        </p:nvPicPr>
        <p:blipFill>
          <a:blip r:embed="rId6" cstate="print"/>
          <a:srcRect/>
          <a:stretch>
            <a:fillRect/>
          </a:stretch>
        </p:blipFill>
        <p:spPr bwMode="auto">
          <a:xfrm>
            <a:off x="827088" y="3365500"/>
            <a:ext cx="3055937" cy="2014538"/>
          </a:xfrm>
          <a:prstGeom prst="rect">
            <a:avLst/>
          </a:prstGeom>
          <a:noFill/>
          <a:ln w="9525">
            <a:noFill/>
            <a:miter lim="800000"/>
            <a:headEnd/>
            <a:tailEnd/>
          </a:ln>
        </p:spPr>
      </p:pic>
      <p:pic>
        <p:nvPicPr>
          <p:cNvPr id="114695" name="Picture 2" descr="http://images.sciencedaily.com/2008/06/080611135020.jpg">
            <a:hlinkClick r:id="rId7"/>
          </p:cNvPr>
          <p:cNvPicPr>
            <a:picLocks noChangeAspect="1" noChangeArrowheads="1"/>
          </p:cNvPicPr>
          <p:nvPr/>
        </p:nvPicPr>
        <p:blipFill>
          <a:blip r:embed="rId8" cstate="print"/>
          <a:srcRect/>
          <a:stretch>
            <a:fillRect/>
          </a:stretch>
        </p:blipFill>
        <p:spPr bwMode="auto">
          <a:xfrm>
            <a:off x="6097588" y="3573463"/>
            <a:ext cx="2674937" cy="1944687"/>
          </a:xfrm>
          <a:prstGeom prst="rect">
            <a:avLst/>
          </a:prstGeom>
          <a:noFill/>
          <a:ln w="9525">
            <a:noFill/>
            <a:miter lim="800000"/>
            <a:headEnd/>
            <a:tailEnd/>
          </a:ln>
        </p:spPr>
      </p:pic>
      <p:pic>
        <p:nvPicPr>
          <p:cNvPr id="9" name="Picture 20" descr="www-magazine-noaa"/>
          <p:cNvPicPr>
            <a:picLocks noChangeArrowheads="1"/>
          </p:cNvPicPr>
          <p:nvPr/>
        </p:nvPicPr>
        <p:blipFill>
          <a:blip r:embed="rId9" cstate="print"/>
          <a:srcRect/>
          <a:stretch>
            <a:fillRect/>
          </a:stretch>
        </p:blipFill>
        <p:spPr bwMode="auto">
          <a:xfrm>
            <a:off x="6227763" y="1628775"/>
            <a:ext cx="2414587" cy="1119188"/>
          </a:xfrm>
          <a:prstGeom prst="rect">
            <a:avLst/>
          </a:prstGeom>
          <a:noFill/>
          <a:ln w="12700">
            <a:solidFill>
              <a:srgbClr val="41404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8"/>
          <p:cNvPicPr>
            <a:picLocks noChangeAspect="1" noChangeArrowheads="1"/>
          </p:cNvPicPr>
          <p:nvPr/>
        </p:nvPicPr>
        <p:blipFill>
          <a:blip r:embed="rId3" cstate="print"/>
          <a:srcRect/>
          <a:stretch>
            <a:fillRect/>
          </a:stretch>
        </p:blipFill>
        <p:spPr bwMode="auto">
          <a:xfrm>
            <a:off x="1752600" y="601663"/>
            <a:ext cx="5427663" cy="5638800"/>
          </a:xfrm>
          <a:prstGeom prst="rect">
            <a:avLst/>
          </a:prstGeom>
          <a:noFill/>
          <a:ln w="9525">
            <a:noFill/>
            <a:miter lim="800000"/>
            <a:headEnd/>
            <a:tailEnd/>
          </a:ln>
        </p:spPr>
      </p:pic>
      <p:sp>
        <p:nvSpPr>
          <p:cNvPr id="3" name="Oval 2"/>
          <p:cNvSpPr/>
          <p:nvPr/>
        </p:nvSpPr>
        <p:spPr>
          <a:xfrm>
            <a:off x="4419600" y="2278063"/>
            <a:ext cx="13716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rgbClr val="FFFFFF"/>
                </a:solidFill>
              </a:rPr>
              <a:t> </a:t>
            </a:r>
            <a:endParaRPr lang="hu-HU" dirty="0">
              <a:solidFill>
                <a:srgbClr val="FFFFFF"/>
              </a:solidFill>
            </a:endParaRPr>
          </a:p>
        </p:txBody>
      </p:sp>
      <p:sp>
        <p:nvSpPr>
          <p:cNvPr id="4" name="Oval 3"/>
          <p:cNvSpPr/>
          <p:nvPr/>
        </p:nvSpPr>
        <p:spPr>
          <a:xfrm>
            <a:off x="4495800" y="3192463"/>
            <a:ext cx="1524000"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rgbClr val="FFFFFF"/>
                </a:solidFill>
              </a:rPr>
              <a:t> </a:t>
            </a:r>
            <a:endParaRPr lang="hu-HU" dirty="0">
              <a:solidFill>
                <a:srgbClr val="FFFFFF"/>
              </a:solidFill>
            </a:endParaRPr>
          </a:p>
        </p:txBody>
      </p:sp>
      <p:sp>
        <p:nvSpPr>
          <p:cNvPr id="5" name="Oval 4"/>
          <p:cNvSpPr/>
          <p:nvPr/>
        </p:nvSpPr>
        <p:spPr>
          <a:xfrm>
            <a:off x="2895600" y="2887663"/>
            <a:ext cx="13716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rgbClr val="FFFFFF"/>
                </a:solidFill>
              </a:rPr>
              <a:t> </a:t>
            </a:r>
            <a:endParaRPr lang="hu-HU" dirty="0">
              <a:solidFill>
                <a:srgbClr val="FFFFFF"/>
              </a:solidFill>
            </a:endParaRPr>
          </a:p>
        </p:txBody>
      </p:sp>
      <p:sp>
        <p:nvSpPr>
          <p:cNvPr id="6" name="Oval 5"/>
          <p:cNvSpPr/>
          <p:nvPr/>
        </p:nvSpPr>
        <p:spPr>
          <a:xfrm>
            <a:off x="4343400" y="4030663"/>
            <a:ext cx="14478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rgbClr val="FFFFFF"/>
                </a:solidFill>
              </a:rPr>
              <a:t> </a:t>
            </a:r>
            <a:endParaRPr lang="hu-HU" dirty="0">
              <a:solidFill>
                <a:srgbClr val="FFFFFF"/>
              </a:solidFill>
            </a:endParaRPr>
          </a:p>
        </p:txBody>
      </p:sp>
      <p:sp>
        <p:nvSpPr>
          <p:cNvPr id="7" name="Oval 6"/>
          <p:cNvSpPr/>
          <p:nvPr/>
        </p:nvSpPr>
        <p:spPr>
          <a:xfrm>
            <a:off x="1905000" y="449263"/>
            <a:ext cx="16764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rgbClr val="FFFFFF"/>
                </a:solidFill>
              </a:rPr>
              <a:t> </a:t>
            </a:r>
            <a:endParaRPr lang="hu-HU" dirty="0">
              <a:solidFill>
                <a:srgbClr val="FFFFFF"/>
              </a:solidFill>
            </a:endParaRPr>
          </a:p>
        </p:txBody>
      </p:sp>
      <p:sp>
        <p:nvSpPr>
          <p:cNvPr id="8" name="Oval 7"/>
          <p:cNvSpPr/>
          <p:nvPr/>
        </p:nvSpPr>
        <p:spPr>
          <a:xfrm>
            <a:off x="3657600" y="373063"/>
            <a:ext cx="16764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rgbClr val="FFFFFF"/>
                </a:solidFill>
              </a:rPr>
              <a:t> </a:t>
            </a:r>
            <a:endParaRPr lang="hu-HU" dirty="0">
              <a:solidFill>
                <a:srgbClr val="FFFFFF"/>
              </a:solidFill>
            </a:endParaRPr>
          </a:p>
        </p:txBody>
      </p:sp>
      <p:sp>
        <p:nvSpPr>
          <p:cNvPr id="9" name="Oval 8"/>
          <p:cNvSpPr/>
          <p:nvPr/>
        </p:nvSpPr>
        <p:spPr>
          <a:xfrm>
            <a:off x="5334000" y="449263"/>
            <a:ext cx="18288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rgbClr val="FFFFFF"/>
                </a:solidFill>
              </a:rPr>
              <a:t> </a:t>
            </a:r>
            <a:endParaRPr lang="hu-HU" dirty="0">
              <a:solidFill>
                <a:srgbClr val="FFFFFF"/>
              </a:solidFill>
            </a:endParaRPr>
          </a:p>
        </p:txBody>
      </p:sp>
      <p:sp>
        <p:nvSpPr>
          <p:cNvPr id="10" name="Title 9"/>
          <p:cNvSpPr>
            <a:spLocks noGrp="1"/>
          </p:cNvSpPr>
          <p:nvPr>
            <p:ph type="title"/>
          </p:nvPr>
        </p:nvSpPr>
        <p:spPr/>
        <p:txBody>
          <a:bodyPr/>
          <a:lstStyle/>
          <a:p>
            <a:endParaRPr lang="nl-NL"/>
          </a:p>
        </p:txBody>
      </p:sp>
      <p:sp>
        <p:nvSpPr>
          <p:cNvPr id="11" name="Content Placeholder 10"/>
          <p:cNvSpPr>
            <a:spLocks noGrp="1"/>
          </p:cNvSpPr>
          <p:nvPr>
            <p:ph idx="1"/>
          </p:nvPr>
        </p:nvSpPr>
        <p:spPr/>
        <p:txBody>
          <a:bodyPr/>
          <a:lstStyle/>
          <a:p>
            <a:endParaRPr lang="nl-NL"/>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1276350" y="260648"/>
            <a:ext cx="7867650" cy="792162"/>
          </a:xfrm>
        </p:spPr>
        <p:txBody>
          <a:bodyPr/>
          <a:lstStyle/>
          <a:p>
            <a:pPr eaLnBrk="1" hangingPunct="1"/>
            <a:r>
              <a:rPr dirty="0" smtClean="0">
                <a:latin typeface="Arial" charset="0"/>
                <a:cs typeface="Arial" charset="0"/>
              </a:rPr>
              <a:t>Ecosystem services – an overview</a:t>
            </a:r>
          </a:p>
        </p:txBody>
      </p:sp>
      <p:sp>
        <p:nvSpPr>
          <p:cNvPr id="15" name="Content Placeholder 14"/>
          <p:cNvSpPr>
            <a:spLocks noGrp="1"/>
          </p:cNvSpPr>
          <p:nvPr>
            <p:ph idx="1"/>
          </p:nvPr>
        </p:nvSpPr>
        <p:spPr/>
        <p:txBody>
          <a:bodyPr/>
          <a:lstStyle/>
          <a:p>
            <a:endParaRPr lang="nl-NL"/>
          </a:p>
        </p:txBody>
      </p:sp>
      <p:pic>
        <p:nvPicPr>
          <p:cNvPr id="26627" name="Picture 5" descr="logging 1"/>
          <p:cNvPicPr preferRelativeResize="0">
            <a:picLocks noChangeArrowheads="1"/>
          </p:cNvPicPr>
          <p:nvPr/>
        </p:nvPicPr>
        <p:blipFill>
          <a:blip r:embed="rId3" cstate="print"/>
          <a:srcRect/>
          <a:stretch>
            <a:fillRect/>
          </a:stretch>
        </p:blipFill>
        <p:spPr bwMode="auto">
          <a:xfrm>
            <a:off x="2305050" y="3686175"/>
            <a:ext cx="1101725" cy="1119188"/>
          </a:xfrm>
          <a:prstGeom prst="rect">
            <a:avLst/>
          </a:prstGeom>
          <a:noFill/>
          <a:ln w="12700">
            <a:solidFill>
              <a:srgbClr val="414042"/>
            </a:solidFill>
            <a:miter lim="800000"/>
            <a:headEnd/>
            <a:tailEnd/>
          </a:ln>
        </p:spPr>
      </p:pic>
      <p:pic>
        <p:nvPicPr>
          <p:cNvPr id="26628" name="Picture 18" descr="Lost_Valley_Creek"/>
          <p:cNvPicPr preferRelativeResize="0">
            <a:picLocks noChangeArrowheads="1"/>
          </p:cNvPicPr>
          <p:nvPr/>
        </p:nvPicPr>
        <p:blipFill>
          <a:blip r:embed="rId4" cstate="print"/>
          <a:srcRect/>
          <a:stretch>
            <a:fillRect/>
          </a:stretch>
        </p:blipFill>
        <p:spPr bwMode="auto">
          <a:xfrm>
            <a:off x="987425" y="2500313"/>
            <a:ext cx="2419350" cy="1058862"/>
          </a:xfrm>
          <a:prstGeom prst="rect">
            <a:avLst/>
          </a:prstGeom>
          <a:noFill/>
          <a:ln w="12700">
            <a:solidFill>
              <a:srgbClr val="414042"/>
            </a:solidFill>
            <a:miter lim="800000"/>
            <a:headEnd/>
            <a:tailEnd/>
          </a:ln>
        </p:spPr>
      </p:pic>
      <p:pic>
        <p:nvPicPr>
          <p:cNvPr id="26629" name="Picture 22" descr="15"/>
          <p:cNvPicPr preferRelativeResize="0">
            <a:picLocks noChangeArrowheads="1"/>
          </p:cNvPicPr>
          <p:nvPr/>
        </p:nvPicPr>
        <p:blipFill>
          <a:blip r:embed="rId5" cstate="print"/>
          <a:srcRect/>
          <a:stretch>
            <a:fillRect/>
          </a:stretch>
        </p:blipFill>
        <p:spPr bwMode="auto">
          <a:xfrm>
            <a:off x="987425" y="3686175"/>
            <a:ext cx="1133475" cy="1119188"/>
          </a:xfrm>
          <a:prstGeom prst="rect">
            <a:avLst/>
          </a:prstGeom>
          <a:noFill/>
          <a:ln w="12700">
            <a:solidFill>
              <a:srgbClr val="414042"/>
            </a:solidFill>
            <a:miter lim="800000"/>
            <a:headEnd/>
            <a:tailEnd/>
          </a:ln>
        </p:spPr>
      </p:pic>
      <p:sp>
        <p:nvSpPr>
          <p:cNvPr id="26630" name="Rectangle 4"/>
          <p:cNvSpPr>
            <a:spLocks noChangeArrowheads="1"/>
          </p:cNvSpPr>
          <p:nvPr/>
        </p:nvSpPr>
        <p:spPr bwMode="auto">
          <a:xfrm>
            <a:off x="977900" y="1200150"/>
            <a:ext cx="2451100" cy="1209675"/>
          </a:xfrm>
          <a:prstGeom prst="rect">
            <a:avLst/>
          </a:prstGeom>
          <a:noFill/>
          <a:ln w="12700">
            <a:solidFill>
              <a:srgbClr val="00B25A"/>
            </a:solidFill>
            <a:miter lim="800000"/>
            <a:headEnd/>
            <a:tailEnd/>
          </a:ln>
        </p:spPr>
        <p:txBody>
          <a:bodyPr lIns="54000" tIns="36000" rIns="54000" bIns="36000"/>
          <a:lstStyle/>
          <a:p>
            <a:r>
              <a:rPr lang="en-GB" b="1">
                <a:solidFill>
                  <a:srgbClr val="00B25A"/>
                </a:solidFill>
              </a:rPr>
              <a:t>Provisioning</a:t>
            </a:r>
          </a:p>
          <a:p>
            <a:r>
              <a:rPr lang="en-GB">
                <a:solidFill>
                  <a:srgbClr val="414042"/>
                </a:solidFill>
              </a:rPr>
              <a:t>Goods or products produced by ecosystems</a:t>
            </a:r>
          </a:p>
        </p:txBody>
      </p:sp>
      <p:sp>
        <p:nvSpPr>
          <p:cNvPr id="26631" name="Rectangle 26"/>
          <p:cNvSpPr>
            <a:spLocks noChangeArrowheads="1"/>
          </p:cNvSpPr>
          <p:nvPr/>
        </p:nvSpPr>
        <p:spPr bwMode="auto">
          <a:xfrm>
            <a:off x="3606800" y="1200150"/>
            <a:ext cx="2451100" cy="1209675"/>
          </a:xfrm>
          <a:prstGeom prst="rect">
            <a:avLst/>
          </a:prstGeom>
          <a:noFill/>
          <a:ln w="12700">
            <a:solidFill>
              <a:srgbClr val="00B25A"/>
            </a:solidFill>
            <a:miter lim="800000"/>
            <a:headEnd/>
            <a:tailEnd/>
          </a:ln>
        </p:spPr>
        <p:txBody>
          <a:bodyPr lIns="54000" tIns="36000" rIns="54000" bIns="36000"/>
          <a:lstStyle/>
          <a:p>
            <a:r>
              <a:rPr lang="en-GB" b="1">
                <a:solidFill>
                  <a:srgbClr val="00B25A"/>
                </a:solidFill>
              </a:rPr>
              <a:t>Regulating</a:t>
            </a:r>
          </a:p>
          <a:p>
            <a:r>
              <a:rPr lang="en-GB">
                <a:solidFill>
                  <a:srgbClr val="414042"/>
                </a:solidFill>
              </a:rPr>
              <a:t>Natural processes regulated by ecosystems </a:t>
            </a:r>
          </a:p>
          <a:p>
            <a:endParaRPr lang="en-GB">
              <a:solidFill>
                <a:srgbClr val="9C0000"/>
              </a:solidFill>
            </a:endParaRPr>
          </a:p>
          <a:p>
            <a:endParaRPr lang="en-GB">
              <a:solidFill>
                <a:srgbClr val="9C0000"/>
              </a:solidFill>
            </a:endParaRPr>
          </a:p>
          <a:p>
            <a:endParaRPr lang="en-GB">
              <a:solidFill>
                <a:srgbClr val="9C0000"/>
              </a:solidFill>
              <a:latin typeface="Georgia" pitchFamily="18" charset="0"/>
            </a:endParaRPr>
          </a:p>
          <a:p>
            <a:pPr>
              <a:lnSpc>
                <a:spcPct val="80000"/>
              </a:lnSpc>
            </a:pPr>
            <a:endParaRPr lang="en-GB">
              <a:solidFill>
                <a:srgbClr val="000000"/>
              </a:solidFill>
              <a:latin typeface="Georgia" pitchFamily="18" charset="0"/>
            </a:endParaRPr>
          </a:p>
          <a:p>
            <a:endParaRPr lang="en-GB">
              <a:solidFill>
                <a:srgbClr val="000000"/>
              </a:solidFill>
              <a:latin typeface="Georgia" pitchFamily="18" charset="0"/>
            </a:endParaRPr>
          </a:p>
        </p:txBody>
      </p:sp>
      <p:sp>
        <p:nvSpPr>
          <p:cNvPr id="26632" name="Rectangle 2"/>
          <p:cNvSpPr>
            <a:spLocks noChangeArrowheads="1"/>
          </p:cNvSpPr>
          <p:nvPr/>
        </p:nvSpPr>
        <p:spPr bwMode="auto">
          <a:xfrm>
            <a:off x="6235700" y="1200150"/>
            <a:ext cx="2451100" cy="1209675"/>
          </a:xfrm>
          <a:prstGeom prst="rect">
            <a:avLst/>
          </a:prstGeom>
          <a:noFill/>
          <a:ln w="12700">
            <a:solidFill>
              <a:srgbClr val="00B25A"/>
            </a:solidFill>
            <a:miter lim="800000"/>
            <a:headEnd/>
            <a:tailEnd/>
          </a:ln>
        </p:spPr>
        <p:txBody>
          <a:bodyPr lIns="54000" tIns="36000" rIns="54000" bIns="36000"/>
          <a:lstStyle/>
          <a:p>
            <a:r>
              <a:rPr lang="en-GB" b="1">
                <a:solidFill>
                  <a:srgbClr val="00B25A"/>
                </a:solidFill>
              </a:rPr>
              <a:t>Cultural</a:t>
            </a:r>
          </a:p>
          <a:p>
            <a:r>
              <a:rPr lang="en-GB">
                <a:solidFill>
                  <a:srgbClr val="414042"/>
                </a:solidFill>
              </a:rPr>
              <a:t>Intangible benefits obtained from ecosystems</a:t>
            </a:r>
          </a:p>
          <a:p>
            <a:endParaRPr lang="en-GB">
              <a:solidFill>
                <a:srgbClr val="9C0000"/>
              </a:solidFill>
            </a:endParaRPr>
          </a:p>
          <a:p>
            <a:endParaRPr lang="en-GB">
              <a:solidFill>
                <a:srgbClr val="9C0000"/>
              </a:solidFill>
            </a:endParaRPr>
          </a:p>
          <a:p>
            <a:endParaRPr lang="en-GB">
              <a:solidFill>
                <a:srgbClr val="9C0000"/>
              </a:solidFill>
              <a:latin typeface="Georgia" pitchFamily="18" charset="0"/>
            </a:endParaRPr>
          </a:p>
          <a:p>
            <a:pPr>
              <a:lnSpc>
                <a:spcPct val="80000"/>
              </a:lnSpc>
            </a:pPr>
            <a:endParaRPr lang="en-GB">
              <a:solidFill>
                <a:srgbClr val="000000"/>
              </a:solidFill>
              <a:latin typeface="Georgia" pitchFamily="18" charset="0"/>
            </a:endParaRPr>
          </a:p>
          <a:p>
            <a:endParaRPr lang="en-GB">
              <a:solidFill>
                <a:srgbClr val="000000"/>
              </a:solidFill>
              <a:latin typeface="Georgia" pitchFamily="18" charset="0"/>
            </a:endParaRPr>
          </a:p>
        </p:txBody>
      </p:sp>
      <p:pic>
        <p:nvPicPr>
          <p:cNvPr id="26633" name="Picture 16" descr="The Pagoda Forest."/>
          <p:cNvPicPr>
            <a:picLocks noChangeArrowheads="1"/>
          </p:cNvPicPr>
          <p:nvPr/>
        </p:nvPicPr>
        <p:blipFill>
          <a:blip r:embed="rId6" cstate="print"/>
          <a:srcRect/>
          <a:stretch>
            <a:fillRect/>
          </a:stretch>
        </p:blipFill>
        <p:spPr bwMode="auto">
          <a:xfrm>
            <a:off x="6235700" y="3686175"/>
            <a:ext cx="2439988" cy="1119188"/>
          </a:xfrm>
          <a:prstGeom prst="rect">
            <a:avLst/>
          </a:prstGeom>
          <a:noFill/>
          <a:ln w="12700">
            <a:solidFill>
              <a:srgbClr val="414042"/>
            </a:solidFill>
            <a:miter lim="800000"/>
            <a:headEnd/>
            <a:tailEnd/>
          </a:ln>
        </p:spPr>
      </p:pic>
      <p:pic>
        <p:nvPicPr>
          <p:cNvPr id="26634" name="Picture 17" descr="hiking"/>
          <p:cNvPicPr>
            <a:picLocks noChangeAspect="1" noChangeArrowheads="1"/>
          </p:cNvPicPr>
          <p:nvPr/>
        </p:nvPicPr>
        <p:blipFill>
          <a:blip r:embed="rId7" cstate="print"/>
          <a:srcRect/>
          <a:stretch>
            <a:fillRect/>
          </a:stretch>
        </p:blipFill>
        <p:spPr bwMode="auto">
          <a:xfrm>
            <a:off x="6235700" y="2514600"/>
            <a:ext cx="2439988" cy="1066800"/>
          </a:xfrm>
          <a:prstGeom prst="rect">
            <a:avLst/>
          </a:prstGeom>
          <a:noFill/>
          <a:ln w="12700">
            <a:solidFill>
              <a:srgbClr val="414042"/>
            </a:solidFill>
            <a:miter lim="800000"/>
            <a:headEnd/>
            <a:tailEnd/>
          </a:ln>
        </p:spPr>
      </p:pic>
      <p:pic>
        <p:nvPicPr>
          <p:cNvPr id="26635" name="Picture 7" descr="New Picture (1)"/>
          <p:cNvPicPr preferRelativeResize="0">
            <a:picLocks noChangeArrowheads="1"/>
          </p:cNvPicPr>
          <p:nvPr/>
        </p:nvPicPr>
        <p:blipFill>
          <a:blip r:embed="rId8" cstate="print"/>
          <a:srcRect/>
          <a:stretch>
            <a:fillRect/>
          </a:stretch>
        </p:blipFill>
        <p:spPr bwMode="auto">
          <a:xfrm>
            <a:off x="3643313" y="2514600"/>
            <a:ext cx="2414587" cy="1076325"/>
          </a:xfrm>
          <a:prstGeom prst="rect">
            <a:avLst/>
          </a:prstGeom>
          <a:noFill/>
          <a:ln w="12700">
            <a:solidFill>
              <a:srgbClr val="414042"/>
            </a:solidFill>
            <a:miter lim="800000"/>
            <a:headEnd/>
            <a:tailEnd/>
          </a:ln>
        </p:spPr>
      </p:pic>
      <p:pic>
        <p:nvPicPr>
          <p:cNvPr id="26636" name="Picture 20" descr="www-magazine-noaa"/>
          <p:cNvPicPr>
            <a:picLocks noChangeArrowheads="1"/>
          </p:cNvPicPr>
          <p:nvPr/>
        </p:nvPicPr>
        <p:blipFill>
          <a:blip r:embed="rId9" cstate="print"/>
          <a:srcRect/>
          <a:stretch>
            <a:fillRect/>
          </a:stretch>
        </p:blipFill>
        <p:spPr bwMode="auto">
          <a:xfrm>
            <a:off x="3643313" y="3686175"/>
            <a:ext cx="2414587" cy="1119188"/>
          </a:xfrm>
          <a:prstGeom prst="rect">
            <a:avLst/>
          </a:prstGeom>
          <a:noFill/>
          <a:ln w="12700">
            <a:solidFill>
              <a:srgbClr val="414042"/>
            </a:solidFill>
            <a:miter lim="800000"/>
            <a:headEnd/>
            <a:tailEnd/>
          </a:ln>
        </p:spPr>
      </p:pic>
      <p:sp>
        <p:nvSpPr>
          <p:cNvPr id="26637" name="Rectangle 4"/>
          <p:cNvSpPr>
            <a:spLocks noChangeArrowheads="1"/>
          </p:cNvSpPr>
          <p:nvPr/>
        </p:nvSpPr>
        <p:spPr bwMode="auto">
          <a:xfrm>
            <a:off x="971550" y="4875213"/>
            <a:ext cx="7715250" cy="657225"/>
          </a:xfrm>
          <a:prstGeom prst="rect">
            <a:avLst/>
          </a:prstGeom>
          <a:noFill/>
          <a:ln w="12700">
            <a:solidFill>
              <a:srgbClr val="00B25A"/>
            </a:solidFill>
            <a:miter lim="800000"/>
            <a:headEnd/>
            <a:tailEnd/>
          </a:ln>
        </p:spPr>
        <p:txBody>
          <a:bodyPr lIns="54000" tIns="36000" rIns="54000" bIns="36000"/>
          <a:lstStyle/>
          <a:p>
            <a:r>
              <a:rPr lang="en-GB" b="1">
                <a:solidFill>
                  <a:srgbClr val="00B25A"/>
                </a:solidFill>
              </a:rPr>
              <a:t>Supporting</a:t>
            </a:r>
          </a:p>
          <a:p>
            <a:r>
              <a:rPr lang="en-GB">
                <a:solidFill>
                  <a:srgbClr val="414042"/>
                </a:solidFill>
              </a:rPr>
              <a:t>Functions that maintain all other services</a:t>
            </a:r>
          </a:p>
        </p:txBody>
      </p:sp>
      <p:sp>
        <p:nvSpPr>
          <p:cNvPr id="116750" name="Text Box 7"/>
          <p:cNvSpPr txBox="1">
            <a:spLocks noChangeArrowheads="1"/>
          </p:cNvSpPr>
          <p:nvPr/>
        </p:nvSpPr>
        <p:spPr bwMode="auto">
          <a:xfrm>
            <a:off x="971550" y="5618163"/>
            <a:ext cx="7467600" cy="184150"/>
          </a:xfrm>
          <a:prstGeom prst="rect">
            <a:avLst/>
          </a:prstGeom>
          <a:noFill/>
          <a:ln w="9525">
            <a:noFill/>
            <a:miter lim="800000"/>
            <a:headEnd/>
            <a:tailEnd/>
          </a:ln>
        </p:spPr>
        <p:txBody>
          <a:bodyPr lIns="0" tIns="0" rIns="0" bIns="0" anchor="ctr">
            <a:spAutoFit/>
          </a:bodyPr>
          <a:lstStyle/>
          <a:p>
            <a:pPr>
              <a:spcBef>
                <a:spcPct val="50000"/>
              </a:spcBef>
            </a:pPr>
            <a:r>
              <a:rPr lang="en-GB" sz="1200">
                <a:solidFill>
                  <a:srgbClr val="414042"/>
                </a:solidFill>
              </a:rPr>
              <a:t>As described in the </a:t>
            </a:r>
            <a:r>
              <a:rPr lang="en-GB" sz="1200" i="1">
                <a:solidFill>
                  <a:srgbClr val="414042"/>
                </a:solidFill>
              </a:rPr>
              <a:t>Millennium Ecosystem Assessment</a:t>
            </a:r>
            <a:r>
              <a:rPr lang="en-GB" sz="1200">
                <a:solidFill>
                  <a:srgbClr val="414042"/>
                </a:solidFill>
              </a:rPr>
              <a:t>, 2005.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3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63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P spid="26631" grpId="0" animBg="1"/>
      <p:bldP spid="26632" grpId="0" animBg="1"/>
      <p:bldP spid="266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501008"/>
            <a:ext cx="7867650" cy="1362075"/>
          </a:xfrm>
        </p:spPr>
        <p:txBody>
          <a:bodyPr>
            <a:normAutofit fontScale="90000"/>
          </a:bodyPr>
          <a:lstStyle/>
          <a:p>
            <a:r>
              <a:rPr lang="en-GB" sz="3200" dirty="0" smtClean="0">
                <a:latin typeface="Calibri"/>
                <a:ea typeface="Times New Roman"/>
                <a:cs typeface="Calibri"/>
              </a:rPr>
              <a:t/>
            </a:r>
            <a:br>
              <a:rPr lang="en-GB" sz="3200" dirty="0" smtClean="0">
                <a:latin typeface="Calibri"/>
                <a:ea typeface="Times New Roman"/>
                <a:cs typeface="Calibri"/>
              </a:rPr>
            </a:br>
            <a:r>
              <a:rPr lang="en-GB" sz="2800" dirty="0" smtClean="0"/>
              <a:t/>
            </a:r>
            <a:br>
              <a:rPr lang="en-GB" sz="2800" dirty="0" smtClean="0"/>
            </a:br>
            <a:r>
              <a:rPr lang="nl-NL" sz="3200" dirty="0" smtClean="0">
                <a:ea typeface="Times New Roman"/>
                <a:cs typeface="Times New Roman"/>
              </a:rPr>
              <a:t/>
            </a:r>
            <a:br>
              <a:rPr lang="nl-NL" sz="3200" dirty="0" smtClean="0">
                <a:ea typeface="Times New Roman"/>
                <a:cs typeface="Times New Roman"/>
              </a:rPr>
            </a:br>
            <a:r>
              <a:rPr lang="en-GB" dirty="0" smtClean="0"/>
              <a:t/>
            </a:r>
            <a:br>
              <a:rPr lang="en-GB" dirty="0" smtClean="0"/>
            </a:br>
            <a:r>
              <a:rPr lang="en-GB" dirty="0" smtClean="0"/>
              <a:t/>
            </a:r>
            <a:br>
              <a:rPr lang="en-GB" dirty="0" smtClean="0"/>
            </a:br>
            <a:endParaRPr lang="en-GB" dirty="0"/>
          </a:p>
        </p:txBody>
      </p:sp>
      <p:sp>
        <p:nvSpPr>
          <p:cNvPr id="5" name="Text Placeholder 4"/>
          <p:cNvSpPr>
            <a:spLocks noGrp="1"/>
          </p:cNvSpPr>
          <p:nvPr>
            <p:ph idx="4294967295"/>
          </p:nvPr>
        </p:nvSpPr>
        <p:spPr>
          <a:xfrm>
            <a:off x="395536" y="4365104"/>
            <a:ext cx="7560840" cy="1879104"/>
          </a:xfrm>
        </p:spPr>
        <p:txBody>
          <a:bodyPr/>
          <a:lstStyle/>
          <a:p>
            <a:pPr>
              <a:buNone/>
            </a:pPr>
            <a:r>
              <a:rPr lang="en-GB" sz="2800" dirty="0" smtClean="0">
                <a:solidFill>
                  <a:schemeClr val="accent1"/>
                </a:solidFill>
                <a:latin typeface="Calibri"/>
                <a:ea typeface="Times New Roman"/>
                <a:cs typeface="Calibri"/>
              </a:rPr>
              <a:t>SESSION 3</a:t>
            </a:r>
          </a:p>
          <a:p>
            <a:pPr>
              <a:buNone/>
            </a:pPr>
            <a:r>
              <a:rPr lang="en-GB" sz="2800" dirty="0" smtClean="0">
                <a:solidFill>
                  <a:schemeClr val="tx2"/>
                </a:solidFill>
                <a:latin typeface="Calibri"/>
                <a:ea typeface="Times New Roman"/>
                <a:cs typeface="Calibri"/>
              </a:rPr>
              <a:t>THE GLOBAL ECOSYSTEM CHALLENGE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14313" y="836613"/>
            <a:ext cx="8296275" cy="419100"/>
          </a:xfrm>
        </p:spPr>
        <p:txBody>
          <a:bodyPr/>
          <a:lstStyle/>
          <a:p>
            <a:r>
              <a:rPr lang="nl-NL" sz="2800" smtClean="0">
                <a:solidFill>
                  <a:schemeClr val="tx2"/>
                </a:solidFill>
                <a:latin typeface="Arial" charset="0"/>
                <a:cs typeface="Arial" charset="0"/>
              </a:rPr>
              <a:t>T</a:t>
            </a:r>
            <a:r>
              <a:rPr lang="hu-HU" sz="2800" smtClean="0">
                <a:solidFill>
                  <a:schemeClr val="tx2"/>
                </a:solidFill>
                <a:latin typeface="Arial" charset="0"/>
                <a:cs typeface="Arial" charset="0"/>
              </a:rPr>
              <a:t>he global </a:t>
            </a:r>
            <a:r>
              <a:rPr lang="nl-NL" sz="2800" smtClean="0">
                <a:solidFill>
                  <a:schemeClr val="tx2"/>
                </a:solidFill>
                <a:latin typeface="Arial" charset="0"/>
                <a:cs typeface="Arial" charset="0"/>
              </a:rPr>
              <a:t>ecosystem challenge</a:t>
            </a:r>
            <a:endParaRPr lang="en-US" sz="2500" smtClean="0">
              <a:solidFill>
                <a:schemeClr val="tx2"/>
              </a:solidFill>
              <a:latin typeface="Arial" charset="0"/>
              <a:cs typeface="Arial" charset="0"/>
            </a:endParaRPr>
          </a:p>
        </p:txBody>
      </p:sp>
      <p:pic>
        <p:nvPicPr>
          <p:cNvPr id="124931" name="Picture 5" descr="Figure 7.wmf"/>
          <p:cNvPicPr>
            <a:picLocks noChangeAspect="1"/>
          </p:cNvPicPr>
          <p:nvPr/>
        </p:nvPicPr>
        <p:blipFill>
          <a:blip r:embed="rId3" cstate="print"/>
          <a:srcRect t="35426"/>
          <a:stretch>
            <a:fillRect/>
          </a:stretch>
        </p:blipFill>
        <p:spPr bwMode="auto">
          <a:xfrm>
            <a:off x="142875" y="2071688"/>
            <a:ext cx="8893175" cy="4457700"/>
          </a:xfrm>
          <a:prstGeom prst="rect">
            <a:avLst/>
          </a:prstGeom>
          <a:noFill/>
          <a:ln w="9525">
            <a:noFill/>
            <a:miter lim="800000"/>
            <a:headEnd/>
            <a:tailEnd/>
          </a:ln>
        </p:spPr>
      </p:pic>
      <p:sp>
        <p:nvSpPr>
          <p:cNvPr id="124932" name="TextBox 6"/>
          <p:cNvSpPr txBox="1">
            <a:spLocks noChangeArrowheads="1"/>
          </p:cNvSpPr>
          <p:nvPr/>
        </p:nvSpPr>
        <p:spPr bwMode="auto">
          <a:xfrm>
            <a:off x="214313" y="1428750"/>
            <a:ext cx="4643437" cy="584200"/>
          </a:xfrm>
          <a:prstGeom prst="rect">
            <a:avLst/>
          </a:prstGeom>
          <a:noFill/>
          <a:ln w="9525">
            <a:noFill/>
            <a:miter lim="800000"/>
            <a:headEnd/>
            <a:tailEnd/>
          </a:ln>
        </p:spPr>
        <p:txBody>
          <a:bodyPr>
            <a:spAutoFit/>
          </a:bodyPr>
          <a:lstStyle/>
          <a:p>
            <a:r>
              <a:rPr lang="en-US" b="1">
                <a:solidFill>
                  <a:srgbClr val="00B0F0"/>
                </a:solidFill>
              </a:rPr>
              <a:t>Meeting the dual goals of sustainability </a:t>
            </a:r>
          </a:p>
          <a:p>
            <a:r>
              <a:rPr lang="en-US" sz="1400">
                <a:solidFill>
                  <a:srgbClr val="00B0F0"/>
                </a:solidFill>
              </a:rPr>
              <a:t>High human development and low ecological impact</a:t>
            </a:r>
          </a:p>
        </p:txBody>
      </p:sp>
      <p:sp>
        <p:nvSpPr>
          <p:cNvPr id="124933" name="TextBox 7"/>
          <p:cNvSpPr txBox="1">
            <a:spLocks noChangeArrowheads="1"/>
          </p:cNvSpPr>
          <p:nvPr/>
        </p:nvSpPr>
        <p:spPr bwMode="auto">
          <a:xfrm>
            <a:off x="7072313" y="6273800"/>
            <a:ext cx="2071687" cy="522288"/>
          </a:xfrm>
          <a:prstGeom prst="rect">
            <a:avLst/>
          </a:prstGeom>
          <a:noFill/>
          <a:ln w="9525">
            <a:noFill/>
            <a:miter lim="800000"/>
            <a:headEnd/>
            <a:tailEnd/>
          </a:ln>
        </p:spPr>
        <p:txBody>
          <a:bodyPr>
            <a:spAutoFit/>
          </a:bodyPr>
          <a:lstStyle/>
          <a:p>
            <a:r>
              <a:rPr lang="en-US" sz="700"/>
              <a:t>Source: © Global Footprint Network (2009). Data from Global Footprint Network National Footprint Accounts, 2009 Edition; UNDP Human Development Report, 2009</a:t>
            </a:r>
          </a:p>
        </p:txBody>
      </p:sp>
      <p:pic>
        <p:nvPicPr>
          <p:cNvPr id="124934" name="Picture 8" descr="Figure 7.wmf"/>
          <p:cNvPicPr>
            <a:picLocks noChangeAspect="1"/>
          </p:cNvPicPr>
          <p:nvPr/>
        </p:nvPicPr>
        <p:blipFill>
          <a:blip r:embed="rId3" cstate="print"/>
          <a:srcRect l="72974" b="70024"/>
          <a:stretch>
            <a:fillRect/>
          </a:stretch>
        </p:blipFill>
        <p:spPr bwMode="auto">
          <a:xfrm>
            <a:off x="142875" y="2357438"/>
            <a:ext cx="1825625" cy="1571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1182512" y="188640"/>
            <a:ext cx="6874226" cy="792162"/>
          </a:xfrm>
        </p:spPr>
        <p:txBody>
          <a:bodyPr/>
          <a:lstStyle/>
          <a:p>
            <a:r>
              <a:rPr dirty="0" smtClean="0">
                <a:solidFill>
                  <a:schemeClr val="tx2"/>
                </a:solidFill>
                <a:latin typeface="Arial" charset="0"/>
                <a:cs typeface="Arial" charset="0"/>
              </a:rPr>
              <a:t>Link between ecosystem services and human well-being</a:t>
            </a:r>
          </a:p>
        </p:txBody>
      </p:sp>
      <p:sp>
        <p:nvSpPr>
          <p:cNvPr id="52" name="Content Placeholder 51"/>
          <p:cNvSpPr>
            <a:spLocks noGrp="1"/>
          </p:cNvSpPr>
          <p:nvPr>
            <p:ph idx="1"/>
          </p:nvPr>
        </p:nvSpPr>
        <p:spPr/>
        <p:txBody>
          <a:bodyPr/>
          <a:lstStyle/>
          <a:p>
            <a:endParaRPr lang="nl-NL"/>
          </a:p>
        </p:txBody>
      </p:sp>
      <p:sp>
        <p:nvSpPr>
          <p:cNvPr id="125955" name="Rectangle 20"/>
          <p:cNvSpPr>
            <a:spLocks noChangeArrowheads="1"/>
          </p:cNvSpPr>
          <p:nvPr/>
        </p:nvSpPr>
        <p:spPr bwMode="auto">
          <a:xfrm>
            <a:off x="969963" y="5359400"/>
            <a:ext cx="846137" cy="153988"/>
          </a:xfrm>
          <a:prstGeom prst="rect">
            <a:avLst/>
          </a:prstGeom>
          <a:noFill/>
          <a:ln w="9525">
            <a:noFill/>
            <a:miter lim="800000"/>
            <a:headEnd/>
            <a:tailEnd/>
          </a:ln>
        </p:spPr>
        <p:txBody>
          <a:bodyPr wrap="none" lIns="0" tIns="0" rIns="0" bIns="0">
            <a:spAutoFit/>
          </a:bodyPr>
          <a:lstStyle/>
          <a:p>
            <a:r>
              <a:rPr lang="en-GB" sz="1000" b="1"/>
              <a:t>Arrow’s Color</a:t>
            </a:r>
            <a:endParaRPr lang="en-GB" sz="1000"/>
          </a:p>
        </p:txBody>
      </p:sp>
      <p:sp>
        <p:nvSpPr>
          <p:cNvPr id="125956" name="Rectangle 21"/>
          <p:cNvSpPr>
            <a:spLocks noChangeArrowheads="1"/>
          </p:cNvSpPr>
          <p:nvPr/>
        </p:nvSpPr>
        <p:spPr bwMode="auto">
          <a:xfrm>
            <a:off x="2001838" y="5359400"/>
            <a:ext cx="2498725" cy="307975"/>
          </a:xfrm>
          <a:prstGeom prst="rect">
            <a:avLst/>
          </a:prstGeom>
          <a:noFill/>
          <a:ln w="9525">
            <a:noFill/>
            <a:miter lim="800000"/>
            <a:headEnd/>
            <a:tailEnd/>
          </a:ln>
        </p:spPr>
        <p:txBody>
          <a:bodyPr lIns="0" tIns="0" rIns="0" bIns="0">
            <a:spAutoFit/>
          </a:bodyPr>
          <a:lstStyle/>
          <a:p>
            <a:r>
              <a:rPr lang="en-GB" sz="1000"/>
              <a:t>Potential for mediation by </a:t>
            </a:r>
            <a:br>
              <a:rPr lang="en-GB" sz="1000"/>
            </a:br>
            <a:r>
              <a:rPr lang="en-GB" sz="1000"/>
              <a:t>socioeconomic factors</a:t>
            </a:r>
          </a:p>
        </p:txBody>
      </p:sp>
      <p:sp>
        <p:nvSpPr>
          <p:cNvPr id="125957" name="Rectangle 23"/>
          <p:cNvSpPr>
            <a:spLocks noChangeArrowheads="1"/>
          </p:cNvSpPr>
          <p:nvPr/>
        </p:nvSpPr>
        <p:spPr bwMode="auto">
          <a:xfrm>
            <a:off x="4875213" y="5345113"/>
            <a:ext cx="868362" cy="152400"/>
          </a:xfrm>
          <a:prstGeom prst="rect">
            <a:avLst/>
          </a:prstGeom>
          <a:noFill/>
          <a:ln w="9525">
            <a:noFill/>
            <a:miter lim="800000"/>
            <a:headEnd/>
            <a:tailEnd/>
          </a:ln>
        </p:spPr>
        <p:txBody>
          <a:bodyPr wrap="none" lIns="0" tIns="0" rIns="0" bIns="0">
            <a:spAutoFit/>
          </a:bodyPr>
          <a:lstStyle/>
          <a:p>
            <a:r>
              <a:rPr lang="en-GB" sz="1000" b="1"/>
              <a:t>Arrow’s Width</a:t>
            </a:r>
            <a:endParaRPr lang="en-GB" sz="1000"/>
          </a:p>
        </p:txBody>
      </p:sp>
      <p:sp>
        <p:nvSpPr>
          <p:cNvPr id="125958" name="Rectangle 24"/>
          <p:cNvSpPr>
            <a:spLocks noChangeArrowheads="1"/>
          </p:cNvSpPr>
          <p:nvPr/>
        </p:nvSpPr>
        <p:spPr bwMode="auto">
          <a:xfrm>
            <a:off x="5867400" y="5345113"/>
            <a:ext cx="2409825" cy="306387"/>
          </a:xfrm>
          <a:prstGeom prst="rect">
            <a:avLst/>
          </a:prstGeom>
          <a:noFill/>
          <a:ln w="9525">
            <a:noFill/>
            <a:miter lim="800000"/>
            <a:headEnd/>
            <a:tailEnd/>
          </a:ln>
        </p:spPr>
        <p:txBody>
          <a:bodyPr lIns="0" tIns="0" rIns="0" bIns="0">
            <a:spAutoFit/>
          </a:bodyPr>
          <a:lstStyle/>
          <a:p>
            <a:r>
              <a:rPr lang="en-GB" sz="1000"/>
              <a:t>Intensity of linkages between ecosystem</a:t>
            </a:r>
            <a:br>
              <a:rPr lang="en-GB" sz="1000"/>
            </a:br>
            <a:r>
              <a:rPr lang="en-GB" sz="1000"/>
              <a:t>services and human well-being</a:t>
            </a:r>
          </a:p>
        </p:txBody>
      </p:sp>
      <p:grpSp>
        <p:nvGrpSpPr>
          <p:cNvPr id="2" name="Group 52"/>
          <p:cNvGrpSpPr>
            <a:grpSpLocks/>
          </p:cNvGrpSpPr>
          <p:nvPr/>
        </p:nvGrpSpPr>
        <p:grpSpPr bwMode="auto">
          <a:xfrm>
            <a:off x="609600" y="1208088"/>
            <a:ext cx="8067675" cy="4021137"/>
            <a:chOff x="970628" y="1207460"/>
            <a:chExt cx="7706647" cy="4140808"/>
          </a:xfrm>
        </p:grpSpPr>
        <p:sp>
          <p:nvSpPr>
            <p:cNvPr id="8" name="Text Placeholder 8"/>
            <p:cNvSpPr txBox="1">
              <a:spLocks/>
            </p:cNvSpPr>
            <p:nvPr/>
          </p:nvSpPr>
          <p:spPr>
            <a:xfrm>
              <a:off x="4801205" y="1207460"/>
              <a:ext cx="3876070" cy="4108113"/>
            </a:xfrm>
            <a:prstGeom prst="rect">
              <a:avLst/>
            </a:prstGeom>
            <a:solidFill>
              <a:srgbClr val="FFFFCC"/>
            </a:solidFill>
            <a:ln w="6350">
              <a:noFill/>
            </a:ln>
          </p:spPr>
          <p:txBody>
            <a:bodyPr lIns="36000" tIns="36000" rIns="36000" bIns="36000"/>
            <a:lstStyle/>
            <a:p>
              <a:pPr algn="ctr" defTabSz="762000">
                <a:spcBef>
                  <a:spcPts val="300"/>
                </a:spcBef>
                <a:buFont typeface="Arial" pitchFamily="34" charset="0"/>
                <a:buNone/>
                <a:defRPr/>
              </a:pPr>
              <a:r>
                <a:rPr lang="en-GB" sz="1000" b="1">
                  <a:solidFill>
                    <a:schemeClr val="tx2">
                      <a:lumMod val="50000"/>
                    </a:schemeClr>
                  </a:solidFill>
                  <a:latin typeface="Arial"/>
                  <a:cs typeface="Arial" pitchFamily="34" charset="0"/>
                </a:rPr>
                <a:t>Constituents of Well-Being</a:t>
              </a:r>
              <a:endParaRPr lang="en-GB" sz="1000">
                <a:solidFill>
                  <a:schemeClr val="tx2">
                    <a:lumMod val="50000"/>
                  </a:schemeClr>
                </a:solidFill>
                <a:latin typeface="Arial"/>
                <a:cs typeface="Arial" pitchFamily="34" charset="0"/>
              </a:endParaRPr>
            </a:p>
          </p:txBody>
        </p:sp>
        <p:sp>
          <p:nvSpPr>
            <p:cNvPr id="9" name="Text Placeholder 8"/>
            <p:cNvSpPr txBox="1">
              <a:spLocks/>
            </p:cNvSpPr>
            <p:nvPr/>
          </p:nvSpPr>
          <p:spPr>
            <a:xfrm>
              <a:off x="970628" y="1207460"/>
              <a:ext cx="3392321" cy="4108113"/>
            </a:xfrm>
            <a:prstGeom prst="rect">
              <a:avLst/>
            </a:prstGeom>
            <a:solidFill>
              <a:schemeClr val="bg1">
                <a:lumMod val="85000"/>
              </a:schemeClr>
            </a:solidFill>
            <a:ln w="6350">
              <a:noFill/>
            </a:ln>
          </p:spPr>
          <p:txBody>
            <a:bodyPr lIns="36000" tIns="36000" rIns="36000" bIns="36000"/>
            <a:lstStyle/>
            <a:p>
              <a:pPr algn="ctr" defTabSz="762000">
                <a:spcBef>
                  <a:spcPts val="300"/>
                </a:spcBef>
                <a:buFont typeface="Arial" pitchFamily="34" charset="0"/>
                <a:buNone/>
                <a:defRPr/>
              </a:pPr>
              <a:r>
                <a:rPr lang="en-GB" sz="1000" b="1">
                  <a:latin typeface="Arial"/>
                  <a:cs typeface="Arial" pitchFamily="34" charset="0"/>
                </a:rPr>
                <a:t>Ecosystem Service</a:t>
              </a:r>
              <a:endParaRPr lang="en-GB" sz="1000">
                <a:latin typeface="Arial"/>
                <a:cs typeface="Arial" pitchFamily="34" charset="0"/>
              </a:endParaRPr>
            </a:p>
          </p:txBody>
        </p:sp>
        <p:sp>
          <p:nvSpPr>
            <p:cNvPr id="10" name="Text Placeholder 8"/>
            <p:cNvSpPr txBox="1">
              <a:spLocks/>
            </p:cNvSpPr>
            <p:nvPr/>
          </p:nvSpPr>
          <p:spPr>
            <a:xfrm>
              <a:off x="1041902" y="1421611"/>
              <a:ext cx="1587733" cy="3648750"/>
            </a:xfrm>
            <a:prstGeom prst="rect">
              <a:avLst/>
            </a:prstGeom>
            <a:solidFill>
              <a:schemeClr val="accent3">
                <a:lumMod val="20000"/>
                <a:lumOff val="80000"/>
              </a:schemeClr>
            </a:solidFill>
            <a:ln w="6350">
              <a:solidFill>
                <a:schemeClr val="accent3">
                  <a:lumMod val="60000"/>
                  <a:lumOff val="40000"/>
                </a:schemeClr>
              </a:solidFill>
            </a:ln>
          </p:spPr>
          <p:txBody>
            <a:bodyPr lIns="36000" tIns="36000" rIns="36000" bIns="36000" anchor="ctr"/>
            <a:lstStyle/>
            <a:p>
              <a:pPr defTabSz="762000">
                <a:spcBef>
                  <a:spcPts val="300"/>
                </a:spcBef>
                <a:buFont typeface="Arial" pitchFamily="34" charset="0"/>
                <a:buNone/>
                <a:defRPr/>
              </a:pPr>
              <a:r>
                <a:rPr lang="en-GB" sz="1000" b="1">
                  <a:solidFill>
                    <a:schemeClr val="tx2">
                      <a:lumMod val="50000"/>
                    </a:schemeClr>
                  </a:solidFill>
                  <a:latin typeface="Arial"/>
                  <a:cs typeface="Arial" pitchFamily="34" charset="0"/>
                </a:rPr>
                <a:t>Supporting</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Nutrient Cycling</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Soil Formation</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Primary Production</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a:t>
              </a:r>
            </a:p>
          </p:txBody>
        </p:sp>
        <p:sp>
          <p:nvSpPr>
            <p:cNvPr id="11" name="Text Placeholder 8"/>
            <p:cNvSpPr txBox="1">
              <a:spLocks/>
            </p:cNvSpPr>
            <p:nvPr/>
          </p:nvSpPr>
          <p:spPr>
            <a:xfrm>
              <a:off x="2678161" y="1421611"/>
              <a:ext cx="1586217" cy="1196633"/>
            </a:xfrm>
            <a:prstGeom prst="rect">
              <a:avLst/>
            </a:prstGeom>
            <a:solidFill>
              <a:schemeClr val="accent3">
                <a:lumMod val="20000"/>
                <a:lumOff val="80000"/>
              </a:schemeClr>
            </a:solidFill>
            <a:ln w="6350">
              <a:solidFill>
                <a:schemeClr val="accent3">
                  <a:lumMod val="60000"/>
                  <a:lumOff val="40000"/>
                </a:schemeClr>
              </a:solidFill>
            </a:ln>
          </p:spPr>
          <p:txBody>
            <a:bodyPr lIns="36000" tIns="36000" rIns="36000" bIns="36000"/>
            <a:lstStyle/>
            <a:p>
              <a:pPr defTabSz="762000">
                <a:spcBef>
                  <a:spcPts val="300"/>
                </a:spcBef>
                <a:defRPr/>
              </a:pPr>
              <a:r>
                <a:rPr lang="en-GB" sz="1000" b="1" dirty="0">
                  <a:solidFill>
                    <a:schemeClr val="tx2">
                      <a:lumMod val="50000"/>
                    </a:schemeClr>
                  </a:solidFill>
                  <a:latin typeface="Arial"/>
                  <a:cs typeface="Arial" pitchFamily="34" charset="0"/>
                </a:rPr>
                <a:t>Provisioning</a:t>
              </a:r>
            </a:p>
            <a:p>
              <a:pPr marL="177800" lvl="2" indent="-177800" fontAlgn="auto">
                <a:spcBef>
                  <a:spcPts val="300"/>
                </a:spcBef>
                <a:spcAft>
                  <a:spcPts val="0"/>
                </a:spcAft>
                <a:buClr>
                  <a:srgbClr val="97989A"/>
                </a:buClr>
                <a:buFont typeface="Arial" pitchFamily="34" charset="0"/>
                <a:buChar char="■"/>
                <a:defRPr/>
              </a:pPr>
              <a:r>
                <a:rPr lang="en-GB" sz="1000" dirty="0">
                  <a:solidFill>
                    <a:srgbClr val="000000"/>
                  </a:solidFill>
                  <a:latin typeface="Arial"/>
                  <a:cs typeface="Arial" pitchFamily="34" charset="0"/>
                </a:rPr>
                <a:t>Food</a:t>
              </a:r>
            </a:p>
            <a:p>
              <a:pPr marL="177800" lvl="2" indent="-177800" fontAlgn="auto">
                <a:spcBef>
                  <a:spcPts val="300"/>
                </a:spcBef>
                <a:spcAft>
                  <a:spcPts val="0"/>
                </a:spcAft>
                <a:buClr>
                  <a:srgbClr val="97989A"/>
                </a:buClr>
                <a:buFont typeface="Arial" pitchFamily="34" charset="0"/>
                <a:buChar char="■"/>
                <a:defRPr/>
              </a:pPr>
              <a:r>
                <a:rPr lang="en-GB" sz="1000" dirty="0">
                  <a:solidFill>
                    <a:srgbClr val="000000"/>
                  </a:solidFill>
                  <a:latin typeface="Arial"/>
                  <a:cs typeface="Arial" pitchFamily="34" charset="0"/>
                </a:rPr>
                <a:t>Fresh Water</a:t>
              </a:r>
            </a:p>
            <a:p>
              <a:pPr marL="177800" lvl="2" indent="-177800" fontAlgn="auto">
                <a:spcBef>
                  <a:spcPts val="300"/>
                </a:spcBef>
                <a:spcAft>
                  <a:spcPts val="0"/>
                </a:spcAft>
                <a:buClr>
                  <a:srgbClr val="97989A"/>
                </a:buClr>
                <a:buFont typeface="Arial" pitchFamily="34" charset="0"/>
                <a:buChar char="■"/>
                <a:defRPr/>
              </a:pPr>
              <a:r>
                <a:rPr lang="en-GB" sz="1000" dirty="0">
                  <a:solidFill>
                    <a:srgbClr val="000000"/>
                  </a:solidFill>
                  <a:latin typeface="Arial"/>
                  <a:cs typeface="Arial" pitchFamily="34" charset="0"/>
                </a:rPr>
                <a:t>Wood and </a:t>
              </a:r>
              <a:r>
                <a:rPr lang="en-GB" sz="1000" dirty="0" err="1">
                  <a:solidFill>
                    <a:srgbClr val="000000"/>
                  </a:solidFill>
                  <a:latin typeface="Arial"/>
                  <a:cs typeface="Arial" pitchFamily="34" charset="0"/>
                </a:rPr>
                <a:t>Fiber</a:t>
              </a:r>
              <a:endParaRPr lang="en-GB" sz="1000" dirty="0">
                <a:solidFill>
                  <a:srgbClr val="000000"/>
                </a:solidFill>
                <a:latin typeface="Arial"/>
                <a:cs typeface="Arial" pitchFamily="34" charset="0"/>
              </a:endParaRPr>
            </a:p>
            <a:p>
              <a:pPr marL="177800" lvl="2" indent="-177800" fontAlgn="auto">
                <a:spcBef>
                  <a:spcPts val="300"/>
                </a:spcBef>
                <a:spcAft>
                  <a:spcPts val="0"/>
                </a:spcAft>
                <a:buClr>
                  <a:srgbClr val="97989A"/>
                </a:buClr>
                <a:buFont typeface="Arial" pitchFamily="34" charset="0"/>
                <a:buChar char="■"/>
                <a:defRPr/>
              </a:pPr>
              <a:r>
                <a:rPr lang="en-GB" sz="1000" dirty="0">
                  <a:solidFill>
                    <a:srgbClr val="000000"/>
                  </a:solidFill>
                  <a:latin typeface="Arial"/>
                  <a:cs typeface="Arial" pitchFamily="34" charset="0"/>
                </a:rPr>
                <a:t>Fuel</a:t>
              </a:r>
            </a:p>
            <a:p>
              <a:pPr marL="177800" lvl="2" indent="-177800" fontAlgn="auto">
                <a:spcBef>
                  <a:spcPts val="300"/>
                </a:spcBef>
                <a:spcAft>
                  <a:spcPts val="0"/>
                </a:spcAft>
                <a:buClr>
                  <a:srgbClr val="97989A"/>
                </a:buClr>
                <a:buFont typeface="Arial" pitchFamily="34" charset="0"/>
                <a:buChar char="■"/>
                <a:defRPr/>
              </a:pPr>
              <a:r>
                <a:rPr lang="en-GB" sz="1000" dirty="0">
                  <a:solidFill>
                    <a:srgbClr val="000000"/>
                  </a:solidFill>
                  <a:latin typeface="Arial"/>
                  <a:cs typeface="Arial" pitchFamily="34" charset="0"/>
                </a:rPr>
                <a:t>...</a:t>
              </a:r>
            </a:p>
          </p:txBody>
        </p:sp>
        <p:sp>
          <p:nvSpPr>
            <p:cNvPr id="12" name="Text Placeholder 8"/>
            <p:cNvSpPr txBox="1">
              <a:spLocks/>
            </p:cNvSpPr>
            <p:nvPr/>
          </p:nvSpPr>
          <p:spPr>
            <a:xfrm>
              <a:off x="2678161" y="2680365"/>
              <a:ext cx="1586217" cy="1172113"/>
            </a:xfrm>
            <a:prstGeom prst="rect">
              <a:avLst/>
            </a:prstGeom>
            <a:solidFill>
              <a:schemeClr val="accent3">
                <a:lumMod val="20000"/>
                <a:lumOff val="80000"/>
              </a:schemeClr>
            </a:solidFill>
            <a:ln w="6350">
              <a:solidFill>
                <a:schemeClr val="accent3">
                  <a:lumMod val="60000"/>
                  <a:lumOff val="40000"/>
                </a:schemeClr>
              </a:solidFill>
            </a:ln>
          </p:spPr>
          <p:txBody>
            <a:bodyPr lIns="36000" tIns="36000" rIns="36000" bIns="36000"/>
            <a:lstStyle/>
            <a:p>
              <a:pPr defTabSz="762000">
                <a:spcBef>
                  <a:spcPts val="300"/>
                </a:spcBef>
                <a:defRPr/>
              </a:pPr>
              <a:r>
                <a:rPr lang="en-GB" sz="1000" b="1">
                  <a:solidFill>
                    <a:schemeClr val="tx2">
                      <a:lumMod val="50000"/>
                    </a:schemeClr>
                  </a:solidFill>
                  <a:latin typeface="Arial"/>
                  <a:cs typeface="Arial" pitchFamily="34" charset="0"/>
                </a:rPr>
                <a:t>Regulating</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Climate Regulation</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Flood Regulation</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Disease Regulation</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Water Purification</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a:t>
              </a:r>
            </a:p>
          </p:txBody>
        </p:sp>
        <p:sp>
          <p:nvSpPr>
            <p:cNvPr id="13" name="Text Placeholder 8"/>
            <p:cNvSpPr txBox="1">
              <a:spLocks/>
            </p:cNvSpPr>
            <p:nvPr/>
          </p:nvSpPr>
          <p:spPr>
            <a:xfrm>
              <a:off x="2678161" y="3914597"/>
              <a:ext cx="1586217" cy="1163938"/>
            </a:xfrm>
            <a:prstGeom prst="rect">
              <a:avLst/>
            </a:prstGeom>
            <a:solidFill>
              <a:schemeClr val="accent3">
                <a:lumMod val="20000"/>
                <a:lumOff val="80000"/>
              </a:schemeClr>
            </a:solidFill>
            <a:ln w="6350">
              <a:solidFill>
                <a:schemeClr val="accent3">
                  <a:lumMod val="60000"/>
                  <a:lumOff val="40000"/>
                </a:schemeClr>
              </a:solidFill>
            </a:ln>
          </p:spPr>
          <p:txBody>
            <a:bodyPr lIns="36000" tIns="36000" rIns="36000" bIns="36000"/>
            <a:lstStyle/>
            <a:p>
              <a:pPr defTabSz="762000">
                <a:spcBef>
                  <a:spcPts val="300"/>
                </a:spcBef>
                <a:defRPr/>
              </a:pPr>
              <a:r>
                <a:rPr lang="en-GB" sz="1000" b="1">
                  <a:solidFill>
                    <a:schemeClr val="tx2">
                      <a:lumMod val="50000"/>
                    </a:schemeClr>
                  </a:solidFill>
                  <a:latin typeface="Arial"/>
                  <a:cs typeface="Arial" pitchFamily="34" charset="0"/>
                </a:rPr>
                <a:t>Cultural</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Aesthetic</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Spiritual</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Educational</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Recreational</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a:t>
              </a:r>
            </a:p>
          </p:txBody>
        </p:sp>
        <p:sp>
          <p:nvSpPr>
            <p:cNvPr id="14" name="Text Placeholder 8"/>
            <p:cNvSpPr txBox="1">
              <a:spLocks/>
            </p:cNvSpPr>
            <p:nvPr/>
          </p:nvSpPr>
          <p:spPr>
            <a:xfrm>
              <a:off x="7024334" y="1416707"/>
              <a:ext cx="1587734" cy="3648750"/>
            </a:xfrm>
            <a:prstGeom prst="rect">
              <a:avLst/>
            </a:prstGeom>
            <a:solidFill>
              <a:srgbClr val="E4EDF8"/>
            </a:solidFill>
            <a:ln w="6350">
              <a:solidFill>
                <a:srgbClr val="D1E0F3"/>
              </a:solidFill>
            </a:ln>
          </p:spPr>
          <p:txBody>
            <a:bodyPr lIns="36000" tIns="36000" rIns="36000" bIns="36000" anchor="ctr"/>
            <a:lstStyle/>
            <a:p>
              <a:pPr defTabSz="762000">
                <a:spcBef>
                  <a:spcPts val="300"/>
                </a:spcBef>
                <a:defRPr/>
              </a:pPr>
              <a:r>
                <a:rPr lang="en-GB" sz="1000" b="1">
                  <a:solidFill>
                    <a:schemeClr val="tx2">
                      <a:lumMod val="50000"/>
                    </a:schemeClr>
                  </a:solidFill>
                  <a:latin typeface="Arial"/>
                  <a:cs typeface="Arial" pitchFamily="34" charset="0"/>
                </a:rPr>
                <a:t>Freedom of choice and action</a:t>
              </a:r>
            </a:p>
            <a:p>
              <a:pPr marL="0" lvl="2" fontAlgn="auto">
                <a:spcBef>
                  <a:spcPts val="300"/>
                </a:spcBef>
                <a:spcAft>
                  <a:spcPts val="0"/>
                </a:spcAft>
                <a:buClr>
                  <a:srgbClr val="97989A"/>
                </a:buClr>
                <a:defRPr/>
              </a:pPr>
              <a:r>
                <a:rPr lang="en-GB" sz="1000">
                  <a:solidFill>
                    <a:srgbClr val="000000"/>
                  </a:solidFill>
                  <a:latin typeface="Arial"/>
                  <a:cs typeface="Arial" pitchFamily="34" charset="0"/>
                </a:rPr>
                <a:t>Opportunity to be able to achieve what an individual values doing and being</a:t>
              </a:r>
            </a:p>
          </p:txBody>
        </p:sp>
        <p:sp>
          <p:nvSpPr>
            <p:cNvPr id="15" name="Text Placeholder 8"/>
            <p:cNvSpPr txBox="1">
              <a:spLocks/>
            </p:cNvSpPr>
            <p:nvPr/>
          </p:nvSpPr>
          <p:spPr>
            <a:xfrm>
              <a:off x="4861863" y="1416707"/>
              <a:ext cx="2101813" cy="822276"/>
            </a:xfrm>
            <a:prstGeom prst="rect">
              <a:avLst/>
            </a:prstGeom>
            <a:solidFill>
              <a:srgbClr val="E4EDF8"/>
            </a:solidFill>
            <a:ln w="6350">
              <a:solidFill>
                <a:srgbClr val="D1E0F3"/>
              </a:solidFill>
            </a:ln>
          </p:spPr>
          <p:txBody>
            <a:bodyPr lIns="36000" tIns="36000" rIns="36000" bIns="36000"/>
            <a:lstStyle/>
            <a:p>
              <a:pPr defTabSz="762000">
                <a:spcBef>
                  <a:spcPts val="300"/>
                </a:spcBef>
                <a:defRPr/>
              </a:pPr>
              <a:r>
                <a:rPr lang="en-GB" sz="1000" b="1">
                  <a:solidFill>
                    <a:schemeClr val="tx2">
                      <a:lumMod val="50000"/>
                    </a:schemeClr>
                  </a:solidFill>
                  <a:latin typeface="Arial"/>
                  <a:cs typeface="Arial" pitchFamily="34" charset="0"/>
                </a:rPr>
                <a:t>Security</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Personal safety</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Secure resource access</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Security from disasters</a:t>
              </a:r>
            </a:p>
          </p:txBody>
        </p:sp>
        <p:sp>
          <p:nvSpPr>
            <p:cNvPr id="16" name="Text Placeholder 8"/>
            <p:cNvSpPr txBox="1">
              <a:spLocks/>
            </p:cNvSpPr>
            <p:nvPr/>
          </p:nvSpPr>
          <p:spPr>
            <a:xfrm>
              <a:off x="4861863" y="2299470"/>
              <a:ext cx="2101813" cy="1005368"/>
            </a:xfrm>
            <a:prstGeom prst="rect">
              <a:avLst/>
            </a:prstGeom>
            <a:solidFill>
              <a:srgbClr val="E4EDF8"/>
            </a:solidFill>
            <a:ln w="6350">
              <a:solidFill>
                <a:srgbClr val="D1E0F3"/>
              </a:solidFill>
            </a:ln>
          </p:spPr>
          <p:txBody>
            <a:bodyPr lIns="36000" tIns="36000" rIns="36000" bIns="36000"/>
            <a:lstStyle/>
            <a:p>
              <a:pPr defTabSz="762000">
                <a:spcBef>
                  <a:spcPts val="300"/>
                </a:spcBef>
                <a:defRPr/>
              </a:pPr>
              <a:r>
                <a:rPr lang="en-GB" sz="1000" b="1">
                  <a:solidFill>
                    <a:schemeClr val="tx2">
                      <a:lumMod val="50000"/>
                    </a:schemeClr>
                  </a:solidFill>
                  <a:latin typeface="Arial"/>
                  <a:cs typeface="Arial" pitchFamily="34" charset="0"/>
                </a:rPr>
                <a:t>Basic material for good life</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Adequate livelihoods</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Sufficient nutritious food</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Shelter</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Access to goods</a:t>
              </a:r>
            </a:p>
          </p:txBody>
        </p:sp>
        <p:sp>
          <p:nvSpPr>
            <p:cNvPr id="17" name="Text Placeholder 8"/>
            <p:cNvSpPr txBox="1">
              <a:spLocks/>
            </p:cNvSpPr>
            <p:nvPr/>
          </p:nvSpPr>
          <p:spPr>
            <a:xfrm>
              <a:off x="4861863" y="3365323"/>
              <a:ext cx="2101813" cy="820642"/>
            </a:xfrm>
            <a:prstGeom prst="rect">
              <a:avLst/>
            </a:prstGeom>
            <a:solidFill>
              <a:srgbClr val="E4EDF8"/>
            </a:solidFill>
            <a:ln w="6350">
              <a:solidFill>
                <a:srgbClr val="D1E0F3"/>
              </a:solidFill>
            </a:ln>
          </p:spPr>
          <p:txBody>
            <a:bodyPr lIns="36000" tIns="36000" rIns="36000" bIns="36000"/>
            <a:lstStyle/>
            <a:p>
              <a:pPr defTabSz="762000">
                <a:spcBef>
                  <a:spcPts val="300"/>
                </a:spcBef>
                <a:defRPr/>
              </a:pPr>
              <a:r>
                <a:rPr lang="en-GB" sz="1000" b="1">
                  <a:solidFill>
                    <a:schemeClr val="tx2">
                      <a:lumMod val="50000"/>
                    </a:schemeClr>
                  </a:solidFill>
                  <a:latin typeface="Arial"/>
                  <a:cs typeface="Arial" pitchFamily="34" charset="0"/>
                </a:rPr>
                <a:t>Health</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Strength</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Feeling well</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Access to clean air and water</a:t>
              </a:r>
            </a:p>
          </p:txBody>
        </p:sp>
        <p:sp>
          <p:nvSpPr>
            <p:cNvPr id="18" name="Text Placeholder 8"/>
            <p:cNvSpPr txBox="1">
              <a:spLocks/>
            </p:cNvSpPr>
            <p:nvPr/>
          </p:nvSpPr>
          <p:spPr>
            <a:xfrm>
              <a:off x="4861863" y="4246450"/>
              <a:ext cx="2101813" cy="819008"/>
            </a:xfrm>
            <a:prstGeom prst="rect">
              <a:avLst/>
            </a:prstGeom>
            <a:solidFill>
              <a:srgbClr val="E4EDF8"/>
            </a:solidFill>
            <a:ln w="6350">
              <a:solidFill>
                <a:srgbClr val="D1E0F3"/>
              </a:solidFill>
            </a:ln>
          </p:spPr>
          <p:txBody>
            <a:bodyPr lIns="36000" tIns="36000" rIns="36000" bIns="36000"/>
            <a:lstStyle/>
            <a:p>
              <a:pPr defTabSz="762000">
                <a:spcBef>
                  <a:spcPts val="300"/>
                </a:spcBef>
                <a:defRPr/>
              </a:pPr>
              <a:r>
                <a:rPr lang="en-GB" sz="1000" b="1">
                  <a:solidFill>
                    <a:schemeClr val="tx2">
                      <a:lumMod val="50000"/>
                    </a:schemeClr>
                  </a:solidFill>
                  <a:latin typeface="Arial"/>
                  <a:cs typeface="Arial" pitchFamily="34" charset="0"/>
                </a:rPr>
                <a:t>Good social relations</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Social cohesion</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Mutual respect</a:t>
              </a:r>
            </a:p>
            <a:p>
              <a:pPr marL="177800" lvl="2" indent="-177800" fontAlgn="auto">
                <a:spcBef>
                  <a:spcPts val="300"/>
                </a:spcBef>
                <a:spcAft>
                  <a:spcPts val="0"/>
                </a:spcAft>
                <a:buClr>
                  <a:srgbClr val="97989A"/>
                </a:buClr>
                <a:buFont typeface="Arial" pitchFamily="34" charset="0"/>
                <a:buChar char="■"/>
                <a:defRPr/>
              </a:pPr>
              <a:r>
                <a:rPr lang="en-GB" sz="1000">
                  <a:solidFill>
                    <a:srgbClr val="000000"/>
                  </a:solidFill>
                  <a:latin typeface="Arial"/>
                  <a:cs typeface="Arial" pitchFamily="34" charset="0"/>
                </a:rPr>
                <a:t>Ability to help others</a:t>
              </a:r>
            </a:p>
          </p:txBody>
        </p:sp>
        <p:sp>
          <p:nvSpPr>
            <p:cNvPr id="125974" name="Rectangle 18"/>
            <p:cNvSpPr>
              <a:spLocks noChangeArrowheads="1"/>
            </p:cNvSpPr>
            <p:nvPr/>
          </p:nvSpPr>
          <p:spPr bwMode="auto">
            <a:xfrm>
              <a:off x="1769765" y="5068729"/>
              <a:ext cx="1838965" cy="253511"/>
            </a:xfrm>
            <a:prstGeom prst="rect">
              <a:avLst/>
            </a:prstGeom>
            <a:noFill/>
            <a:ln w="9525">
              <a:noFill/>
              <a:miter lim="800000"/>
              <a:headEnd/>
              <a:tailEnd/>
            </a:ln>
          </p:spPr>
          <p:txBody>
            <a:bodyPr wrap="none">
              <a:spAutoFit/>
            </a:bodyPr>
            <a:lstStyle/>
            <a:p>
              <a:r>
                <a:rPr lang="en-GB" sz="1000" b="1"/>
                <a:t>Life on Earth – Biodiversity</a:t>
              </a:r>
              <a:endParaRPr lang="en-GB" sz="1000"/>
            </a:p>
          </p:txBody>
        </p:sp>
        <p:sp>
          <p:nvSpPr>
            <p:cNvPr id="20" name="Text Box 8"/>
            <p:cNvSpPr txBox="1">
              <a:spLocks noChangeArrowheads="1"/>
            </p:cNvSpPr>
            <p:nvPr>
              <p:custDataLst>
                <p:tags r:id="rId3"/>
              </p:custDataLst>
            </p:nvPr>
          </p:nvSpPr>
          <p:spPr bwMode="auto">
            <a:xfrm>
              <a:off x="4875512" y="5158638"/>
              <a:ext cx="3754754" cy="189630"/>
            </a:xfrm>
            <a:prstGeom prst="rect">
              <a:avLst/>
            </a:prstGeom>
            <a:noFill/>
            <a:ln w="6350">
              <a:noFill/>
              <a:miter lim="800000"/>
              <a:headEnd type="none" w="sm" len="sm"/>
              <a:tailEnd type="none" w="sm" len="sm"/>
            </a:ln>
            <a:effectLst/>
          </p:spPr>
          <p:txBody>
            <a:bodyPr lIns="0" tIns="0" rIns="0" bIns="0" anchor="b">
              <a:spAutoFit/>
            </a:bodyPr>
            <a:lstStyle/>
            <a:p>
              <a:pPr indent="-534988" defTabSz="360000" eaLnBrk="0" hangingPunct="0">
                <a:spcBef>
                  <a:spcPts val="200"/>
                </a:spcBef>
                <a:tabLst>
                  <a:tab pos="180000" algn="l"/>
                </a:tabLst>
                <a:defRPr/>
              </a:pPr>
              <a:r>
                <a:rPr lang="en-GB" sz="1200">
                  <a:solidFill>
                    <a:schemeClr val="bg2">
                      <a:lumMod val="50000"/>
                    </a:schemeClr>
                  </a:solidFill>
                  <a:latin typeface="+mj-lt"/>
                  <a:cs typeface="Arial" pitchFamily="34" charset="0"/>
                </a:rPr>
                <a:t>Source:	Millennium Ecosystem Assessment</a:t>
              </a:r>
            </a:p>
          </p:txBody>
        </p:sp>
        <p:cxnSp>
          <p:nvCxnSpPr>
            <p:cNvPr id="27" name="Elbow Connector 26"/>
            <p:cNvCxnSpPr>
              <a:stCxn id="49" idx="3"/>
              <a:endCxn id="50" idx="1"/>
            </p:cNvCxnSpPr>
            <p:nvPr/>
          </p:nvCxnSpPr>
          <p:spPr>
            <a:xfrm>
              <a:off x="4253763" y="1565469"/>
              <a:ext cx="623264" cy="1635"/>
            </a:xfrm>
            <a:prstGeom prst="bentConnector3">
              <a:avLst>
                <a:gd name="adj1" fmla="val 50000"/>
              </a:avLst>
            </a:prstGeom>
            <a:ln w="28575">
              <a:solidFill>
                <a:schemeClr val="accent6">
                  <a:lumMod val="5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51" idx="3"/>
              <a:endCxn id="16" idx="1"/>
            </p:cNvCxnSpPr>
            <p:nvPr/>
          </p:nvCxnSpPr>
          <p:spPr>
            <a:xfrm>
              <a:off x="4253763" y="1769812"/>
              <a:ext cx="608100" cy="1033159"/>
            </a:xfrm>
            <a:prstGeom prst="bentConnector3">
              <a:avLst>
                <a:gd name="adj1" fmla="val 58772"/>
              </a:avLst>
            </a:prstGeom>
            <a:ln w="38100">
              <a:solidFill>
                <a:schemeClr val="accent6">
                  <a:lumMod val="5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1" idx="3"/>
              <a:endCxn id="17" idx="1"/>
            </p:cNvCxnSpPr>
            <p:nvPr/>
          </p:nvCxnSpPr>
          <p:spPr>
            <a:xfrm>
              <a:off x="4264378" y="2019928"/>
              <a:ext cx="597485" cy="1755716"/>
            </a:xfrm>
            <a:prstGeom prst="bentConnector3">
              <a:avLst>
                <a:gd name="adj1" fmla="val 44900"/>
              </a:avLst>
            </a:prstGeom>
            <a:ln w="38100">
              <a:solidFill>
                <a:schemeClr val="accent3">
                  <a:lumMod val="75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1" idx="3"/>
              <a:endCxn id="18" idx="1"/>
            </p:cNvCxnSpPr>
            <p:nvPr/>
          </p:nvCxnSpPr>
          <p:spPr>
            <a:xfrm>
              <a:off x="4264378" y="2019928"/>
              <a:ext cx="597485" cy="2636844"/>
            </a:xfrm>
            <a:prstGeom prst="bentConnector3">
              <a:avLst>
                <a:gd name="adj1" fmla="val 35976"/>
              </a:avLst>
            </a:prstGeom>
            <a:ln w="12700">
              <a:solidFill>
                <a:srgbClr val="FFC000"/>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3" idx="3"/>
            </p:cNvCxnSpPr>
            <p:nvPr/>
          </p:nvCxnSpPr>
          <p:spPr>
            <a:xfrm>
              <a:off x="4264378" y="4496566"/>
              <a:ext cx="612650" cy="341661"/>
            </a:xfrm>
            <a:prstGeom prst="bentConnector3">
              <a:avLst>
                <a:gd name="adj1" fmla="val 50000"/>
              </a:avLst>
            </a:prstGeom>
            <a:ln w="28575">
              <a:solidFill>
                <a:srgbClr val="FFC000"/>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flipV="1">
              <a:off x="4264378" y="3914597"/>
              <a:ext cx="597485" cy="331853"/>
            </a:xfrm>
            <a:prstGeom prst="bentConnector3">
              <a:avLst>
                <a:gd name="adj1" fmla="val 50000"/>
              </a:avLst>
            </a:prstGeom>
            <a:ln w="28575">
              <a:solidFill>
                <a:srgbClr val="FFC000"/>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2" idx="3"/>
              <a:endCxn id="34" idx="1"/>
            </p:cNvCxnSpPr>
            <p:nvPr/>
          </p:nvCxnSpPr>
          <p:spPr>
            <a:xfrm>
              <a:off x="4264378" y="3265603"/>
              <a:ext cx="597485" cy="1167208"/>
            </a:xfrm>
            <a:prstGeom prst="bentConnector3">
              <a:avLst>
                <a:gd name="adj1" fmla="val 50000"/>
              </a:avLst>
            </a:prstGeom>
            <a:ln w="12700">
              <a:solidFill>
                <a:srgbClr val="FFC000"/>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861863" y="4382134"/>
              <a:ext cx="213821" cy="1013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041459" y="3054722"/>
              <a:ext cx="212304" cy="101354"/>
            </a:xfrm>
            <a:prstGeom prst="rect">
              <a:avLst/>
            </a:prstGeom>
            <a:noFill/>
            <a:ln w="6350">
              <a:noFill/>
              <a:tailEnd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Elbow Connector 35"/>
            <p:cNvCxnSpPr>
              <a:stCxn id="35" idx="3"/>
              <a:endCxn id="37" idx="1"/>
            </p:cNvCxnSpPr>
            <p:nvPr/>
          </p:nvCxnSpPr>
          <p:spPr>
            <a:xfrm>
              <a:off x="4253763" y="3105398"/>
              <a:ext cx="611133" cy="462633"/>
            </a:xfrm>
            <a:prstGeom prst="bentConnector3">
              <a:avLst>
                <a:gd name="adj1" fmla="val 63530"/>
              </a:avLst>
            </a:prstGeom>
            <a:ln w="38100">
              <a:solidFill>
                <a:schemeClr val="accent3">
                  <a:lumMod val="75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864896" y="3517354"/>
              <a:ext cx="213821" cy="1013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8" name="Elbow Connector 37"/>
            <p:cNvCxnSpPr>
              <a:stCxn id="40" idx="3"/>
              <a:endCxn id="39" idx="1"/>
            </p:cNvCxnSpPr>
            <p:nvPr/>
          </p:nvCxnSpPr>
          <p:spPr>
            <a:xfrm flipV="1">
              <a:off x="4253763" y="3028566"/>
              <a:ext cx="608100" cy="1157399"/>
            </a:xfrm>
            <a:prstGeom prst="bentConnector3">
              <a:avLst>
                <a:gd name="adj1" fmla="val 30148"/>
              </a:avLst>
            </a:prstGeom>
            <a:ln w="12700">
              <a:solidFill>
                <a:srgbClr val="FFC000"/>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861863" y="2977888"/>
              <a:ext cx="213821" cy="1013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4041459" y="4135287"/>
              <a:ext cx="212304" cy="101354"/>
            </a:xfrm>
            <a:prstGeom prst="rect">
              <a:avLst/>
            </a:prstGeom>
            <a:noFill/>
            <a:ln w="6350">
              <a:noFill/>
              <a:tailEnd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1" name="Elbow Connector 40"/>
            <p:cNvCxnSpPr>
              <a:stCxn id="42" idx="3"/>
              <a:endCxn id="15" idx="1"/>
            </p:cNvCxnSpPr>
            <p:nvPr/>
          </p:nvCxnSpPr>
          <p:spPr>
            <a:xfrm flipV="1">
              <a:off x="4253763" y="1827028"/>
              <a:ext cx="608100" cy="2242870"/>
            </a:xfrm>
            <a:prstGeom prst="bentConnector3">
              <a:avLst>
                <a:gd name="adj1" fmla="val 71929"/>
              </a:avLst>
            </a:prstGeom>
            <a:ln w="12700">
              <a:solidFill>
                <a:schemeClr val="accent3">
                  <a:lumMod val="75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041459" y="4019221"/>
              <a:ext cx="212304" cy="101354"/>
            </a:xfrm>
            <a:prstGeom prst="rect">
              <a:avLst/>
            </a:prstGeom>
            <a:noFill/>
            <a:ln w="6350">
              <a:noFill/>
              <a:tailEnd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4041459" y="2883073"/>
              <a:ext cx="212304" cy="101354"/>
            </a:xfrm>
            <a:prstGeom prst="rect">
              <a:avLst/>
            </a:prstGeom>
            <a:noFill/>
            <a:ln w="6350">
              <a:noFill/>
              <a:tailEnd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4" name="Elbow Connector 43"/>
            <p:cNvCxnSpPr>
              <a:stCxn id="43" idx="3"/>
              <a:endCxn id="45" idx="1"/>
            </p:cNvCxnSpPr>
            <p:nvPr/>
          </p:nvCxnSpPr>
          <p:spPr>
            <a:xfrm flipV="1">
              <a:off x="4253763" y="2153977"/>
              <a:ext cx="615683" cy="779774"/>
            </a:xfrm>
            <a:prstGeom prst="bentConnector3">
              <a:avLst>
                <a:gd name="adj1" fmla="val 16524"/>
              </a:avLst>
            </a:prstGeom>
            <a:ln w="38100">
              <a:solidFill>
                <a:schemeClr val="accent3">
                  <a:lumMod val="75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869446" y="2103300"/>
              <a:ext cx="213820" cy="1013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4041459" y="3414365"/>
              <a:ext cx="212304" cy="101354"/>
            </a:xfrm>
            <a:prstGeom prst="rect">
              <a:avLst/>
            </a:prstGeom>
            <a:noFill/>
            <a:ln w="6350">
              <a:noFill/>
              <a:tailEnd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7" name="Elbow Connector 46"/>
            <p:cNvCxnSpPr>
              <a:stCxn id="46" idx="3"/>
              <a:endCxn id="48" idx="1"/>
            </p:cNvCxnSpPr>
            <p:nvPr/>
          </p:nvCxnSpPr>
          <p:spPr>
            <a:xfrm flipV="1">
              <a:off x="4253763" y="2673826"/>
              <a:ext cx="638429" cy="791216"/>
            </a:xfrm>
            <a:prstGeom prst="bentConnector3">
              <a:avLst>
                <a:gd name="adj1" fmla="val 24897"/>
              </a:avLst>
            </a:prstGeom>
            <a:ln w="38100">
              <a:solidFill>
                <a:schemeClr val="accent3">
                  <a:lumMod val="75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892192" y="2623149"/>
              <a:ext cx="213821" cy="1013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4041459" y="1514792"/>
              <a:ext cx="212304" cy="101354"/>
            </a:xfrm>
            <a:prstGeom prst="rect">
              <a:avLst/>
            </a:prstGeom>
            <a:noFill/>
            <a:ln w="6350">
              <a:noFill/>
              <a:tailEnd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4877028" y="1516426"/>
              <a:ext cx="213821" cy="101354"/>
            </a:xfrm>
            <a:prstGeom prst="rect">
              <a:avLst/>
            </a:prstGeom>
            <a:noFill/>
            <a:ln w="6350">
              <a:noFill/>
              <a:tailEnd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4041459" y="1719135"/>
              <a:ext cx="212304" cy="101354"/>
            </a:xfrm>
            <a:prstGeom prst="rect">
              <a:avLst/>
            </a:prstGeom>
            <a:noFill/>
            <a:ln w="6350">
              <a:noFill/>
              <a:tailEnd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4" name="Text Box 8"/>
          <p:cNvSpPr txBox="1">
            <a:spLocks noChangeArrowheads="1"/>
          </p:cNvSpPr>
          <p:nvPr>
            <p:custDataLst>
              <p:tags r:id="rId1"/>
            </p:custDataLst>
          </p:nvPr>
        </p:nvSpPr>
        <p:spPr bwMode="auto">
          <a:xfrm>
            <a:off x="971550" y="5753100"/>
            <a:ext cx="2693988" cy="138113"/>
          </a:xfrm>
          <a:prstGeom prst="rect">
            <a:avLst/>
          </a:prstGeom>
          <a:noFill/>
          <a:ln w="6350">
            <a:noFill/>
            <a:miter lim="800000"/>
            <a:headEnd type="none" w="sm" len="sm"/>
            <a:tailEnd type="none" w="sm" len="sm"/>
          </a:ln>
          <a:effectLst/>
        </p:spPr>
        <p:txBody>
          <a:bodyPr lIns="0" tIns="0" rIns="0" bIns="0" anchor="b">
            <a:spAutoFit/>
          </a:bodyPr>
          <a:lstStyle/>
          <a:p>
            <a:pPr defTabSz="762000" eaLnBrk="0" hangingPunct="0">
              <a:spcBef>
                <a:spcPts val="200"/>
              </a:spcBef>
              <a:tabLst>
                <a:tab pos="266700" algn="l"/>
                <a:tab pos="447675" algn="l"/>
                <a:tab pos="895350" algn="l"/>
                <a:tab pos="1076325" algn="l"/>
                <a:tab pos="1614488" algn="l"/>
                <a:tab pos="1795463" algn="l"/>
                <a:tab pos="2603500" algn="l"/>
                <a:tab pos="2781300" algn="l"/>
                <a:tab pos="3587750" algn="l"/>
                <a:tab pos="3854450" algn="l"/>
              </a:tabLst>
              <a:defRPr/>
            </a:pPr>
            <a:r>
              <a:rPr lang="en-GB" sz="900" dirty="0">
                <a:latin typeface="Arial"/>
                <a:cs typeface="Arial" pitchFamily="34" charset="0"/>
              </a:rPr>
              <a:t>Key:	</a:t>
            </a:r>
            <a:r>
              <a:rPr lang="en-GB" sz="900" dirty="0">
                <a:solidFill>
                  <a:srgbClr val="FFC000"/>
                </a:solidFill>
                <a:latin typeface="Arial"/>
                <a:cs typeface="Arial" pitchFamily="34" charset="0"/>
                <a:sym typeface="Wingdings"/>
              </a:rPr>
              <a:t></a:t>
            </a:r>
            <a:r>
              <a:rPr lang="en-GB" sz="900" dirty="0">
                <a:latin typeface="Arial" pitchFamily="34" charset="0"/>
                <a:cs typeface="Arial" pitchFamily="34" charset="0"/>
                <a:sym typeface="Wingdings"/>
              </a:rPr>
              <a:t>	Low	</a:t>
            </a:r>
            <a:r>
              <a:rPr lang="en-GB" sz="900" dirty="0">
                <a:solidFill>
                  <a:schemeClr val="accent3">
                    <a:lumMod val="75000"/>
                  </a:schemeClr>
                </a:solidFill>
                <a:latin typeface="Arial" pitchFamily="34" charset="0"/>
                <a:cs typeface="Arial" pitchFamily="34" charset="0"/>
                <a:sym typeface="Wingdings"/>
              </a:rPr>
              <a:t></a:t>
            </a:r>
            <a:r>
              <a:rPr lang="en-GB" sz="900" dirty="0">
                <a:latin typeface="Arial" pitchFamily="34" charset="0"/>
                <a:cs typeface="Arial" pitchFamily="34" charset="0"/>
                <a:sym typeface="Wingdings"/>
              </a:rPr>
              <a:t>	Medium</a:t>
            </a:r>
            <a:r>
              <a:rPr lang="en-GB" sz="900" dirty="0">
                <a:latin typeface="Arial"/>
                <a:cs typeface="Arial" pitchFamily="34" charset="0"/>
              </a:rPr>
              <a:t>	</a:t>
            </a:r>
            <a:r>
              <a:rPr lang="en-GB" sz="900" dirty="0">
                <a:solidFill>
                  <a:schemeClr val="accent6">
                    <a:lumMod val="50000"/>
                  </a:schemeClr>
                </a:solidFill>
                <a:latin typeface="Arial" pitchFamily="34" charset="0"/>
                <a:cs typeface="Arial" pitchFamily="34" charset="0"/>
                <a:sym typeface="Wingdings"/>
              </a:rPr>
              <a:t></a:t>
            </a:r>
            <a:r>
              <a:rPr lang="en-GB" sz="900" dirty="0">
                <a:latin typeface="Arial" pitchFamily="34" charset="0"/>
                <a:cs typeface="Arial" pitchFamily="34" charset="0"/>
                <a:sym typeface="Wingdings"/>
              </a:rPr>
              <a:t>	High</a:t>
            </a:r>
            <a:endParaRPr lang="en-GB" sz="900" dirty="0">
              <a:latin typeface="Arial"/>
              <a:cs typeface="Arial" pitchFamily="34" charset="0"/>
            </a:endParaRPr>
          </a:p>
        </p:txBody>
      </p:sp>
      <p:sp>
        <p:nvSpPr>
          <p:cNvPr id="55" name="Text Box 8"/>
          <p:cNvSpPr txBox="1">
            <a:spLocks noChangeArrowheads="1"/>
          </p:cNvSpPr>
          <p:nvPr>
            <p:custDataLst>
              <p:tags r:id="rId2"/>
            </p:custDataLst>
          </p:nvPr>
        </p:nvSpPr>
        <p:spPr bwMode="auto">
          <a:xfrm>
            <a:off x="4875213" y="5692775"/>
            <a:ext cx="2692400" cy="184150"/>
          </a:xfrm>
          <a:prstGeom prst="rect">
            <a:avLst/>
          </a:prstGeom>
          <a:noFill/>
          <a:ln w="6350">
            <a:noFill/>
            <a:miter lim="800000"/>
            <a:headEnd type="none" w="sm" len="sm"/>
            <a:tailEnd type="none" w="sm" len="sm"/>
          </a:ln>
          <a:effectLst/>
        </p:spPr>
        <p:txBody>
          <a:bodyPr lIns="0" tIns="0" rIns="0" bIns="0" anchor="b">
            <a:spAutoFit/>
          </a:bodyPr>
          <a:lstStyle/>
          <a:p>
            <a:pPr defTabSz="762000" eaLnBrk="0" hangingPunct="0">
              <a:spcBef>
                <a:spcPts val="200"/>
              </a:spcBef>
              <a:tabLst>
                <a:tab pos="266700" algn="l"/>
                <a:tab pos="447675" algn="l"/>
                <a:tab pos="895350" algn="l"/>
                <a:tab pos="1076325" algn="l"/>
                <a:tab pos="1614488" algn="l"/>
                <a:tab pos="1795463" algn="l"/>
                <a:tab pos="2603500" algn="l"/>
                <a:tab pos="2781300" algn="l"/>
                <a:tab pos="3587750" algn="l"/>
                <a:tab pos="3854450" algn="l"/>
              </a:tabLst>
              <a:defRPr/>
            </a:pPr>
            <a:r>
              <a:rPr lang="en-GB" sz="900" dirty="0">
                <a:latin typeface="Arial"/>
                <a:cs typeface="Arial" pitchFamily="34" charset="0"/>
              </a:rPr>
              <a:t>Key:	</a:t>
            </a:r>
            <a:r>
              <a:rPr lang="en-GB" sz="1050" dirty="0">
                <a:latin typeface="Arial"/>
                <a:cs typeface="Arial" pitchFamily="34" charset="0"/>
                <a:sym typeface="Wingdings"/>
              </a:rPr>
              <a:t></a:t>
            </a:r>
            <a:r>
              <a:rPr lang="en-GB" sz="900" dirty="0">
                <a:latin typeface="Arial"/>
                <a:cs typeface="Arial" pitchFamily="34" charset="0"/>
                <a:sym typeface="Wingdings"/>
              </a:rPr>
              <a:t>	Week</a:t>
            </a:r>
            <a:r>
              <a:rPr lang="en-GB" sz="900" dirty="0">
                <a:latin typeface="Arial" pitchFamily="34" charset="0"/>
                <a:cs typeface="Arial" pitchFamily="34" charset="0"/>
                <a:sym typeface="Wingdings"/>
              </a:rPr>
              <a:t>	 </a:t>
            </a:r>
            <a:r>
              <a:rPr lang="en-GB" sz="1050" dirty="0">
                <a:latin typeface="Arial" pitchFamily="34" charset="0"/>
                <a:cs typeface="Arial" pitchFamily="34" charset="0"/>
                <a:sym typeface="Wingdings"/>
              </a:rPr>
              <a:t></a:t>
            </a:r>
            <a:r>
              <a:rPr lang="en-GB" sz="900" dirty="0">
                <a:latin typeface="Arial" pitchFamily="34" charset="0"/>
                <a:cs typeface="Arial" pitchFamily="34" charset="0"/>
                <a:sym typeface="Wingdings"/>
              </a:rPr>
              <a:t> 	Medium	 </a:t>
            </a:r>
            <a:r>
              <a:rPr lang="en-GB" sz="1200" dirty="0">
                <a:latin typeface="Arial" pitchFamily="34" charset="0"/>
                <a:cs typeface="Arial" pitchFamily="34" charset="0"/>
                <a:sym typeface="Wingdings"/>
              </a:rPr>
              <a:t></a:t>
            </a:r>
            <a:r>
              <a:rPr lang="en-GB" sz="900" dirty="0">
                <a:latin typeface="Arial" pitchFamily="34" charset="0"/>
                <a:cs typeface="Arial" pitchFamily="34" charset="0"/>
                <a:sym typeface="Wingdings"/>
              </a:rPr>
              <a:t>	Strong</a:t>
            </a:r>
            <a:endParaRPr lang="en-GB" sz="900" dirty="0">
              <a:latin typeface="Arial"/>
              <a:cs typeface="Arial" pitchFamily="34" charset="0"/>
            </a:endParaRPr>
          </a:p>
        </p:txBody>
      </p:sp>
      <p:sp>
        <p:nvSpPr>
          <p:cNvPr id="56" name="Rectangle 55"/>
          <p:cNvSpPr/>
          <p:nvPr/>
        </p:nvSpPr>
        <p:spPr>
          <a:xfrm>
            <a:off x="971550" y="6011863"/>
            <a:ext cx="7712075" cy="153987"/>
          </a:xfrm>
          <a:prstGeom prst="rect">
            <a:avLst/>
          </a:prstGeom>
          <a:noFill/>
          <a:ln w="6350">
            <a:noFill/>
            <a:miter lim="800000"/>
            <a:headEnd type="none" w="sm" len="sm"/>
            <a:tailEnd type="none" w="sm" len="sm"/>
          </a:ln>
          <a:effectLst/>
        </p:spPr>
        <p:txBody>
          <a:bodyPr lIns="0" tIns="0" rIns="0" bIns="0" anchor="b">
            <a:spAutoFit/>
          </a:bodyPr>
          <a:lstStyle/>
          <a:p>
            <a:pPr defTabSz="360000" eaLnBrk="0" hangingPunct="0">
              <a:spcBef>
                <a:spcPts val="200"/>
              </a:spcBef>
              <a:tabLst>
                <a:tab pos="180000" algn="l"/>
              </a:tabLst>
              <a:defRPr/>
            </a:pPr>
            <a:r>
              <a:rPr lang="en-GB" sz="1000" dirty="0">
                <a:solidFill>
                  <a:schemeClr val="bg2">
                    <a:lumMod val="50000"/>
                  </a:schemeClr>
                </a:solidFill>
                <a:latin typeface="+mj-lt"/>
                <a:cs typeface="Arial" pitchFamily="34" charset="0"/>
              </a:rPr>
              <a:t>Source: Millennium Ecosystem Assessment, Synthesis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898" name="Picture 2"/>
          <p:cNvPicPr>
            <a:picLocks noChangeAspect="1" noChangeArrowheads="1"/>
          </p:cNvPicPr>
          <p:nvPr/>
        </p:nvPicPr>
        <p:blipFill>
          <a:blip r:embed="rId3" cstate="print"/>
          <a:srcRect/>
          <a:stretch>
            <a:fillRect/>
          </a:stretch>
        </p:blipFill>
        <p:spPr bwMode="auto">
          <a:xfrm>
            <a:off x="5307013" y="3808413"/>
            <a:ext cx="1190625" cy="998537"/>
          </a:xfrm>
          <a:prstGeom prst="rect">
            <a:avLst/>
          </a:prstGeom>
          <a:noFill/>
          <a:ln w="12700">
            <a:solidFill>
              <a:srgbClr val="414042"/>
            </a:solidFill>
            <a:miter lim="800000"/>
            <a:headEnd/>
            <a:tailEnd/>
          </a:ln>
        </p:spPr>
      </p:pic>
      <p:pic>
        <p:nvPicPr>
          <p:cNvPr id="336899" name="Picture 3"/>
          <p:cNvPicPr>
            <a:picLocks noChangeAspect="1" noChangeArrowheads="1"/>
          </p:cNvPicPr>
          <p:nvPr/>
        </p:nvPicPr>
        <p:blipFill>
          <a:blip r:embed="rId4" cstate="print"/>
          <a:srcRect r="5853"/>
          <a:stretch>
            <a:fillRect/>
          </a:stretch>
        </p:blipFill>
        <p:spPr bwMode="auto">
          <a:xfrm>
            <a:off x="6589713" y="3808413"/>
            <a:ext cx="1193800" cy="1000125"/>
          </a:xfrm>
          <a:prstGeom prst="rect">
            <a:avLst/>
          </a:prstGeom>
          <a:noFill/>
          <a:ln w="12700">
            <a:solidFill>
              <a:srgbClr val="414042"/>
            </a:solidFill>
            <a:miter lim="800000"/>
            <a:headEnd/>
            <a:tailEnd/>
          </a:ln>
        </p:spPr>
      </p:pic>
      <p:pic>
        <p:nvPicPr>
          <p:cNvPr id="336900" name="Picture 5"/>
          <p:cNvPicPr>
            <a:picLocks noChangeAspect="1" noChangeArrowheads="1"/>
          </p:cNvPicPr>
          <p:nvPr/>
        </p:nvPicPr>
        <p:blipFill>
          <a:blip r:embed="rId5" cstate="print"/>
          <a:srcRect/>
          <a:stretch>
            <a:fillRect/>
          </a:stretch>
        </p:blipFill>
        <p:spPr bwMode="auto">
          <a:xfrm>
            <a:off x="1347788" y="3813175"/>
            <a:ext cx="1254125" cy="990600"/>
          </a:xfrm>
          <a:prstGeom prst="rect">
            <a:avLst/>
          </a:prstGeom>
          <a:noFill/>
          <a:ln w="12700">
            <a:solidFill>
              <a:srgbClr val="414042"/>
            </a:solidFill>
            <a:miter lim="800000"/>
            <a:headEnd/>
            <a:tailEnd/>
          </a:ln>
        </p:spPr>
      </p:pic>
      <p:pic>
        <p:nvPicPr>
          <p:cNvPr id="336901" name="Picture 6"/>
          <p:cNvPicPr>
            <a:picLocks noChangeAspect="1" noChangeArrowheads="1"/>
          </p:cNvPicPr>
          <p:nvPr/>
        </p:nvPicPr>
        <p:blipFill>
          <a:blip r:embed="rId6" cstate="print"/>
          <a:srcRect/>
          <a:stretch>
            <a:fillRect/>
          </a:stretch>
        </p:blipFill>
        <p:spPr bwMode="auto">
          <a:xfrm>
            <a:off x="2692400" y="3813175"/>
            <a:ext cx="1241425" cy="990600"/>
          </a:xfrm>
          <a:prstGeom prst="rect">
            <a:avLst/>
          </a:prstGeom>
          <a:noFill/>
          <a:ln w="12700">
            <a:solidFill>
              <a:srgbClr val="414042"/>
            </a:solidFill>
            <a:miter lim="800000"/>
            <a:headEnd/>
            <a:tailEnd/>
          </a:ln>
        </p:spPr>
      </p:pic>
      <p:pic>
        <p:nvPicPr>
          <p:cNvPr id="336902" name="Picture 7"/>
          <p:cNvPicPr>
            <a:picLocks noChangeAspect="1" noChangeArrowheads="1"/>
          </p:cNvPicPr>
          <p:nvPr/>
        </p:nvPicPr>
        <p:blipFill>
          <a:blip r:embed="rId7" cstate="print"/>
          <a:srcRect/>
          <a:stretch>
            <a:fillRect/>
          </a:stretch>
        </p:blipFill>
        <p:spPr bwMode="auto">
          <a:xfrm>
            <a:off x="4024313" y="3808413"/>
            <a:ext cx="1192212" cy="998537"/>
          </a:xfrm>
          <a:prstGeom prst="rect">
            <a:avLst/>
          </a:prstGeom>
          <a:noFill/>
          <a:ln w="12700">
            <a:solidFill>
              <a:srgbClr val="414042"/>
            </a:solidFill>
            <a:miter lim="800000"/>
            <a:headEnd/>
            <a:tailEnd/>
          </a:ln>
        </p:spPr>
      </p:pic>
      <p:sp>
        <p:nvSpPr>
          <p:cNvPr id="128007" name="Rectangle 8"/>
          <p:cNvSpPr>
            <a:spLocks noGrp="1" noChangeArrowheads="1"/>
          </p:cNvSpPr>
          <p:nvPr>
            <p:ph type="title"/>
          </p:nvPr>
        </p:nvSpPr>
        <p:spPr>
          <a:xfrm>
            <a:off x="1116162" y="908051"/>
            <a:ext cx="6192688" cy="792162"/>
          </a:xfrm>
        </p:spPr>
        <p:txBody>
          <a:bodyPr/>
          <a:lstStyle/>
          <a:p>
            <a:pPr eaLnBrk="1" hangingPunct="1"/>
            <a:r>
              <a:rPr dirty="0" smtClean="0">
                <a:solidFill>
                  <a:schemeClr val="tx2"/>
                </a:solidFill>
                <a:latin typeface="Arial" charset="0"/>
                <a:cs typeface="Arial" charset="0"/>
              </a:rPr>
              <a:t>Current situation biodiversity &amp; ecosystems</a:t>
            </a:r>
          </a:p>
        </p:txBody>
      </p:sp>
      <p:sp>
        <p:nvSpPr>
          <p:cNvPr id="128008" name="Rectangle 9"/>
          <p:cNvSpPr>
            <a:spLocks noGrp="1" noChangeArrowheads="1"/>
          </p:cNvSpPr>
          <p:nvPr>
            <p:ph idx="1"/>
          </p:nvPr>
        </p:nvSpPr>
        <p:spPr bwMode="auto">
          <a:noFill/>
        </p:spPr>
        <p:txBody>
          <a:bodyPr wrap="square" numCol="1" anchor="t" anchorCtr="0" compatLnSpc="1">
            <a:prstTxWarp prst="textNoShape">
              <a:avLst/>
            </a:prstTxWarp>
          </a:bodyPr>
          <a:lstStyle/>
          <a:p>
            <a:pPr lvl="3" eaLnBrk="1" hangingPunct="1"/>
            <a:r>
              <a:rPr lang="en-GB" dirty="0" smtClean="0">
                <a:latin typeface="Arial" charset="0"/>
                <a:cs typeface="Arial" charset="0"/>
              </a:rPr>
              <a:t>Many of the world’s ecosystems are in serious decline </a:t>
            </a:r>
          </a:p>
          <a:p>
            <a:pPr lvl="3" eaLnBrk="1" hangingPunct="1"/>
            <a:r>
              <a:rPr lang="en-GB" dirty="0" smtClean="0">
                <a:latin typeface="Arial" charset="0"/>
                <a:cs typeface="Arial" charset="0"/>
              </a:rPr>
              <a:t>Continuing supply of critical ecosystem services like water purification, pollination and climate regulation are in jeopardy</a:t>
            </a:r>
          </a:p>
          <a:p>
            <a:pPr lvl="3" eaLnBrk="1" hangingPunct="1"/>
            <a:r>
              <a:rPr lang="en-GB" dirty="0" smtClean="0">
                <a:latin typeface="Arial" charset="0"/>
                <a:cs typeface="Arial" charset="0"/>
              </a:rPr>
              <a:t>5 main drivers for biodiversity loss and ecosystem degradation</a:t>
            </a:r>
          </a:p>
        </p:txBody>
      </p:sp>
      <p:sp>
        <p:nvSpPr>
          <p:cNvPr id="336905" name="Text Box 11"/>
          <p:cNvSpPr txBox="1">
            <a:spLocks noChangeArrowheads="1"/>
          </p:cNvSpPr>
          <p:nvPr/>
        </p:nvSpPr>
        <p:spPr bwMode="auto">
          <a:xfrm>
            <a:off x="6605588" y="4857750"/>
            <a:ext cx="1160462" cy="246063"/>
          </a:xfrm>
          <a:prstGeom prst="rect">
            <a:avLst/>
          </a:prstGeom>
          <a:noFill/>
          <a:ln w="9525">
            <a:noFill/>
            <a:miter lim="800000"/>
            <a:headEnd/>
            <a:tailEnd/>
          </a:ln>
        </p:spPr>
        <p:txBody>
          <a:bodyPr lIns="0" tIns="0" rIns="0" bIns="0" anchor="ctr" anchorCtr="1">
            <a:spAutoFit/>
          </a:bodyPr>
          <a:lstStyle/>
          <a:p>
            <a:pPr algn="ctr"/>
            <a:r>
              <a:rPr lang="en-GB" sz="1600">
                <a:solidFill>
                  <a:srgbClr val="58595B"/>
                </a:solidFill>
              </a:rPr>
              <a:t>Pollution</a:t>
            </a:r>
          </a:p>
        </p:txBody>
      </p:sp>
      <p:sp>
        <p:nvSpPr>
          <p:cNvPr id="336906" name="Text Box 12"/>
          <p:cNvSpPr txBox="1">
            <a:spLocks noChangeArrowheads="1"/>
          </p:cNvSpPr>
          <p:nvPr/>
        </p:nvSpPr>
        <p:spPr bwMode="auto">
          <a:xfrm>
            <a:off x="5329238" y="4872038"/>
            <a:ext cx="1160462" cy="492125"/>
          </a:xfrm>
          <a:prstGeom prst="rect">
            <a:avLst/>
          </a:prstGeom>
          <a:noFill/>
          <a:ln w="9525">
            <a:noFill/>
            <a:miter lim="800000"/>
            <a:headEnd/>
            <a:tailEnd/>
          </a:ln>
        </p:spPr>
        <p:txBody>
          <a:bodyPr lIns="0" tIns="0" rIns="0" bIns="0" anchor="ctr" anchorCtr="1">
            <a:spAutoFit/>
          </a:bodyPr>
          <a:lstStyle/>
          <a:p>
            <a:pPr algn="ctr"/>
            <a:r>
              <a:rPr lang="en-GB" sz="1600">
                <a:solidFill>
                  <a:srgbClr val="58595B"/>
                </a:solidFill>
              </a:rPr>
              <a:t>Over-</a:t>
            </a:r>
          </a:p>
          <a:p>
            <a:pPr algn="ctr"/>
            <a:r>
              <a:rPr lang="en-GB" sz="1600">
                <a:solidFill>
                  <a:srgbClr val="58595B"/>
                </a:solidFill>
              </a:rPr>
              <a:t>exploitation</a:t>
            </a:r>
          </a:p>
        </p:txBody>
      </p:sp>
      <p:sp>
        <p:nvSpPr>
          <p:cNvPr id="336907" name="Text Box 13"/>
          <p:cNvSpPr txBox="1">
            <a:spLocks noChangeArrowheads="1"/>
          </p:cNvSpPr>
          <p:nvPr/>
        </p:nvSpPr>
        <p:spPr bwMode="auto">
          <a:xfrm>
            <a:off x="4046538" y="4872038"/>
            <a:ext cx="1160462" cy="492125"/>
          </a:xfrm>
          <a:prstGeom prst="rect">
            <a:avLst/>
          </a:prstGeom>
          <a:noFill/>
          <a:ln w="9525">
            <a:noFill/>
            <a:miter lim="800000"/>
            <a:headEnd/>
            <a:tailEnd/>
          </a:ln>
        </p:spPr>
        <p:txBody>
          <a:bodyPr lIns="0" tIns="0" rIns="0" bIns="0" anchor="ctr" anchorCtr="1">
            <a:spAutoFit/>
          </a:bodyPr>
          <a:lstStyle/>
          <a:p>
            <a:pPr algn="ctr"/>
            <a:r>
              <a:rPr lang="en-GB" sz="1600">
                <a:solidFill>
                  <a:srgbClr val="58595B"/>
                </a:solidFill>
              </a:rPr>
              <a:t>Invasive species</a:t>
            </a:r>
          </a:p>
        </p:txBody>
      </p:sp>
      <p:sp>
        <p:nvSpPr>
          <p:cNvPr id="336908" name="Text Box 14"/>
          <p:cNvSpPr txBox="1">
            <a:spLocks noChangeArrowheads="1"/>
          </p:cNvSpPr>
          <p:nvPr/>
        </p:nvSpPr>
        <p:spPr bwMode="auto">
          <a:xfrm>
            <a:off x="2725738" y="4870450"/>
            <a:ext cx="1160462" cy="493713"/>
          </a:xfrm>
          <a:prstGeom prst="rect">
            <a:avLst/>
          </a:prstGeom>
          <a:noFill/>
          <a:ln w="9525">
            <a:noFill/>
            <a:miter lim="800000"/>
            <a:headEnd/>
            <a:tailEnd/>
          </a:ln>
        </p:spPr>
        <p:txBody>
          <a:bodyPr lIns="0" tIns="0" rIns="0" bIns="0" anchor="ctr" anchorCtr="1">
            <a:spAutoFit/>
          </a:bodyPr>
          <a:lstStyle/>
          <a:p>
            <a:pPr algn="ctr"/>
            <a:r>
              <a:rPr lang="en-GB" sz="1600">
                <a:solidFill>
                  <a:srgbClr val="58595B"/>
                </a:solidFill>
              </a:rPr>
              <a:t>Habitat </a:t>
            </a:r>
          </a:p>
          <a:p>
            <a:pPr algn="ctr"/>
            <a:r>
              <a:rPr lang="en-GB" sz="1600">
                <a:solidFill>
                  <a:srgbClr val="58595B"/>
                </a:solidFill>
              </a:rPr>
              <a:t>change</a:t>
            </a:r>
          </a:p>
        </p:txBody>
      </p:sp>
      <p:sp>
        <p:nvSpPr>
          <p:cNvPr id="336909" name="Text Box 15"/>
          <p:cNvSpPr txBox="1">
            <a:spLocks noChangeArrowheads="1"/>
          </p:cNvSpPr>
          <p:nvPr/>
        </p:nvSpPr>
        <p:spPr bwMode="auto">
          <a:xfrm>
            <a:off x="1393825" y="4870450"/>
            <a:ext cx="1162050" cy="493713"/>
          </a:xfrm>
          <a:prstGeom prst="rect">
            <a:avLst/>
          </a:prstGeom>
          <a:noFill/>
          <a:ln w="9525">
            <a:noFill/>
            <a:miter lim="800000"/>
            <a:headEnd/>
            <a:tailEnd/>
          </a:ln>
        </p:spPr>
        <p:txBody>
          <a:bodyPr lIns="0" tIns="0" rIns="0" bIns="0" anchor="ctr" anchorCtr="1">
            <a:spAutoFit/>
          </a:bodyPr>
          <a:lstStyle/>
          <a:p>
            <a:pPr algn="ctr"/>
            <a:r>
              <a:rPr lang="en-GB" sz="1600">
                <a:solidFill>
                  <a:srgbClr val="58595B"/>
                </a:solidFill>
              </a:rPr>
              <a:t>Climate</a:t>
            </a:r>
            <a:br>
              <a:rPr lang="en-GB" sz="1600">
                <a:solidFill>
                  <a:srgbClr val="58595B"/>
                </a:solidFill>
              </a:rPr>
            </a:br>
            <a:r>
              <a:rPr lang="en-GB" sz="1600">
                <a:solidFill>
                  <a:srgbClr val="58595B"/>
                </a:solidFill>
              </a:rPr>
              <a:t>change</a:t>
            </a:r>
          </a:p>
        </p:txBody>
      </p:sp>
      <p:pic>
        <p:nvPicPr>
          <p:cNvPr id="128014" name="Picture 16"/>
          <p:cNvPicPr>
            <a:picLocks noChangeAspect="1" noChangeArrowheads="1"/>
          </p:cNvPicPr>
          <p:nvPr/>
        </p:nvPicPr>
        <p:blipFill>
          <a:blip r:embed="rId8" cstate="print"/>
          <a:srcRect/>
          <a:stretch>
            <a:fillRect/>
          </a:stretch>
        </p:blipFill>
        <p:spPr bwMode="auto">
          <a:xfrm>
            <a:off x="7308850" y="1700213"/>
            <a:ext cx="1539875" cy="2000250"/>
          </a:xfrm>
          <a:prstGeom prst="rect">
            <a:avLst/>
          </a:prstGeom>
          <a:noFill/>
          <a:ln w="12700">
            <a:solidFill>
              <a:srgbClr val="414042"/>
            </a:solidFill>
            <a:miter lim="800000"/>
            <a:headEnd/>
            <a:tailEnd/>
          </a:ln>
        </p:spPr>
      </p:pic>
      <p:sp>
        <p:nvSpPr>
          <p:cNvPr id="18" name="Rectangle 17"/>
          <p:cNvSpPr/>
          <p:nvPr/>
        </p:nvSpPr>
        <p:spPr>
          <a:xfrm>
            <a:off x="179388" y="5891213"/>
            <a:ext cx="8518525" cy="346075"/>
          </a:xfrm>
          <a:prstGeom prst="rect">
            <a:avLst/>
          </a:prstGeom>
        </p:spPr>
        <p:txBody>
          <a:bodyPr lIns="0" tIns="0" rIns="0" bIns="0">
            <a:spAutoFit/>
          </a:bodyPr>
          <a:lstStyle/>
          <a:p>
            <a:pPr marL="623888" lvl="2" indent="-623888" fontAlgn="auto">
              <a:spcBef>
                <a:spcPts val="300"/>
              </a:spcBef>
              <a:spcAft>
                <a:spcPts val="0"/>
              </a:spcAft>
              <a:defRPr/>
            </a:pPr>
            <a:r>
              <a:rPr lang="en-GB" sz="1000" dirty="0">
                <a:solidFill>
                  <a:schemeClr val="bg2">
                    <a:lumMod val="50000"/>
                  </a:schemeClr>
                </a:solidFill>
                <a:latin typeface="+mn-lt"/>
                <a:cs typeface="Arial" pitchFamily="34" charset="0"/>
              </a:rPr>
              <a:t>Sources:	WBCSD, Connecting the dots presentation</a:t>
            </a:r>
          </a:p>
          <a:p>
            <a:pPr marL="625475" lvl="2" indent="-625475" fontAlgn="auto">
              <a:spcBef>
                <a:spcPts val="300"/>
              </a:spcBef>
              <a:spcAft>
                <a:spcPts val="0"/>
              </a:spcAft>
              <a:defRPr/>
            </a:pPr>
            <a:r>
              <a:rPr lang="en-GB" sz="1000" dirty="0">
                <a:solidFill>
                  <a:schemeClr val="bg2">
                    <a:lumMod val="50000"/>
                  </a:schemeClr>
                </a:solidFill>
                <a:latin typeface="+mn-lt"/>
                <a:cs typeface="Arial" pitchFamily="34" charset="0"/>
              </a:rPr>
              <a:t>	Millennium Ecosystem Assessment, 2005. </a:t>
            </a:r>
            <a:r>
              <a:rPr lang="en-GB" sz="1000" i="1" dirty="0">
                <a:solidFill>
                  <a:schemeClr val="bg2">
                    <a:lumMod val="50000"/>
                  </a:schemeClr>
                </a:solidFill>
                <a:latin typeface="+mn-lt"/>
                <a:cs typeface="Arial" pitchFamily="34" charset="0"/>
              </a:rPr>
              <a:t>Ecosystems and Human Well-being: Opportunities and Challenges for Business and Industry</a:t>
            </a:r>
            <a:endParaRPr lang="en-GB" sz="1000" dirty="0">
              <a:solidFill>
                <a:schemeClr val="bg2">
                  <a:lumMod val="50000"/>
                </a:schemeClr>
              </a:solidFill>
              <a:latin typeface="+mn-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69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69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69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69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69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69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68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690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68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6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5" grpId="0"/>
      <p:bldP spid="336906" grpId="0"/>
      <p:bldP spid="336907" grpId="0"/>
      <p:bldP spid="336908" grpId="0"/>
      <p:bldP spid="3369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p:txBody>
          <a:bodyPr/>
          <a:lstStyle/>
          <a:p>
            <a:r>
              <a:rPr lang="en-GB" smtClean="0">
                <a:latin typeface="Arial" charset="0"/>
                <a:cs typeface="Arial" charset="0"/>
              </a:rPr>
              <a:t>The MA’s major finding regarding ecosystems</a:t>
            </a:r>
          </a:p>
        </p:txBody>
      </p:sp>
      <p:sp>
        <p:nvSpPr>
          <p:cNvPr id="54275" name="Text Placeholder 17"/>
          <p:cNvSpPr>
            <a:spLocks noGrp="1"/>
          </p:cNvSpPr>
          <p:nvPr>
            <p:ph idx="1"/>
          </p:nvPr>
        </p:nvSpPr>
        <p:spPr bwMode="auto">
          <a:xfrm>
            <a:off x="0" y="1700808"/>
            <a:ext cx="5580112" cy="4191000"/>
          </a:xfrm>
        </p:spPr>
        <p:txBody>
          <a:bodyPr wrap="square" numCol="1" anchor="t" anchorCtr="0" compatLnSpc="1">
            <a:prstTxWarp prst="textNoShape">
              <a:avLst/>
            </a:prstTxWarp>
          </a:bodyPr>
          <a:lstStyle/>
          <a:p>
            <a:pPr lvl="3"/>
            <a:r>
              <a:rPr lang="en-GB" sz="1800" dirty="0" smtClean="0">
                <a:latin typeface="Arial" charset="0"/>
                <a:cs typeface="Arial" charset="0"/>
              </a:rPr>
              <a:t>The structure and functioning of the world’s ecosystems has changed rapidly the past 50 years</a:t>
            </a:r>
          </a:p>
          <a:p>
            <a:pPr lvl="3"/>
            <a:r>
              <a:rPr lang="en-GB" sz="1800" dirty="0" smtClean="0">
                <a:latin typeface="Arial" charset="0"/>
                <a:cs typeface="Arial" charset="0"/>
              </a:rPr>
              <a:t>20% of the world’s coral reefs have been lost and more than 20% are degraded</a:t>
            </a:r>
          </a:p>
          <a:p>
            <a:pPr lvl="3"/>
            <a:r>
              <a:rPr lang="en-GB" sz="1800" dirty="0" smtClean="0">
                <a:latin typeface="Arial" charset="0"/>
                <a:cs typeface="Arial" charset="0"/>
              </a:rPr>
              <a:t>35% of mangrove area has been lost in the last several decades</a:t>
            </a:r>
          </a:p>
          <a:p>
            <a:pPr lvl="3"/>
            <a:r>
              <a:rPr lang="en-GB" sz="1800" dirty="0" smtClean="0">
                <a:latin typeface="Arial" charset="0"/>
                <a:cs typeface="Arial" charset="0"/>
              </a:rPr>
              <a:t>Amount of water in reservoirs quadrupled since 1960</a:t>
            </a:r>
          </a:p>
          <a:p>
            <a:pPr lvl="3"/>
            <a:r>
              <a:rPr lang="en-GB" sz="1800" dirty="0" smtClean="0">
                <a:latin typeface="Arial" charset="0"/>
                <a:cs typeface="Arial" charset="0"/>
              </a:rPr>
              <a:t>Withdrawals from rivers and lakes doubled since 1960</a:t>
            </a:r>
          </a:p>
          <a:p>
            <a:pPr marL="0" indent="0">
              <a:spcBef>
                <a:spcPts val="500"/>
              </a:spcBef>
              <a:spcAft>
                <a:spcPts val="500"/>
              </a:spcAft>
            </a:pPr>
            <a:endParaRPr lang="en-GB" dirty="0" smtClean="0">
              <a:latin typeface="Arial" charset="0"/>
              <a:cs typeface="Arial" charset="0"/>
            </a:endParaRPr>
          </a:p>
        </p:txBody>
      </p:sp>
      <p:pic>
        <p:nvPicPr>
          <p:cNvPr id="54276" name="Picture 3" descr="redseascene"/>
          <p:cNvPicPr>
            <a:picLocks noChangeAspect="1" noChangeArrowheads="1"/>
          </p:cNvPicPr>
          <p:nvPr/>
        </p:nvPicPr>
        <p:blipFill>
          <a:blip r:embed="rId3" cstate="print"/>
          <a:srcRect/>
          <a:stretch>
            <a:fillRect/>
          </a:stretch>
        </p:blipFill>
        <p:spPr bwMode="auto">
          <a:xfrm>
            <a:off x="5684838" y="1204913"/>
            <a:ext cx="2762250" cy="2359025"/>
          </a:xfrm>
          <a:prstGeom prst="rect">
            <a:avLst/>
          </a:prstGeom>
          <a:noFill/>
          <a:ln w="12700">
            <a:solidFill>
              <a:srgbClr val="414042"/>
            </a:solidFill>
            <a:miter lim="800000"/>
            <a:headEnd/>
            <a:tailEnd/>
          </a:ln>
        </p:spPr>
      </p:pic>
      <p:pic>
        <p:nvPicPr>
          <p:cNvPr id="54277" name="Picture 4" descr="iStock_000000334433_L2"/>
          <p:cNvPicPr>
            <a:picLocks noChangeAspect="1" noChangeArrowheads="1"/>
          </p:cNvPicPr>
          <p:nvPr/>
        </p:nvPicPr>
        <p:blipFill>
          <a:blip r:embed="rId4" cstate="print"/>
          <a:srcRect/>
          <a:stretch>
            <a:fillRect/>
          </a:stretch>
        </p:blipFill>
        <p:spPr bwMode="auto">
          <a:xfrm>
            <a:off x="5673725" y="3716338"/>
            <a:ext cx="2762250" cy="2066925"/>
          </a:xfrm>
          <a:prstGeom prst="rect">
            <a:avLst/>
          </a:prstGeom>
          <a:noFill/>
          <a:ln w="12700">
            <a:solidFill>
              <a:srgbClr val="414042"/>
            </a:solidFill>
            <a:miter lim="800000"/>
            <a:headEnd/>
            <a:tailEnd/>
          </a:ln>
        </p:spPr>
      </p:pic>
      <p:sp>
        <p:nvSpPr>
          <p:cNvPr id="54278" name="Rectangle 12"/>
          <p:cNvSpPr>
            <a:spLocks noChangeArrowheads="1"/>
          </p:cNvSpPr>
          <p:nvPr/>
        </p:nvSpPr>
        <p:spPr bwMode="auto">
          <a:xfrm>
            <a:off x="971550" y="5629275"/>
            <a:ext cx="7704138" cy="153988"/>
          </a:xfrm>
          <a:prstGeom prst="rect">
            <a:avLst/>
          </a:prstGeom>
          <a:noFill/>
          <a:ln w="9525">
            <a:noFill/>
            <a:miter lim="800000"/>
            <a:headEnd/>
            <a:tailEnd/>
          </a:ln>
        </p:spPr>
        <p:txBody>
          <a:bodyPr lIns="0" tIns="0" rIns="0" bIns="0">
            <a:spAutoFit/>
          </a:bodyPr>
          <a:lstStyle/>
          <a:p>
            <a:pPr marL="0" lvl="2">
              <a:spcBef>
                <a:spcPts val="300"/>
              </a:spcBef>
            </a:pPr>
            <a:r>
              <a:rPr lang="en-GB" sz="1000">
                <a:solidFill>
                  <a:srgbClr val="7F7F7F"/>
                </a:solidFill>
              </a:rPr>
              <a:t>Source: Millennium Ecosystem Assessment, 2005.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75856" y="332656"/>
            <a:ext cx="3312368" cy="648000"/>
          </a:xfrm>
        </p:spPr>
        <p:txBody>
          <a:bodyPr/>
          <a:lstStyle/>
          <a:p>
            <a:r>
              <a:rPr lang="en-US" dirty="0" smtClean="0">
                <a:solidFill>
                  <a:schemeClr val="tx2"/>
                </a:solidFill>
              </a:rPr>
              <a:t>CLARIFICATIONS AND QUESTIONS</a:t>
            </a:r>
            <a:endParaRPr lang="en-US" dirty="0">
              <a:solidFill>
                <a:schemeClr val="tx2"/>
              </a:solidFill>
            </a:endParaRPr>
          </a:p>
        </p:txBody>
      </p:sp>
      <p:pic>
        <p:nvPicPr>
          <p:cNvPr id="5" name="Picture 2" descr="http://www.carterbusinessdevelopment.nl/wp-content/uploads/2011/06/slimme-vrage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8444" y="1471502"/>
            <a:ext cx="6938908" cy="3986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9654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1115616" y="260648"/>
            <a:ext cx="6192688" cy="792162"/>
          </a:xfrm>
        </p:spPr>
        <p:txBody>
          <a:bodyPr/>
          <a:lstStyle/>
          <a:p>
            <a:pPr algn="ctr"/>
            <a:r>
              <a:rPr lang="nl-NL" b="1" dirty="0" smtClean="0">
                <a:solidFill>
                  <a:schemeClr val="tx2"/>
                </a:solidFill>
              </a:rPr>
              <a:t>Lunch</a:t>
            </a:r>
          </a:p>
        </p:txBody>
      </p:sp>
      <p:pic>
        <p:nvPicPr>
          <p:cNvPr id="153603" name="Picture 3" descr="E:\2. TEEB\5. TEEB for business\BET\Additional materials\bags of food_lowres_Claudia Peters.jpg"/>
          <p:cNvPicPr>
            <a:picLocks noChangeAspect="1" noChangeArrowheads="1"/>
          </p:cNvPicPr>
          <p:nvPr/>
        </p:nvPicPr>
        <p:blipFill>
          <a:blip r:embed="rId2" cstate="print"/>
          <a:srcRect/>
          <a:stretch>
            <a:fillRect/>
          </a:stretch>
        </p:blipFill>
        <p:spPr bwMode="auto">
          <a:xfrm>
            <a:off x="1115616" y="1124744"/>
            <a:ext cx="6442898" cy="42888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solidFill>
                  <a:schemeClr val="accent1"/>
                </a:solidFill>
              </a:rPr>
              <a:t>Session 1</a:t>
            </a:r>
            <a:r>
              <a:rPr lang="en-GB" dirty="0" smtClean="0"/>
              <a:t/>
            </a:r>
            <a:br>
              <a:rPr lang="en-GB" dirty="0" smtClean="0"/>
            </a:br>
            <a:r>
              <a:rPr lang="en-GB" dirty="0" smtClean="0"/>
              <a:t>Icebreaker and Introduction</a:t>
            </a:r>
            <a:br>
              <a:rPr lang="en-GB" dirty="0" smtClean="0"/>
            </a:b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3200" dirty="0" smtClean="0">
                <a:latin typeface="Calibri"/>
                <a:ea typeface="Times New Roman"/>
                <a:cs typeface="Calibri"/>
              </a:rPr>
              <a:t/>
            </a:r>
            <a:br>
              <a:rPr lang="en-GB" sz="3200" dirty="0" smtClean="0">
                <a:latin typeface="Calibri"/>
                <a:ea typeface="Times New Roman"/>
                <a:cs typeface="Calibri"/>
              </a:rPr>
            </a:br>
            <a:r>
              <a:rPr lang="en-GB" sz="2800" dirty="0" smtClean="0"/>
              <a:t/>
            </a:r>
            <a:br>
              <a:rPr lang="en-GB" sz="2800" dirty="0" smtClean="0"/>
            </a:br>
            <a:r>
              <a:rPr lang="nl-NL" sz="3200" dirty="0" smtClean="0">
                <a:ea typeface="Times New Roman"/>
                <a:cs typeface="Times New Roman"/>
              </a:rPr>
              <a:t/>
            </a:r>
            <a:br>
              <a:rPr lang="nl-NL" sz="3200" dirty="0" smtClean="0">
                <a:ea typeface="Times New Roman"/>
                <a:cs typeface="Times New Roman"/>
              </a:rPr>
            </a:br>
            <a:r>
              <a:rPr lang="en-GB" dirty="0" smtClean="0"/>
              <a:t/>
            </a:r>
            <a:br>
              <a:rPr lang="en-GB" dirty="0" smtClean="0"/>
            </a:br>
            <a:r>
              <a:rPr lang="en-GB" dirty="0" smtClean="0"/>
              <a:t/>
            </a:r>
            <a:br>
              <a:rPr lang="en-GB" dirty="0" smtClean="0"/>
            </a:br>
            <a:endParaRPr lang="en-GB" dirty="0"/>
          </a:p>
        </p:txBody>
      </p:sp>
      <p:sp>
        <p:nvSpPr>
          <p:cNvPr id="5" name="Text Placeholder 4"/>
          <p:cNvSpPr>
            <a:spLocks noGrp="1"/>
          </p:cNvSpPr>
          <p:nvPr>
            <p:ph idx="1"/>
          </p:nvPr>
        </p:nvSpPr>
        <p:spPr>
          <a:xfrm>
            <a:off x="467544" y="4221088"/>
            <a:ext cx="7867650" cy="1663824"/>
          </a:xfrm>
        </p:spPr>
        <p:txBody>
          <a:bodyPr/>
          <a:lstStyle/>
          <a:p>
            <a:pPr>
              <a:buNone/>
            </a:pPr>
            <a:r>
              <a:rPr lang="en-GB" sz="2800" dirty="0" smtClean="0">
                <a:solidFill>
                  <a:schemeClr val="accent1"/>
                </a:solidFill>
                <a:latin typeface="Calibri"/>
                <a:ea typeface="Times New Roman"/>
                <a:cs typeface="Calibri"/>
              </a:rPr>
              <a:t>SESSION 4</a:t>
            </a:r>
          </a:p>
          <a:p>
            <a:pPr>
              <a:buNone/>
            </a:pPr>
            <a:r>
              <a:rPr lang="en-GB" sz="2800" dirty="0" smtClean="0">
                <a:solidFill>
                  <a:schemeClr val="tx2"/>
                </a:solidFill>
                <a:latin typeface="Calibri"/>
                <a:ea typeface="Times New Roman"/>
                <a:cs typeface="Calibri"/>
              </a:rPr>
              <a:t>RESPONSES TO THE GLOBAL ECOSYSTEM</a:t>
            </a:r>
          </a:p>
          <a:p>
            <a:pPr>
              <a:buNone/>
            </a:pPr>
            <a:r>
              <a:rPr lang="en-GB" sz="2800" dirty="0" smtClean="0">
                <a:solidFill>
                  <a:schemeClr val="tx2"/>
                </a:solidFill>
                <a:latin typeface="Calibri"/>
                <a:ea typeface="Times New Roman"/>
                <a:cs typeface="Calibri"/>
              </a:rPr>
              <a:t>CHALLENGE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a:xfrm>
            <a:off x="1331640" y="116632"/>
            <a:ext cx="6192688" cy="792162"/>
          </a:xfrm>
        </p:spPr>
        <p:txBody>
          <a:bodyPr anchor="ctr"/>
          <a:lstStyle/>
          <a:p>
            <a:pPr>
              <a:defRPr/>
            </a:pPr>
            <a:r>
              <a:rPr lang="en-GB" sz="2400" dirty="0" smtClean="0">
                <a:solidFill>
                  <a:schemeClr val="tx2"/>
                </a:solidFill>
                <a:latin typeface="+mj-lt"/>
              </a:rPr>
              <a:t>External responses: policies and legislation</a:t>
            </a:r>
          </a:p>
        </p:txBody>
      </p:sp>
      <p:sp>
        <p:nvSpPr>
          <p:cNvPr id="7" name="Content Placeholder 1"/>
          <p:cNvSpPr>
            <a:spLocks noGrp="1"/>
          </p:cNvSpPr>
          <p:nvPr>
            <p:ph idx="1"/>
          </p:nvPr>
        </p:nvSpPr>
        <p:spPr bwMode="auto">
          <a:xfrm>
            <a:off x="539552" y="1124744"/>
            <a:ext cx="7867650" cy="4191000"/>
          </a:xfrm>
        </p:spPr>
        <p:txBody>
          <a:bodyPr wrap="square" numCol="1" anchor="t" anchorCtr="0" compatLnSpc="1">
            <a:prstTxWarp prst="textNoShape">
              <a:avLst/>
            </a:prstTxWarp>
          </a:bodyPr>
          <a:lstStyle/>
          <a:p>
            <a:pPr marL="0" indent="0">
              <a:spcBef>
                <a:spcPts val="400"/>
              </a:spcBef>
              <a:spcAft>
                <a:spcPts val="400"/>
              </a:spcAft>
            </a:pPr>
            <a:r>
              <a:rPr lang="en-GB" dirty="0" smtClean="0">
                <a:latin typeface="Arial" charset="0"/>
                <a:cs typeface="Arial" charset="0"/>
              </a:rPr>
              <a:t> Long history of environmental regulation</a:t>
            </a:r>
          </a:p>
          <a:p>
            <a:pPr lvl="3">
              <a:spcBef>
                <a:spcPts val="400"/>
              </a:spcBef>
              <a:spcAft>
                <a:spcPts val="400"/>
              </a:spcAft>
              <a:buFontTx/>
              <a:buAutoNum type="alphaLcParenR"/>
            </a:pPr>
            <a:r>
              <a:rPr lang="en-GB" dirty="0" smtClean="0">
                <a:latin typeface="Arial" charset="0"/>
                <a:cs typeface="Arial" charset="0"/>
              </a:rPr>
              <a:t>1388 UK water pollution measures</a:t>
            </a:r>
          </a:p>
          <a:p>
            <a:pPr lvl="3">
              <a:spcBef>
                <a:spcPts val="400"/>
              </a:spcBef>
              <a:spcAft>
                <a:spcPts val="400"/>
              </a:spcAft>
              <a:buFontTx/>
              <a:buAutoNum type="alphaLcParenR"/>
            </a:pPr>
            <a:r>
              <a:rPr lang="en-GB" dirty="0" smtClean="0">
                <a:latin typeface="Arial" charset="0"/>
                <a:cs typeface="Arial" charset="0"/>
              </a:rPr>
              <a:t>1973 EU Action Programme on the Environment / Water</a:t>
            </a:r>
          </a:p>
          <a:p>
            <a:pPr marL="0" indent="0">
              <a:spcBef>
                <a:spcPts val="400"/>
              </a:spcBef>
              <a:spcAft>
                <a:spcPts val="400"/>
              </a:spcAft>
            </a:pPr>
            <a:r>
              <a:rPr lang="en-GB" dirty="0" smtClean="0">
                <a:latin typeface="Arial" charset="0"/>
                <a:cs typeface="Arial" charset="0"/>
              </a:rPr>
              <a:t> The limits to growth (1972)</a:t>
            </a:r>
          </a:p>
          <a:p>
            <a:pPr lvl="3">
              <a:spcBef>
                <a:spcPts val="400"/>
              </a:spcBef>
              <a:spcAft>
                <a:spcPts val="400"/>
              </a:spcAft>
            </a:pPr>
            <a:r>
              <a:rPr lang="en-GB" dirty="0" smtClean="0">
                <a:latin typeface="Arial" charset="0"/>
                <a:cs typeface="Arial" charset="0"/>
              </a:rPr>
              <a:t>Modelled world population, industrialization, pollution, food production and resource depletion</a:t>
            </a:r>
          </a:p>
          <a:p>
            <a:pPr marL="0" indent="0">
              <a:spcBef>
                <a:spcPts val="400"/>
              </a:spcBef>
              <a:spcAft>
                <a:spcPts val="400"/>
              </a:spcAft>
            </a:pPr>
            <a:r>
              <a:rPr lang="en-GB" dirty="0" smtClean="0">
                <a:latin typeface="Arial" charset="0"/>
                <a:cs typeface="Arial" charset="0"/>
              </a:rPr>
              <a:t> </a:t>
            </a:r>
            <a:r>
              <a:rPr lang="en-GB" dirty="0" err="1" smtClean="0">
                <a:latin typeface="Arial" charset="0"/>
                <a:cs typeface="Arial" charset="0"/>
              </a:rPr>
              <a:t>Brundtland</a:t>
            </a:r>
            <a:r>
              <a:rPr lang="en-GB" dirty="0" smtClean="0">
                <a:latin typeface="Arial" charset="0"/>
                <a:cs typeface="Arial" charset="0"/>
              </a:rPr>
              <a:t> Report (1987)</a:t>
            </a:r>
          </a:p>
          <a:p>
            <a:pPr lvl="3">
              <a:spcBef>
                <a:spcPts val="400"/>
              </a:spcBef>
              <a:spcAft>
                <a:spcPts val="400"/>
              </a:spcAft>
            </a:pPr>
            <a:r>
              <a:rPr lang="en-GB" dirty="0" smtClean="0">
                <a:latin typeface="Arial" charset="0"/>
                <a:cs typeface="Arial" charset="0"/>
              </a:rPr>
              <a:t>Defined sustainable development</a:t>
            </a:r>
          </a:p>
          <a:p>
            <a:pPr lvl="3">
              <a:spcBef>
                <a:spcPts val="400"/>
              </a:spcBef>
              <a:spcAft>
                <a:spcPts val="400"/>
              </a:spcAft>
            </a:pPr>
            <a:r>
              <a:rPr lang="en-GB" dirty="0" smtClean="0">
                <a:latin typeface="Arial" charset="0"/>
                <a:cs typeface="Arial" charset="0"/>
              </a:rPr>
              <a:t>Called for increased international cooperation</a:t>
            </a:r>
          </a:p>
          <a:p>
            <a:pPr marL="0" indent="0">
              <a:spcBef>
                <a:spcPts val="400"/>
              </a:spcBef>
              <a:spcAft>
                <a:spcPts val="400"/>
              </a:spcAft>
            </a:pPr>
            <a:r>
              <a:rPr lang="en-GB" dirty="0" smtClean="0">
                <a:latin typeface="Arial" charset="0"/>
                <a:cs typeface="Arial" charset="0"/>
              </a:rPr>
              <a:t> Conventions, treaties, protocols, agreements…</a:t>
            </a:r>
          </a:p>
          <a:p>
            <a:pPr lvl="3">
              <a:spcBef>
                <a:spcPts val="400"/>
              </a:spcBef>
              <a:spcAft>
                <a:spcPts val="400"/>
              </a:spcAft>
            </a:pPr>
            <a:r>
              <a:rPr lang="en-GB" dirty="0" smtClean="0">
                <a:latin typeface="Arial" charset="0"/>
                <a:cs typeface="Arial" charset="0"/>
              </a:rPr>
              <a:t> Over 250 multilateral environmental agreements exist</a:t>
            </a:r>
          </a:p>
          <a:p>
            <a:pPr marL="0" indent="0">
              <a:spcBef>
                <a:spcPts val="400"/>
              </a:spcBef>
              <a:spcAft>
                <a:spcPts val="400"/>
              </a:spcAft>
            </a:pPr>
            <a:r>
              <a:rPr lang="en-GB" dirty="0" smtClean="0">
                <a:latin typeface="Arial" charset="0"/>
                <a:cs typeface="Arial" charset="0"/>
              </a:rPr>
              <a:t> The Earth Summit (1992) – start of ‘The Rio Process’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2"/>
          <p:cNvSpPr>
            <a:spLocks noGrp="1"/>
          </p:cNvSpPr>
          <p:nvPr>
            <p:ph type="title"/>
          </p:nvPr>
        </p:nvSpPr>
        <p:spPr>
          <a:xfrm>
            <a:off x="1283131" y="188640"/>
            <a:ext cx="6192688" cy="792162"/>
          </a:xfrm>
        </p:spPr>
        <p:txBody>
          <a:bodyPr/>
          <a:lstStyle/>
          <a:p>
            <a:r>
              <a:rPr lang="hu-HU" dirty="0" smtClean="0">
                <a:solidFill>
                  <a:schemeClr val="tx2"/>
                </a:solidFill>
                <a:latin typeface="Arial" charset="0"/>
                <a:cs typeface="Arial" charset="0"/>
              </a:rPr>
              <a:t>Background to ecosystem policy</a:t>
            </a:r>
          </a:p>
        </p:txBody>
      </p:sp>
      <p:sp>
        <p:nvSpPr>
          <p:cNvPr id="130051" name="Content Placeholder 1"/>
          <p:cNvSpPr>
            <a:spLocks noGrp="1"/>
          </p:cNvSpPr>
          <p:nvPr>
            <p:ph idx="1"/>
          </p:nvPr>
        </p:nvSpPr>
        <p:spPr bwMode="auto">
          <a:xfrm>
            <a:off x="611785" y="1381125"/>
            <a:ext cx="7867650" cy="4191000"/>
          </a:xfrm>
        </p:spPr>
        <p:txBody>
          <a:bodyPr wrap="square" numCol="1" anchor="t" anchorCtr="0" compatLnSpc="1">
            <a:prstTxWarp prst="textNoShape">
              <a:avLst/>
            </a:prstTxWarp>
            <a:spAutoFit/>
          </a:bodyPr>
          <a:lstStyle/>
          <a:p>
            <a:pPr marL="0" indent="0" algn="ctr">
              <a:buFontTx/>
              <a:buNone/>
            </a:pPr>
            <a:r>
              <a:rPr lang="en-GB" dirty="0" smtClean="0">
                <a:latin typeface="Arial" charset="0"/>
                <a:cs typeface="Arial" charset="0"/>
              </a:rPr>
              <a:t>The Earth Summit (1992)</a:t>
            </a:r>
          </a:p>
        </p:txBody>
      </p:sp>
      <p:sp>
        <p:nvSpPr>
          <p:cNvPr id="7" name="Flowchart: Alternate Process 6"/>
          <p:cNvSpPr/>
          <p:nvPr/>
        </p:nvSpPr>
        <p:spPr>
          <a:xfrm>
            <a:off x="1090613" y="2046288"/>
            <a:ext cx="1363662" cy="10953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a:defRPr/>
            </a:pPr>
            <a:r>
              <a:rPr lang="en-GB" sz="1400" dirty="0">
                <a:solidFill>
                  <a:prstClr val="white"/>
                </a:solidFill>
                <a:cs typeface="Arial" pitchFamily="34" charset="0"/>
              </a:rPr>
              <a:t>Agenda 21</a:t>
            </a:r>
          </a:p>
        </p:txBody>
      </p:sp>
      <p:sp>
        <p:nvSpPr>
          <p:cNvPr id="8" name="Flowchart: Alternate Process 7"/>
          <p:cNvSpPr/>
          <p:nvPr/>
        </p:nvSpPr>
        <p:spPr>
          <a:xfrm>
            <a:off x="2703513" y="2046288"/>
            <a:ext cx="1500187" cy="10953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a:defRPr/>
            </a:pPr>
            <a:r>
              <a:rPr lang="en-GB" sz="1400" dirty="0">
                <a:solidFill>
                  <a:prstClr val="white"/>
                </a:solidFill>
                <a:cs typeface="Arial" pitchFamily="34" charset="0"/>
              </a:rPr>
              <a:t>Framework Convention on Climate Change (UNFCCC)</a:t>
            </a:r>
          </a:p>
        </p:txBody>
      </p:sp>
      <p:sp>
        <p:nvSpPr>
          <p:cNvPr id="9" name="Flowchart: Alternate Process 8"/>
          <p:cNvSpPr/>
          <p:nvPr/>
        </p:nvSpPr>
        <p:spPr>
          <a:xfrm>
            <a:off x="4452938" y="2046288"/>
            <a:ext cx="1500187" cy="1095375"/>
          </a:xfrm>
          <a:prstGeom prst="flowChartAlternateProcess">
            <a:avLst/>
          </a:prstGeom>
          <a:solidFill>
            <a:schemeClr val="accent2"/>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a:defRPr/>
            </a:pPr>
            <a:r>
              <a:rPr lang="en-GB" sz="1400" dirty="0">
                <a:solidFill>
                  <a:prstClr val="white"/>
                </a:solidFill>
                <a:cs typeface="Arial" pitchFamily="34" charset="0"/>
              </a:rPr>
              <a:t>Convention on Biological Diversity (CBD)</a:t>
            </a:r>
          </a:p>
        </p:txBody>
      </p:sp>
      <p:sp>
        <p:nvSpPr>
          <p:cNvPr id="10" name="Flowchart: Alternate Process 9"/>
          <p:cNvSpPr/>
          <p:nvPr/>
        </p:nvSpPr>
        <p:spPr>
          <a:xfrm>
            <a:off x="6203950" y="2047875"/>
            <a:ext cx="2384425" cy="10953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a:defRPr/>
            </a:pPr>
            <a:r>
              <a:rPr lang="en-GB" sz="1400" dirty="0">
                <a:solidFill>
                  <a:prstClr val="white"/>
                </a:solidFill>
                <a:cs typeface="Arial" pitchFamily="34" charset="0"/>
              </a:rPr>
              <a:t>Statement of Principles on the Management and Conservation of the World’s Forests</a:t>
            </a:r>
          </a:p>
        </p:txBody>
      </p:sp>
      <p:cxnSp>
        <p:nvCxnSpPr>
          <p:cNvPr id="19" name="Elbow Connector 18"/>
          <p:cNvCxnSpPr>
            <a:stCxn id="130051" idx="2"/>
            <a:endCxn id="8" idx="0"/>
          </p:cNvCxnSpPr>
          <p:nvPr/>
        </p:nvCxnSpPr>
        <p:spPr bwMode="auto">
          <a:xfrm rot="5400000" flipH="1">
            <a:off x="2236690" y="3263206"/>
            <a:ext cx="3525837" cy="1092003"/>
          </a:xfrm>
          <a:prstGeom prst="bentConnector5">
            <a:avLst>
              <a:gd name="adj1" fmla="val -6484"/>
              <a:gd name="adj2" fmla="val 381173"/>
              <a:gd name="adj3" fmla="val 106484"/>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30051" idx="2"/>
            <a:endCxn id="7" idx="0"/>
          </p:cNvCxnSpPr>
          <p:nvPr/>
        </p:nvCxnSpPr>
        <p:spPr bwMode="auto">
          <a:xfrm rot="5400000" flipH="1">
            <a:off x="1396108" y="2422624"/>
            <a:ext cx="3525837" cy="2773166"/>
          </a:xfrm>
          <a:prstGeom prst="bentConnector5">
            <a:avLst>
              <a:gd name="adj1" fmla="val -6484"/>
              <a:gd name="adj2" fmla="val 150096"/>
              <a:gd name="adj3" fmla="val 106484"/>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30051" idx="2"/>
            <a:endCxn id="9" idx="0"/>
          </p:cNvCxnSpPr>
          <p:nvPr/>
        </p:nvCxnSpPr>
        <p:spPr bwMode="auto">
          <a:xfrm rot="5400000" flipH="1" flipV="1">
            <a:off x="3111402" y="3480496"/>
            <a:ext cx="3525837" cy="657422"/>
          </a:xfrm>
          <a:prstGeom prst="bentConnector5">
            <a:avLst>
              <a:gd name="adj1" fmla="val -6484"/>
              <a:gd name="adj2" fmla="val 633144"/>
              <a:gd name="adj3" fmla="val 106484"/>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20"/>
          <p:cNvCxnSpPr>
            <a:stCxn id="130051" idx="2"/>
            <a:endCxn id="10" idx="0"/>
          </p:cNvCxnSpPr>
          <p:nvPr/>
        </p:nvCxnSpPr>
        <p:spPr bwMode="auto">
          <a:xfrm rot="5400000" flipH="1" flipV="1">
            <a:off x="4208761" y="2384723"/>
            <a:ext cx="3524250" cy="2850553"/>
          </a:xfrm>
          <a:prstGeom prst="bentConnector5">
            <a:avLst>
              <a:gd name="adj1" fmla="val -6486"/>
              <a:gd name="adj2" fmla="val 149843"/>
              <a:gd name="adj3" fmla="val 106486"/>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Flowchart: Alternate Process 54"/>
          <p:cNvSpPr/>
          <p:nvPr/>
        </p:nvSpPr>
        <p:spPr>
          <a:xfrm>
            <a:off x="1090613" y="3887788"/>
            <a:ext cx="1908175" cy="820737"/>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a:defRPr/>
            </a:pPr>
            <a:r>
              <a:rPr lang="en-GB" sz="1400" dirty="0">
                <a:solidFill>
                  <a:prstClr val="white"/>
                </a:solidFill>
                <a:cs typeface="Arial" pitchFamily="34" charset="0"/>
              </a:rPr>
              <a:t>Ramsar Convention</a:t>
            </a:r>
          </a:p>
          <a:p>
            <a:pPr algn="ctr">
              <a:defRPr/>
            </a:pPr>
            <a:r>
              <a:rPr lang="en-GB" sz="1400" dirty="0">
                <a:solidFill>
                  <a:prstClr val="white"/>
                </a:solidFill>
                <a:cs typeface="Arial" pitchFamily="34" charset="0"/>
              </a:rPr>
              <a:t>(Wetlands)</a:t>
            </a:r>
          </a:p>
          <a:p>
            <a:pPr algn="ctr">
              <a:defRPr/>
            </a:pPr>
            <a:r>
              <a:rPr lang="en-GB" sz="1400" dirty="0">
                <a:solidFill>
                  <a:prstClr val="white"/>
                </a:solidFill>
                <a:cs typeface="Arial" pitchFamily="34" charset="0"/>
              </a:rPr>
              <a:t>1971</a:t>
            </a:r>
          </a:p>
        </p:txBody>
      </p:sp>
      <p:sp>
        <p:nvSpPr>
          <p:cNvPr id="56" name="Flowchart: Alternate Process 55"/>
          <p:cNvSpPr/>
          <p:nvPr/>
        </p:nvSpPr>
        <p:spPr>
          <a:xfrm>
            <a:off x="6338888" y="3887788"/>
            <a:ext cx="2249487" cy="820737"/>
          </a:xfrm>
          <a:prstGeom prst="flowChartAlternateProcess">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a:defRPr/>
            </a:pPr>
            <a:r>
              <a:rPr lang="en-GB" sz="1400" dirty="0">
                <a:solidFill>
                  <a:prstClr val="white"/>
                </a:solidFill>
                <a:cs typeface="Arial" pitchFamily="34" charset="0"/>
              </a:rPr>
              <a:t>Montreal Protocol (Ozone depletion)</a:t>
            </a:r>
          </a:p>
          <a:p>
            <a:pPr algn="ctr">
              <a:defRPr/>
            </a:pPr>
            <a:r>
              <a:rPr lang="en-GB" sz="1400" dirty="0">
                <a:solidFill>
                  <a:prstClr val="white"/>
                </a:solidFill>
                <a:cs typeface="Arial" pitchFamily="34" charset="0"/>
              </a:rPr>
              <a:t>1987</a:t>
            </a:r>
          </a:p>
        </p:txBody>
      </p:sp>
      <p:sp>
        <p:nvSpPr>
          <p:cNvPr id="57" name="Flowchart: Alternate Process 56"/>
          <p:cNvSpPr/>
          <p:nvPr/>
        </p:nvSpPr>
        <p:spPr>
          <a:xfrm>
            <a:off x="3509963" y="4846638"/>
            <a:ext cx="1909762" cy="890587"/>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a:defRPr/>
            </a:pPr>
            <a:r>
              <a:rPr lang="en-GB" sz="1400" dirty="0">
                <a:solidFill>
                  <a:prstClr val="white"/>
                </a:solidFill>
                <a:cs typeface="Arial" pitchFamily="34" charset="0"/>
              </a:rPr>
              <a:t>Basel Convention (Hazardous Waste)</a:t>
            </a:r>
          </a:p>
          <a:p>
            <a:pPr algn="ctr">
              <a:defRPr/>
            </a:pPr>
            <a:r>
              <a:rPr lang="en-GB" sz="1400" dirty="0">
                <a:solidFill>
                  <a:prstClr val="white"/>
                </a:solidFill>
                <a:cs typeface="Arial" pitchFamily="34" charset="0"/>
              </a:rPr>
              <a:t>1989</a:t>
            </a:r>
          </a:p>
        </p:txBody>
      </p:sp>
      <p:sp>
        <p:nvSpPr>
          <p:cNvPr id="58" name="Flowchart: Alternate Process 57"/>
          <p:cNvSpPr/>
          <p:nvPr/>
        </p:nvSpPr>
        <p:spPr>
          <a:xfrm>
            <a:off x="1090613" y="4846638"/>
            <a:ext cx="2181225" cy="890587"/>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a:defRPr/>
            </a:pPr>
            <a:r>
              <a:rPr lang="en-GB" sz="1400" dirty="0">
                <a:solidFill>
                  <a:prstClr val="white"/>
                </a:solidFill>
                <a:cs typeface="Arial" pitchFamily="34" charset="0"/>
              </a:rPr>
              <a:t>Rotterdam Convention (Hazardous Chemicals)</a:t>
            </a:r>
          </a:p>
          <a:p>
            <a:pPr algn="ctr">
              <a:defRPr/>
            </a:pPr>
            <a:r>
              <a:rPr lang="en-GB" sz="1400" dirty="0">
                <a:solidFill>
                  <a:prstClr val="white"/>
                </a:solidFill>
                <a:cs typeface="Arial" pitchFamily="34" charset="0"/>
              </a:rPr>
              <a:t>1998</a:t>
            </a:r>
          </a:p>
        </p:txBody>
      </p:sp>
      <p:sp>
        <p:nvSpPr>
          <p:cNvPr id="59" name="Flowchart: Alternate Process 58"/>
          <p:cNvSpPr/>
          <p:nvPr/>
        </p:nvSpPr>
        <p:spPr>
          <a:xfrm>
            <a:off x="5657850" y="4846638"/>
            <a:ext cx="2930525" cy="890587"/>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a:defRPr/>
            </a:pPr>
            <a:r>
              <a:rPr lang="en-GB" sz="1400" dirty="0">
                <a:solidFill>
                  <a:prstClr val="white"/>
                </a:solidFill>
                <a:cs typeface="Arial" pitchFamily="34" charset="0"/>
              </a:rPr>
              <a:t>Stockholm Convention (Persistent Organic Pollutants)</a:t>
            </a:r>
          </a:p>
          <a:p>
            <a:pPr algn="ctr">
              <a:defRPr/>
            </a:pPr>
            <a:r>
              <a:rPr lang="en-GB" sz="1400" dirty="0">
                <a:solidFill>
                  <a:prstClr val="white"/>
                </a:solidFill>
                <a:cs typeface="Arial" pitchFamily="34" charset="0"/>
              </a:rPr>
              <a:t>2001</a:t>
            </a:r>
          </a:p>
        </p:txBody>
      </p:sp>
      <p:sp>
        <p:nvSpPr>
          <p:cNvPr id="60" name="Flowchart: Alternate Process 59"/>
          <p:cNvSpPr/>
          <p:nvPr/>
        </p:nvSpPr>
        <p:spPr>
          <a:xfrm>
            <a:off x="3101975" y="3887788"/>
            <a:ext cx="3135313" cy="820737"/>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a:defRPr/>
            </a:pPr>
            <a:r>
              <a:rPr lang="en-GB" sz="1400" dirty="0">
                <a:solidFill>
                  <a:prstClr val="white"/>
                </a:solidFill>
                <a:cs typeface="Arial" pitchFamily="34" charset="0"/>
              </a:rPr>
              <a:t>Convention on International Trade in Endangered Species (CITES)</a:t>
            </a:r>
          </a:p>
          <a:p>
            <a:pPr algn="ctr">
              <a:defRPr/>
            </a:pPr>
            <a:r>
              <a:rPr lang="en-GB" sz="1400" dirty="0">
                <a:solidFill>
                  <a:prstClr val="white"/>
                </a:solidFill>
                <a:cs typeface="Arial" pitchFamily="34" charset="0"/>
              </a:rPr>
              <a:t>1998</a:t>
            </a:r>
          </a:p>
        </p:txBody>
      </p:sp>
      <p:sp>
        <p:nvSpPr>
          <p:cNvPr id="130066" name="TextBox 60"/>
          <p:cNvSpPr txBox="1">
            <a:spLocks noChangeArrowheads="1"/>
          </p:cNvSpPr>
          <p:nvPr/>
        </p:nvSpPr>
        <p:spPr bwMode="auto">
          <a:xfrm>
            <a:off x="3219450" y="3143250"/>
            <a:ext cx="619125" cy="252413"/>
          </a:xfrm>
          <a:prstGeom prst="rect">
            <a:avLst/>
          </a:prstGeom>
          <a:noFill/>
          <a:ln w="9525">
            <a:noFill/>
            <a:miter lim="800000"/>
            <a:headEnd/>
            <a:tailEnd/>
          </a:ln>
        </p:spPr>
        <p:txBody>
          <a:bodyPr wrap="none" lIns="18000" tIns="18000" rIns="18000" bIns="18000">
            <a:spAutoFit/>
          </a:bodyPr>
          <a:lstStyle/>
          <a:p>
            <a:r>
              <a:rPr lang="en-GB" sz="1400" b="1">
                <a:solidFill>
                  <a:srgbClr val="000000"/>
                </a:solidFill>
              </a:rPr>
              <a:t>+ IPCC</a:t>
            </a:r>
          </a:p>
        </p:txBody>
      </p:sp>
      <p:sp>
        <p:nvSpPr>
          <p:cNvPr id="130067" name="TextBox 61"/>
          <p:cNvSpPr txBox="1">
            <a:spLocks noChangeArrowheads="1"/>
          </p:cNvSpPr>
          <p:nvPr/>
        </p:nvSpPr>
        <p:spPr bwMode="auto">
          <a:xfrm>
            <a:off x="4846638" y="3143250"/>
            <a:ext cx="730250" cy="252413"/>
          </a:xfrm>
          <a:prstGeom prst="rect">
            <a:avLst/>
          </a:prstGeom>
          <a:noFill/>
          <a:ln w="9525">
            <a:noFill/>
            <a:miter lim="800000"/>
            <a:headEnd/>
            <a:tailEnd/>
          </a:ln>
        </p:spPr>
        <p:txBody>
          <a:bodyPr wrap="none" lIns="18000" tIns="18000" rIns="18000" bIns="18000">
            <a:spAutoFit/>
          </a:bodyPr>
          <a:lstStyle/>
          <a:p>
            <a:r>
              <a:rPr lang="en-GB" sz="1400" b="1">
                <a:solidFill>
                  <a:srgbClr val="000000"/>
                </a:solidFill>
              </a:rPr>
              <a:t>+ IPBES</a:t>
            </a:r>
          </a:p>
        </p:txBody>
      </p:sp>
      <p:sp>
        <p:nvSpPr>
          <p:cNvPr id="130068" name="Content Placeholder 1"/>
          <p:cNvSpPr txBox="1">
            <a:spLocks/>
          </p:cNvSpPr>
          <p:nvPr/>
        </p:nvSpPr>
        <p:spPr bwMode="auto">
          <a:xfrm>
            <a:off x="1174750" y="3476625"/>
            <a:ext cx="7292975" cy="411163"/>
          </a:xfrm>
          <a:prstGeom prst="rect">
            <a:avLst/>
          </a:prstGeom>
          <a:noFill/>
          <a:ln w="9525">
            <a:noFill/>
            <a:miter lim="800000"/>
            <a:headEnd/>
            <a:tailEnd/>
          </a:ln>
        </p:spPr>
        <p:txBody>
          <a:bodyPr lIns="18000" tIns="18000" rIns="18000" bIns="18000"/>
          <a:lstStyle/>
          <a:p>
            <a:pPr marL="538163" indent="-444500" algn="ctr" eaLnBrk="0" hangingPunct="0">
              <a:spcBef>
                <a:spcPts val="600"/>
              </a:spcBef>
              <a:buClr>
                <a:srgbClr val="99CF17"/>
              </a:buClr>
              <a:buFont typeface="Wingdings" pitchFamily="2" charset="2"/>
              <a:buNone/>
            </a:pPr>
            <a:r>
              <a:rPr lang="en-GB">
                <a:solidFill>
                  <a:srgbClr val="414042"/>
                </a:solidFill>
              </a:rPr>
              <a:t>Other significant multi-lateral environmental agreements:</a:t>
            </a:r>
          </a:p>
        </p:txBody>
      </p:sp>
      <p:sp>
        <p:nvSpPr>
          <p:cNvPr id="26" name="Rectangle 25"/>
          <p:cNvSpPr/>
          <p:nvPr/>
        </p:nvSpPr>
        <p:spPr>
          <a:xfrm>
            <a:off x="969963" y="3476625"/>
            <a:ext cx="7702550" cy="23288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a:defRPr/>
            </a:pPr>
            <a:endParaRPr lang="en-GB" sz="1400" dirty="0">
              <a:solidFill>
                <a:srgbClr val="FFFFFF"/>
              </a:solidFill>
              <a:cs typeface="Arial" pitchFamily="34" charset="0"/>
            </a:endParaRPr>
          </a:p>
        </p:txBody>
      </p:sp>
      <p:sp>
        <p:nvSpPr>
          <p:cNvPr id="23" name="Rounded Rectangle 22"/>
          <p:cNvSpPr/>
          <p:nvPr/>
        </p:nvSpPr>
        <p:spPr>
          <a:xfrm>
            <a:off x="6338888" y="3887788"/>
            <a:ext cx="2249487" cy="820737"/>
          </a:xfrm>
          <a:prstGeom prst="roundRect">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a:defRPr/>
            </a:pPr>
            <a:endParaRPr lang="en-US" sz="1400" dirty="0">
              <a:solidFill>
                <a:prstClr val="white"/>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hu-HU" smtClean="0">
                <a:solidFill>
                  <a:schemeClr val="tx2"/>
                </a:solidFill>
                <a:latin typeface="Arial" charset="0"/>
                <a:cs typeface="Arial" charset="0"/>
              </a:rPr>
              <a:t>International policy trends – Introduction to the CBD</a:t>
            </a:r>
          </a:p>
        </p:txBody>
      </p:sp>
      <p:sp>
        <p:nvSpPr>
          <p:cNvPr id="12" name="Content Placeholder 11"/>
          <p:cNvSpPr>
            <a:spLocks noGrp="1"/>
          </p:cNvSpPr>
          <p:nvPr>
            <p:ph idx="1"/>
          </p:nvPr>
        </p:nvSpPr>
        <p:spPr/>
        <p:txBody>
          <a:bodyPr/>
          <a:lstStyle/>
          <a:p>
            <a:endParaRPr lang="nl-NL"/>
          </a:p>
        </p:txBody>
      </p:sp>
      <p:sp>
        <p:nvSpPr>
          <p:cNvPr id="34" name="Rectangle 33"/>
          <p:cNvSpPr/>
          <p:nvPr/>
        </p:nvSpPr>
        <p:spPr>
          <a:xfrm>
            <a:off x="971550" y="1196975"/>
            <a:ext cx="2808288" cy="1176338"/>
          </a:xfrm>
          <a:prstGeom prst="rect">
            <a:avLst/>
          </a:prstGeom>
          <a:solidFill>
            <a:schemeClr val="bg1"/>
          </a:solidFill>
          <a:ln w="12700">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anchor="ctr"/>
          <a:lstStyle/>
          <a:p>
            <a:pPr algn="ctr">
              <a:defRPr/>
            </a:pPr>
            <a:r>
              <a:rPr lang="en-GB" b="1" i="1" dirty="0">
                <a:solidFill>
                  <a:srgbClr val="00B25A"/>
                </a:solidFill>
              </a:rPr>
              <a:t>Issue recognition</a:t>
            </a:r>
            <a:r>
              <a:rPr lang="en-GB" i="1" dirty="0">
                <a:solidFill>
                  <a:srgbClr val="00B25A"/>
                </a:solidFill>
              </a:rPr>
              <a:t> </a:t>
            </a:r>
            <a:r>
              <a:rPr lang="en-GB" dirty="0">
                <a:solidFill>
                  <a:srgbClr val="414042"/>
                </a:solidFill>
              </a:rPr>
              <a:t>–</a:t>
            </a:r>
            <a:r>
              <a:rPr lang="en-GB" sz="1600" dirty="0">
                <a:solidFill>
                  <a:srgbClr val="414042"/>
                </a:solidFill>
              </a:rPr>
              <a:t>heightened concern over damage / loss of species and ecosystems (1970s)</a:t>
            </a:r>
          </a:p>
        </p:txBody>
      </p:sp>
      <p:sp>
        <p:nvSpPr>
          <p:cNvPr id="35" name="Rectangle 34"/>
          <p:cNvSpPr/>
          <p:nvPr/>
        </p:nvSpPr>
        <p:spPr>
          <a:xfrm>
            <a:off x="4067175" y="1196975"/>
            <a:ext cx="2808288" cy="1176338"/>
          </a:xfrm>
          <a:prstGeom prst="rect">
            <a:avLst/>
          </a:prstGeom>
          <a:solidFill>
            <a:schemeClr val="bg1"/>
          </a:solidFill>
          <a:ln w="12700">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anchor="ctr"/>
          <a:lstStyle/>
          <a:p>
            <a:pPr algn="ctr">
              <a:defRPr/>
            </a:pPr>
            <a:r>
              <a:rPr lang="en-GB" b="1" i="1" dirty="0">
                <a:solidFill>
                  <a:srgbClr val="00B25A"/>
                </a:solidFill>
              </a:rPr>
              <a:t>International response</a:t>
            </a:r>
            <a:r>
              <a:rPr lang="en-GB" b="1" i="1" dirty="0">
                <a:solidFill>
                  <a:srgbClr val="808080"/>
                </a:solidFill>
              </a:rPr>
              <a:t> </a:t>
            </a:r>
            <a:r>
              <a:rPr lang="en-GB" i="1" dirty="0">
                <a:solidFill>
                  <a:srgbClr val="414042"/>
                </a:solidFill>
              </a:rPr>
              <a:t>– </a:t>
            </a:r>
            <a:r>
              <a:rPr lang="en-GB" sz="1600" dirty="0">
                <a:solidFill>
                  <a:srgbClr val="414042"/>
                </a:solidFill>
              </a:rPr>
              <a:t>CBD established at ‘Earth Summit’ (Rio 1992); COP10 Strategy plan (</a:t>
            </a:r>
            <a:r>
              <a:rPr lang="en-GB" sz="1600" b="1" dirty="0">
                <a:solidFill>
                  <a:srgbClr val="414042"/>
                </a:solidFill>
              </a:rPr>
              <a:t>Nagoya 2010</a:t>
            </a:r>
            <a:r>
              <a:rPr lang="en-GB" sz="1600" dirty="0">
                <a:solidFill>
                  <a:srgbClr val="414042"/>
                </a:solidFill>
              </a:rPr>
              <a:t>)</a:t>
            </a:r>
          </a:p>
        </p:txBody>
      </p:sp>
      <p:sp>
        <p:nvSpPr>
          <p:cNvPr id="36" name="Rectangle 35"/>
          <p:cNvSpPr/>
          <p:nvPr/>
        </p:nvSpPr>
        <p:spPr>
          <a:xfrm>
            <a:off x="5867400" y="2743200"/>
            <a:ext cx="2808288" cy="1176338"/>
          </a:xfrm>
          <a:prstGeom prst="rect">
            <a:avLst/>
          </a:prstGeom>
          <a:solidFill>
            <a:schemeClr val="bg1"/>
          </a:solidFill>
          <a:ln w="12700">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anchor="ctr"/>
          <a:lstStyle/>
          <a:p>
            <a:pPr algn="ctr">
              <a:defRPr/>
            </a:pPr>
            <a:r>
              <a:rPr lang="en-GB" b="1" i="1" dirty="0">
                <a:solidFill>
                  <a:srgbClr val="00B25A"/>
                </a:solidFill>
              </a:rPr>
              <a:t>National response </a:t>
            </a:r>
            <a:r>
              <a:rPr lang="en-GB" i="1" dirty="0">
                <a:solidFill>
                  <a:srgbClr val="414042"/>
                </a:solidFill>
              </a:rPr>
              <a:t>–</a:t>
            </a:r>
          </a:p>
          <a:p>
            <a:pPr algn="ctr">
              <a:defRPr/>
            </a:pPr>
            <a:r>
              <a:rPr lang="en-GB" sz="1600" dirty="0">
                <a:solidFill>
                  <a:srgbClr val="414042"/>
                </a:solidFill>
              </a:rPr>
              <a:t>Aichi targets, EU Biodiversity Action Plan</a:t>
            </a:r>
          </a:p>
        </p:txBody>
      </p:sp>
      <p:sp>
        <p:nvSpPr>
          <p:cNvPr id="37" name="Rectangle 36"/>
          <p:cNvSpPr/>
          <p:nvPr/>
        </p:nvSpPr>
        <p:spPr>
          <a:xfrm>
            <a:off x="4067175" y="4291013"/>
            <a:ext cx="2808288" cy="1512887"/>
          </a:xfrm>
          <a:prstGeom prst="rect">
            <a:avLst/>
          </a:prstGeom>
          <a:solidFill>
            <a:schemeClr val="bg1"/>
          </a:solidFill>
          <a:ln w="12700">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anchor="ctr"/>
          <a:lstStyle/>
          <a:p>
            <a:pPr algn="ctr">
              <a:defRPr/>
            </a:pPr>
            <a:r>
              <a:rPr lang="en-GB" b="1" i="1" dirty="0">
                <a:solidFill>
                  <a:srgbClr val="00B25A"/>
                </a:solidFill>
              </a:rPr>
              <a:t>Impact on industry </a:t>
            </a:r>
            <a:r>
              <a:rPr lang="en-GB" i="1" dirty="0">
                <a:solidFill>
                  <a:srgbClr val="414042"/>
                </a:solidFill>
              </a:rPr>
              <a:t>– </a:t>
            </a:r>
            <a:r>
              <a:rPr lang="en-GB" sz="1600" dirty="0">
                <a:solidFill>
                  <a:srgbClr val="414042"/>
                </a:solidFill>
              </a:rPr>
              <a:t>complying with standards (ISO); innovative solutions; change of business of usual</a:t>
            </a:r>
            <a:endParaRPr lang="en-GB" sz="1600" dirty="0">
              <a:solidFill>
                <a:srgbClr val="FF0000"/>
              </a:solidFill>
            </a:endParaRPr>
          </a:p>
        </p:txBody>
      </p:sp>
      <p:cxnSp>
        <p:nvCxnSpPr>
          <p:cNvPr id="38" name="Straight Arrow Connector 37"/>
          <p:cNvCxnSpPr>
            <a:stCxn id="34" idx="3"/>
            <a:endCxn id="35" idx="1"/>
          </p:cNvCxnSpPr>
          <p:nvPr/>
        </p:nvCxnSpPr>
        <p:spPr>
          <a:xfrm>
            <a:off x="3779838" y="1784350"/>
            <a:ext cx="287337" cy="0"/>
          </a:xfrm>
          <a:prstGeom prst="straightConnector1">
            <a:avLst/>
          </a:prstGeom>
          <a:ln w="12700">
            <a:solidFill>
              <a:srgbClr val="41404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15"/>
          <p:cNvCxnSpPr>
            <a:stCxn id="35" idx="3"/>
            <a:endCxn id="36" idx="0"/>
          </p:cNvCxnSpPr>
          <p:nvPr/>
        </p:nvCxnSpPr>
        <p:spPr>
          <a:xfrm>
            <a:off x="6875463" y="1784350"/>
            <a:ext cx="396875" cy="958850"/>
          </a:xfrm>
          <a:prstGeom prst="bentConnector2">
            <a:avLst/>
          </a:prstGeom>
          <a:ln w="12700">
            <a:solidFill>
              <a:srgbClr val="41404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17"/>
          <p:cNvCxnSpPr>
            <a:stCxn id="36" idx="2"/>
            <a:endCxn id="37" idx="3"/>
          </p:cNvCxnSpPr>
          <p:nvPr/>
        </p:nvCxnSpPr>
        <p:spPr>
          <a:xfrm rot="5400000">
            <a:off x="6510338" y="4284663"/>
            <a:ext cx="1127125" cy="396875"/>
          </a:xfrm>
          <a:prstGeom prst="bentConnector2">
            <a:avLst/>
          </a:prstGeom>
          <a:ln w="12700">
            <a:solidFill>
              <a:srgbClr val="414042"/>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971550" y="2743200"/>
            <a:ext cx="2808288" cy="1176338"/>
          </a:xfrm>
          <a:prstGeom prst="rect">
            <a:avLst/>
          </a:prstGeom>
          <a:solidFill>
            <a:schemeClr val="bg1"/>
          </a:solidFill>
          <a:ln w="12700">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anchor="ctr"/>
          <a:lstStyle/>
          <a:p>
            <a:pPr algn="ctr">
              <a:defRPr/>
            </a:pPr>
            <a:r>
              <a:rPr lang="en-GB" b="1" i="1" dirty="0">
                <a:solidFill>
                  <a:srgbClr val="00B25A"/>
                </a:solidFill>
              </a:rPr>
              <a:t>Mitigation</a:t>
            </a:r>
            <a:r>
              <a:rPr lang="en-GB" i="1" dirty="0">
                <a:solidFill>
                  <a:srgbClr val="414042"/>
                </a:solidFill>
              </a:rPr>
              <a:t> – </a:t>
            </a:r>
            <a:r>
              <a:rPr lang="en-GB" sz="1600" dirty="0">
                <a:solidFill>
                  <a:srgbClr val="414042"/>
                </a:solidFill>
              </a:rPr>
              <a:t>ongoing</a:t>
            </a:r>
          </a:p>
        </p:txBody>
      </p:sp>
      <p:cxnSp>
        <p:nvCxnSpPr>
          <p:cNvPr id="42" name="Straight Arrow Connector 20"/>
          <p:cNvCxnSpPr>
            <a:stCxn id="37" idx="1"/>
            <a:endCxn id="41" idx="2"/>
          </p:cNvCxnSpPr>
          <p:nvPr/>
        </p:nvCxnSpPr>
        <p:spPr>
          <a:xfrm rot="10800000">
            <a:off x="2374900" y="3919538"/>
            <a:ext cx="1692275" cy="1127125"/>
          </a:xfrm>
          <a:prstGeom prst="bentConnector2">
            <a:avLst/>
          </a:prstGeom>
          <a:ln w="12700">
            <a:solidFill>
              <a:srgbClr val="414042"/>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15616" y="260648"/>
            <a:ext cx="7867650" cy="792162"/>
          </a:xfrm>
        </p:spPr>
        <p:txBody>
          <a:bodyPr/>
          <a:lstStyle/>
          <a:p>
            <a:pPr>
              <a:defRPr/>
            </a:pPr>
            <a:r>
              <a:rPr lang="en-GB" sz="2400" dirty="0" smtClean="0">
                <a:solidFill>
                  <a:schemeClr val="tx2"/>
                </a:solidFill>
              </a:rPr>
              <a:t>External responses: Finance</a:t>
            </a:r>
          </a:p>
        </p:txBody>
      </p:sp>
      <p:sp>
        <p:nvSpPr>
          <p:cNvPr id="40963" name="Text Placeholder 4"/>
          <p:cNvSpPr>
            <a:spLocks noGrp="1"/>
          </p:cNvSpPr>
          <p:nvPr>
            <p:ph idx="1"/>
          </p:nvPr>
        </p:nvSpPr>
        <p:spPr>
          <a:xfrm>
            <a:off x="395536" y="836712"/>
            <a:ext cx="7867650" cy="4191000"/>
          </a:xfrm>
        </p:spPr>
        <p:txBody>
          <a:bodyPr/>
          <a:lstStyle/>
          <a:p>
            <a:pPr marL="0" indent="0">
              <a:buFont typeface="Arial" pitchFamily="34" charset="0"/>
              <a:buNone/>
              <a:defRPr/>
            </a:pPr>
            <a:r>
              <a:rPr lang="en-GB" dirty="0" smtClean="0"/>
              <a:t> Examples</a:t>
            </a:r>
            <a:r>
              <a:rPr lang="en-GB" sz="2800" dirty="0" smtClean="0"/>
              <a:t>:</a:t>
            </a:r>
          </a:p>
          <a:p>
            <a:pPr lvl="3">
              <a:defRPr/>
            </a:pPr>
            <a:r>
              <a:rPr lang="en-GB" sz="1800" dirty="0" smtClean="0"/>
              <a:t>IFC Performance Standards</a:t>
            </a:r>
          </a:p>
          <a:p>
            <a:pPr lvl="4">
              <a:defRPr/>
            </a:pPr>
            <a:r>
              <a:rPr lang="en-GB" sz="1600" dirty="0" smtClean="0">
                <a:latin typeface="Arial" pitchFamily="34" charset="0"/>
                <a:cs typeface="Arial" pitchFamily="34" charset="0"/>
              </a:rPr>
              <a:t>Mentioned in 5 standards; main focus in Performance standard 6: </a:t>
            </a:r>
            <a:r>
              <a:rPr lang="en-US" sz="1600" dirty="0">
                <a:latin typeface="Arial" pitchFamily="34" charset="0"/>
                <a:cs typeface="Arial" pitchFamily="34" charset="0"/>
              </a:rPr>
              <a:t>Biodiversity Conservation and Sustainable Natural Resource </a:t>
            </a:r>
            <a:r>
              <a:rPr lang="en-US" sz="1600" dirty="0" smtClean="0">
                <a:latin typeface="Arial" pitchFamily="34" charset="0"/>
                <a:cs typeface="Arial" pitchFamily="34" charset="0"/>
              </a:rPr>
              <a:t>Management</a:t>
            </a:r>
            <a:r>
              <a:rPr lang="en-GB" sz="1600" dirty="0" smtClean="0">
                <a:latin typeface="Arial" pitchFamily="34" charset="0"/>
                <a:cs typeface="Arial" pitchFamily="34" charset="0"/>
              </a:rPr>
              <a:t> </a:t>
            </a:r>
          </a:p>
          <a:p>
            <a:pPr lvl="3">
              <a:defRPr/>
            </a:pPr>
            <a:r>
              <a:rPr lang="en-GB" sz="1800" dirty="0" smtClean="0"/>
              <a:t>Equator principles</a:t>
            </a:r>
          </a:p>
          <a:p>
            <a:pPr lvl="4">
              <a:defRPr/>
            </a:pPr>
            <a:r>
              <a:rPr lang="en-US" sz="1600" dirty="0">
                <a:latin typeface="Arial" pitchFamily="34" charset="0"/>
                <a:cs typeface="Arial" pitchFamily="34" charset="0"/>
              </a:rPr>
              <a:t>The Equator Principles is a credit risk management framework for determining, assessing and managing environmental and social risk in project finance </a:t>
            </a:r>
            <a:r>
              <a:rPr lang="en-US" sz="1600" dirty="0" smtClean="0">
                <a:latin typeface="Arial" pitchFamily="34" charset="0"/>
                <a:cs typeface="Arial" pitchFamily="34" charset="0"/>
              </a:rPr>
              <a:t>transactions</a:t>
            </a:r>
            <a:endParaRPr lang="en-GB" sz="1600" dirty="0" smtClean="0">
              <a:latin typeface="Arial" pitchFamily="34" charset="0"/>
              <a:cs typeface="Arial" pitchFamily="34" charset="0"/>
            </a:endParaRPr>
          </a:p>
          <a:p>
            <a:pPr lvl="3">
              <a:defRPr/>
            </a:pPr>
            <a:r>
              <a:rPr lang="en-GB" sz="1800" dirty="0" smtClean="0"/>
              <a:t>Natural Capital Declaration</a:t>
            </a:r>
          </a:p>
          <a:p>
            <a:pPr lvl="4">
              <a:defRPr/>
            </a:pPr>
            <a:r>
              <a:rPr lang="en-US" sz="1600" dirty="0">
                <a:latin typeface="Arial" pitchFamily="34" charset="0"/>
                <a:cs typeface="Arial" pitchFamily="34" charset="0"/>
              </a:rPr>
              <a:t>A declaration by the financial sector demonstrating </a:t>
            </a:r>
            <a:r>
              <a:rPr lang="en-US" sz="1600" dirty="0" smtClean="0">
                <a:latin typeface="Arial" pitchFamily="34" charset="0"/>
                <a:cs typeface="Arial" pitchFamily="34" charset="0"/>
              </a:rPr>
              <a:t>their </a:t>
            </a:r>
            <a:r>
              <a:rPr lang="en-US" sz="1600" dirty="0">
                <a:latin typeface="Arial" pitchFamily="34" charset="0"/>
                <a:cs typeface="Arial" pitchFamily="34" charset="0"/>
              </a:rPr>
              <a:t>commitment </a:t>
            </a:r>
            <a:r>
              <a:rPr lang="en-US" sz="1600" dirty="0" smtClean="0">
                <a:latin typeface="Arial" pitchFamily="34" charset="0"/>
                <a:cs typeface="Arial" pitchFamily="34" charset="0"/>
              </a:rPr>
              <a:t>to </a:t>
            </a:r>
            <a:r>
              <a:rPr lang="en-US" sz="1600" dirty="0">
                <a:latin typeface="Arial" pitchFamily="34" charset="0"/>
                <a:cs typeface="Arial" pitchFamily="34" charset="0"/>
              </a:rPr>
              <a:t>work towards integrating </a:t>
            </a:r>
            <a:r>
              <a:rPr lang="en-US" sz="1600" dirty="0" smtClean="0">
                <a:latin typeface="Arial" pitchFamily="34" charset="0"/>
                <a:cs typeface="Arial" pitchFamily="34" charset="0"/>
              </a:rPr>
              <a:t>natural capital </a:t>
            </a:r>
            <a:r>
              <a:rPr lang="en-US" sz="1600" dirty="0">
                <a:latin typeface="Arial" pitchFamily="34" charset="0"/>
                <a:cs typeface="Arial" pitchFamily="34" charset="0"/>
              </a:rPr>
              <a:t>considerations </a:t>
            </a:r>
            <a:r>
              <a:rPr lang="en-US" sz="1600" dirty="0" smtClean="0">
                <a:latin typeface="Arial" pitchFamily="34" charset="0"/>
                <a:cs typeface="Arial" pitchFamily="34" charset="0"/>
              </a:rPr>
              <a:t>into </a:t>
            </a:r>
            <a:r>
              <a:rPr lang="en-US" sz="1600" dirty="0">
                <a:latin typeface="Arial" pitchFamily="34" charset="0"/>
                <a:cs typeface="Arial" pitchFamily="34" charset="0"/>
              </a:rPr>
              <a:t>financial products and services</a:t>
            </a:r>
            <a:endParaRPr lang="en-GB" sz="1600" dirty="0" smtClean="0">
              <a:latin typeface="Arial" pitchFamily="34" charset="0"/>
              <a:cs typeface="Arial" pitchFamily="34" charset="0"/>
            </a:endParaRPr>
          </a:p>
          <a:p>
            <a:pPr marL="0" lvl="3" indent="0">
              <a:buFont typeface="Wingdings" pitchFamily="2" charset="2"/>
              <a:buNone/>
              <a:defRPr/>
            </a:pPr>
            <a:endParaRPr lang="en-GB" sz="1600" dirty="0" smtClean="0"/>
          </a:p>
        </p:txBody>
      </p:sp>
      <p:sp>
        <p:nvSpPr>
          <p:cNvPr id="132100" name="TextBox 3"/>
          <p:cNvSpPr txBox="1">
            <a:spLocks noChangeArrowheads="1"/>
          </p:cNvSpPr>
          <p:nvPr/>
        </p:nvSpPr>
        <p:spPr bwMode="auto">
          <a:xfrm>
            <a:off x="4787900" y="5783263"/>
            <a:ext cx="3594100" cy="184150"/>
          </a:xfrm>
          <a:prstGeom prst="rect">
            <a:avLst/>
          </a:prstGeom>
          <a:noFill/>
          <a:ln w="9525">
            <a:noFill/>
            <a:miter lim="800000"/>
            <a:headEnd/>
            <a:tailEnd/>
          </a:ln>
        </p:spPr>
        <p:txBody>
          <a:bodyPr wrap="none" lIns="0" tIns="0" rIns="0" bIns="0">
            <a:spAutoFit/>
          </a:bodyPr>
          <a:lstStyle/>
          <a:p>
            <a:r>
              <a:rPr lang="en-GB" sz="1200">
                <a:solidFill>
                  <a:srgbClr val="414042"/>
                </a:solidFill>
              </a:rPr>
              <a:t>Source: IFC Performance Standard 6, January 2012.</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3400" y="233363"/>
            <a:ext cx="7772400" cy="698500"/>
          </a:xfrm>
        </p:spPr>
        <p:txBody>
          <a:bodyPr/>
          <a:lstStyle/>
          <a:p>
            <a:r>
              <a:rPr lang="fr-CH" sz="3200" b="1" dirty="0" err="1" smtClean="0">
                <a:solidFill>
                  <a:srgbClr val="00B050"/>
                </a:solidFill>
                <a:effectLst>
                  <a:outerShdw blurRad="38100" dist="38100" dir="2700000" algn="tl">
                    <a:srgbClr val="000000">
                      <a:alpha val="43137"/>
                    </a:srgbClr>
                  </a:outerShdw>
                </a:effectLst>
              </a:rPr>
              <a:t>Task</a:t>
            </a:r>
            <a:r>
              <a:rPr lang="fr-CH" sz="3200" b="1" dirty="0" smtClean="0">
                <a:solidFill>
                  <a:srgbClr val="00B050"/>
                </a:solidFill>
                <a:effectLst>
                  <a:outerShdw blurRad="38100" dist="38100" dir="2700000" algn="tl">
                    <a:srgbClr val="000000">
                      <a:alpha val="43137"/>
                    </a:srgbClr>
                  </a:outerShdw>
                </a:effectLst>
              </a:rPr>
              <a:t> Force 5: </a:t>
            </a:r>
            <a:r>
              <a:rPr lang="fr-CH" sz="3200" b="1" dirty="0" err="1" smtClean="0">
                <a:solidFill>
                  <a:srgbClr val="00B050"/>
                </a:solidFill>
                <a:effectLst>
                  <a:outerShdw blurRad="38100" dist="38100" dir="2700000" algn="tl">
                    <a:srgbClr val="000000">
                      <a:alpha val="43137"/>
                    </a:srgbClr>
                  </a:outerShdw>
                </a:effectLst>
              </a:rPr>
              <a:t>Milestones</a:t>
            </a:r>
            <a:r>
              <a:rPr lang="fr-CH" sz="3200" b="1" dirty="0" smtClean="0">
                <a:solidFill>
                  <a:srgbClr val="00B050"/>
                </a:solidFill>
                <a:effectLst>
                  <a:outerShdw blurRad="38100" dist="38100" dir="2700000" algn="tl">
                    <a:srgbClr val="000000">
                      <a:alpha val="43137"/>
                    </a:srgbClr>
                  </a:outerShdw>
                </a:effectLst>
              </a:rPr>
              <a:t> to date</a:t>
            </a:r>
            <a:endParaRPr lang="en-IE" sz="3200" b="1" dirty="0" smtClean="0">
              <a:solidFill>
                <a:srgbClr val="00B050"/>
              </a:solidFill>
              <a:effectLst>
                <a:outerShdw blurRad="38100" dist="38100" dir="2700000" algn="tl">
                  <a:srgbClr val="000000">
                    <a:alpha val="43137"/>
                  </a:srgbClr>
                </a:outerShdw>
              </a:effectLst>
            </a:endParaRPr>
          </a:p>
        </p:txBody>
      </p:sp>
      <p:sp>
        <p:nvSpPr>
          <p:cNvPr id="38915" name="Content Placeholder 2"/>
          <p:cNvSpPr>
            <a:spLocks noGrp="1"/>
          </p:cNvSpPr>
          <p:nvPr>
            <p:ph idx="1"/>
          </p:nvPr>
        </p:nvSpPr>
        <p:spPr>
          <a:xfrm>
            <a:off x="446049" y="931863"/>
            <a:ext cx="6904038" cy="5594350"/>
          </a:xfrm>
        </p:spPr>
        <p:txBody>
          <a:bodyPr/>
          <a:lstStyle/>
          <a:p>
            <a:r>
              <a:rPr lang="fr-CH" sz="2400" b="1" dirty="0" smtClean="0"/>
              <a:t>2005 ESIA Guidelines</a:t>
            </a:r>
          </a:p>
          <a:p>
            <a:pPr lvl="1"/>
            <a:r>
              <a:rPr lang="en-US" sz="2000" dirty="0" smtClean="0"/>
              <a:t>Concise guidelines to enable cement companies &amp; local communities to identify &amp; address some of the critical issues during each phase of a cement facility's development, operation and eventual closure:</a:t>
            </a:r>
          </a:p>
          <a:p>
            <a:r>
              <a:rPr lang="fr-CH" sz="2400" b="1" dirty="0" smtClean="0"/>
              <a:t>2011 </a:t>
            </a:r>
            <a:r>
              <a:rPr lang="fr-CH" sz="2400" b="1" dirty="0" err="1" smtClean="0"/>
              <a:t>Quarry</a:t>
            </a:r>
            <a:r>
              <a:rPr lang="fr-CH" sz="2400" b="1" dirty="0" smtClean="0"/>
              <a:t> </a:t>
            </a:r>
            <a:r>
              <a:rPr lang="fr-CH" sz="2400" b="1" dirty="0" err="1" smtClean="0"/>
              <a:t>Rehabilitation</a:t>
            </a:r>
            <a:r>
              <a:rPr lang="fr-CH" sz="2400" b="1" dirty="0" smtClean="0"/>
              <a:t> Guidelines</a:t>
            </a:r>
          </a:p>
          <a:p>
            <a:pPr lvl="1"/>
            <a:r>
              <a:rPr lang="en-US" sz="2000" dirty="0" smtClean="0"/>
              <a:t>A clear set of recommendations for the development &amp; implementation of a quarry rehabilitation plan.</a:t>
            </a:r>
          </a:p>
          <a:p>
            <a:pPr lvl="1"/>
            <a:r>
              <a:rPr lang="en-US" sz="1600" dirty="0" smtClean="0"/>
              <a:t>(Available in 6 languages)</a:t>
            </a:r>
          </a:p>
          <a:p>
            <a:r>
              <a:rPr lang="fr-CH" sz="2400" b="1" dirty="0" smtClean="0"/>
              <a:t>2012 IBAT ‘Road-test</a:t>
            </a:r>
            <a:r>
              <a:rPr lang="fr-CH" sz="2400" dirty="0" smtClean="0"/>
              <a:t>’</a:t>
            </a:r>
          </a:p>
          <a:p>
            <a:pPr lvl="1"/>
            <a:r>
              <a:rPr lang="en-US" sz="2000" dirty="0" smtClean="0"/>
              <a:t>Integrated Biodiversity Assessment Tool (IBAT) for business – a decision-support system designed for private sector users to support fine-scale risk assessment across the globe i.e. biodiversity screening.</a:t>
            </a:r>
            <a:endParaRPr lang="en-GB" dirty="0" smtClean="0"/>
          </a:p>
        </p:txBody>
      </p:sp>
      <p:pic>
        <p:nvPicPr>
          <p:cNvPr id="38916" name="Picture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62850" y="931863"/>
            <a:ext cx="1371600" cy="195103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38917"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81913" y="3160713"/>
            <a:ext cx="1247775"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8" name="Picture 5"/>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78588" y="5911850"/>
            <a:ext cx="245586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34138381"/>
      </p:ext>
    </p:extLst>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3941" y="156892"/>
            <a:ext cx="7772400" cy="623888"/>
          </a:xfrm>
        </p:spPr>
        <p:txBody>
          <a:bodyPr/>
          <a:lstStyle/>
          <a:p>
            <a:r>
              <a:rPr lang="en-GB" sz="3200" b="1" u="none" dirty="0" smtClean="0">
                <a:solidFill>
                  <a:srgbClr val="00B050"/>
                </a:solidFill>
                <a:effectLst>
                  <a:outerShdw blurRad="38100" dist="38100" dir="2700000" algn="tl">
                    <a:srgbClr val="000000">
                      <a:alpha val="43137"/>
                    </a:srgbClr>
                  </a:outerShdw>
                </a:effectLst>
              </a:rPr>
              <a:t>Task Force 5: </a:t>
            </a:r>
            <a:r>
              <a:rPr lang="en-GB" sz="3200" b="1" u="none" dirty="0" err="1" smtClean="0">
                <a:solidFill>
                  <a:srgbClr val="00B050"/>
                </a:solidFill>
                <a:effectLst>
                  <a:outerShdw blurRad="38100" dist="38100" dir="2700000" algn="tl">
                    <a:srgbClr val="000000">
                      <a:alpha val="43137"/>
                    </a:srgbClr>
                  </a:outerShdw>
                </a:effectLst>
              </a:rPr>
              <a:t>Workstreams</a:t>
            </a:r>
            <a:endParaRPr lang="en-GB" sz="3200" b="1" u="none" dirty="0" smtClean="0">
              <a:solidFill>
                <a:srgbClr val="00B050"/>
              </a:solidFill>
              <a:effectLst>
                <a:outerShdw blurRad="38100" dist="38100" dir="2700000" algn="tl">
                  <a:srgbClr val="000000">
                    <a:alpha val="43137"/>
                  </a:srgbClr>
                </a:outerShdw>
              </a:effectLst>
            </a:endParaRPr>
          </a:p>
        </p:txBody>
      </p:sp>
      <p:sp>
        <p:nvSpPr>
          <p:cNvPr id="39939" name="Content Placeholder 2"/>
          <p:cNvSpPr>
            <a:spLocks noGrp="1"/>
          </p:cNvSpPr>
          <p:nvPr>
            <p:ph idx="1"/>
          </p:nvPr>
        </p:nvSpPr>
        <p:spPr>
          <a:xfrm>
            <a:off x="379141" y="907160"/>
            <a:ext cx="8077200" cy="5066371"/>
          </a:xfrm>
        </p:spPr>
        <p:txBody>
          <a:bodyPr/>
          <a:lstStyle/>
          <a:p>
            <a:pPr marL="0" indent="0">
              <a:spcAft>
                <a:spcPts val="600"/>
              </a:spcAft>
              <a:buFontTx/>
              <a:buNone/>
            </a:pPr>
            <a:r>
              <a:rPr lang="fr-CH" sz="2400" b="1" dirty="0" smtClean="0"/>
              <a:t>1. </a:t>
            </a:r>
            <a:r>
              <a:rPr lang="fr-CH" sz="2400" b="1" dirty="0" err="1" smtClean="0"/>
              <a:t>Biodiversity</a:t>
            </a:r>
            <a:r>
              <a:rPr lang="fr-CH" sz="2400" b="1" dirty="0" smtClean="0"/>
              <a:t> Management Plan (BMP) Guidance</a:t>
            </a:r>
          </a:p>
          <a:p>
            <a:pPr marL="0" indent="0">
              <a:spcBef>
                <a:spcPts val="300"/>
              </a:spcBef>
              <a:spcAft>
                <a:spcPts val="300"/>
              </a:spcAft>
              <a:buFontTx/>
              <a:buNone/>
            </a:pPr>
            <a:r>
              <a:rPr lang="fr-CH" sz="2000" b="1" u="sng" dirty="0" err="1" smtClean="0"/>
              <a:t>Aim</a:t>
            </a:r>
            <a:r>
              <a:rPr lang="fr-CH" sz="2000" dirty="0" smtClean="0"/>
              <a:t>: To guide </a:t>
            </a:r>
            <a:r>
              <a:rPr lang="fr-CH" sz="2000" dirty="0" err="1" smtClean="0"/>
              <a:t>companies</a:t>
            </a:r>
            <a:r>
              <a:rPr lang="fr-CH" sz="2000" dirty="0" smtClean="0"/>
              <a:t> </a:t>
            </a:r>
            <a:r>
              <a:rPr lang="fr-CH" sz="2000" dirty="0" err="1" smtClean="0"/>
              <a:t>through</a:t>
            </a:r>
            <a:r>
              <a:rPr lang="fr-CH" sz="2000" dirty="0" smtClean="0"/>
              <a:t> the </a:t>
            </a:r>
            <a:r>
              <a:rPr lang="fr-CH" sz="2000" dirty="0" err="1" smtClean="0"/>
              <a:t>steps</a:t>
            </a:r>
            <a:r>
              <a:rPr lang="fr-CH" sz="2000" dirty="0" smtClean="0"/>
              <a:t> for </a:t>
            </a:r>
            <a:r>
              <a:rPr lang="fr-CH" sz="2000" dirty="0" err="1" smtClean="0"/>
              <a:t>developing</a:t>
            </a:r>
            <a:r>
              <a:rPr lang="fr-CH" sz="2000" dirty="0" smtClean="0"/>
              <a:t> a plan to manage </a:t>
            </a:r>
            <a:r>
              <a:rPr lang="fr-CH" sz="2000" dirty="0" err="1" smtClean="0"/>
              <a:t>biodiversity</a:t>
            </a:r>
            <a:r>
              <a:rPr lang="fr-CH" sz="2000" dirty="0" smtClean="0"/>
              <a:t> </a:t>
            </a:r>
            <a:r>
              <a:rPr lang="fr-CH" sz="2000" dirty="0" err="1" smtClean="0"/>
              <a:t>at</a:t>
            </a:r>
            <a:r>
              <a:rPr lang="fr-CH" sz="2000" dirty="0" smtClean="0"/>
              <a:t> </a:t>
            </a:r>
            <a:r>
              <a:rPr lang="fr-CH" sz="2000" dirty="0" err="1" smtClean="0"/>
              <a:t>their</a:t>
            </a:r>
            <a:r>
              <a:rPr lang="fr-CH" sz="2000" dirty="0" smtClean="0"/>
              <a:t> sites</a:t>
            </a:r>
          </a:p>
          <a:p>
            <a:pPr marL="0" indent="0">
              <a:spcBef>
                <a:spcPts val="300"/>
              </a:spcBef>
              <a:spcAft>
                <a:spcPts val="300"/>
              </a:spcAft>
              <a:buFontTx/>
              <a:buNone/>
            </a:pPr>
            <a:r>
              <a:rPr lang="fr-CH" sz="2000" b="1" dirty="0" err="1" smtClean="0">
                <a:solidFill>
                  <a:schemeClr val="accent6">
                    <a:lumMod val="75000"/>
                  </a:schemeClr>
                </a:solidFill>
              </a:rPr>
              <a:t>Status</a:t>
            </a:r>
            <a:r>
              <a:rPr lang="fr-CH" sz="2000" dirty="0" smtClean="0"/>
              <a:t>: </a:t>
            </a:r>
            <a:r>
              <a:rPr lang="fr-CH" sz="2000" dirty="0" err="1" smtClean="0"/>
              <a:t>Draft</a:t>
            </a:r>
            <a:r>
              <a:rPr lang="fr-CH" sz="2000" dirty="0" smtClean="0"/>
              <a:t> </a:t>
            </a:r>
            <a:r>
              <a:rPr lang="fr-CH" sz="2000" dirty="0" err="1" smtClean="0"/>
              <a:t>completed</a:t>
            </a:r>
            <a:r>
              <a:rPr lang="fr-CH" sz="2000" dirty="0" smtClean="0"/>
              <a:t>. </a:t>
            </a:r>
            <a:r>
              <a:rPr lang="fr-CH" sz="2000" dirty="0" err="1" smtClean="0"/>
              <a:t>Review</a:t>
            </a:r>
            <a:r>
              <a:rPr lang="fr-CH" sz="2000" dirty="0" smtClean="0"/>
              <a:t>, </a:t>
            </a:r>
            <a:r>
              <a:rPr lang="fr-CH" sz="2000" dirty="0" err="1" smtClean="0"/>
              <a:t>editing</a:t>
            </a:r>
            <a:r>
              <a:rPr lang="fr-CH" sz="2000" dirty="0" smtClean="0"/>
              <a:t> &amp; design phase</a:t>
            </a:r>
          </a:p>
          <a:p>
            <a:pPr marL="0" indent="0">
              <a:spcBef>
                <a:spcPts val="300"/>
              </a:spcBef>
              <a:spcAft>
                <a:spcPts val="1200"/>
              </a:spcAft>
              <a:buFontTx/>
              <a:buNone/>
            </a:pPr>
            <a:r>
              <a:rPr lang="fr-CH" sz="2000" b="1" dirty="0" err="1" smtClean="0">
                <a:solidFill>
                  <a:schemeClr val="accent1">
                    <a:lumMod val="75000"/>
                  </a:schemeClr>
                </a:solidFill>
              </a:rPr>
              <a:t>Delivery</a:t>
            </a:r>
            <a:r>
              <a:rPr lang="fr-CH" sz="2000" dirty="0" smtClean="0"/>
              <a:t>: July 2014</a:t>
            </a:r>
          </a:p>
          <a:p>
            <a:pPr marL="0" indent="0">
              <a:spcAft>
                <a:spcPts val="600"/>
              </a:spcAft>
              <a:buFontTx/>
              <a:buNone/>
            </a:pPr>
            <a:r>
              <a:rPr lang="fr-CH" sz="2400" b="1" dirty="0" smtClean="0"/>
              <a:t>2. ESIA Guidelines </a:t>
            </a:r>
            <a:r>
              <a:rPr lang="fr-CH" sz="2400" b="1" dirty="0" err="1" smtClean="0"/>
              <a:t>Review</a:t>
            </a:r>
            <a:endParaRPr lang="fr-CH" sz="2400" b="1" dirty="0" smtClean="0"/>
          </a:p>
          <a:p>
            <a:pPr marL="0" indent="0" defTabSz="808038">
              <a:spcBef>
                <a:spcPts val="300"/>
              </a:spcBef>
              <a:spcAft>
                <a:spcPts val="300"/>
              </a:spcAft>
              <a:buFontTx/>
              <a:buNone/>
            </a:pPr>
            <a:r>
              <a:rPr lang="fr-CH" sz="2000" b="1" u="sng" dirty="0" err="1" smtClean="0"/>
              <a:t>Aim</a:t>
            </a:r>
            <a:r>
              <a:rPr lang="fr-CH" sz="2000" b="1" dirty="0" smtClean="0"/>
              <a:t>: </a:t>
            </a:r>
            <a:r>
              <a:rPr lang="fr-CH" sz="2000" dirty="0" smtClean="0"/>
              <a:t>To update the 2005 guidance &amp; </a:t>
            </a:r>
            <a:r>
              <a:rPr lang="fr-CH" sz="2000" dirty="0" err="1" smtClean="0"/>
              <a:t>provide</a:t>
            </a:r>
            <a:r>
              <a:rPr lang="fr-CH" sz="2000" dirty="0" smtClean="0"/>
              <a:t> </a:t>
            </a:r>
            <a:r>
              <a:rPr lang="fr-CH" sz="2000" dirty="0" err="1" smtClean="0"/>
              <a:t>advice</a:t>
            </a:r>
            <a:r>
              <a:rPr lang="fr-CH" sz="2000" dirty="0" smtClean="0"/>
              <a:t> on how to </a:t>
            </a:r>
            <a:r>
              <a:rPr lang="fr-CH" sz="2000" dirty="0" err="1" smtClean="0"/>
              <a:t>undertake</a:t>
            </a:r>
            <a:r>
              <a:rPr lang="fr-CH" sz="2000" dirty="0" smtClean="0"/>
              <a:t> a full </a:t>
            </a:r>
            <a:r>
              <a:rPr lang="fr-CH" sz="2000" dirty="0" err="1" smtClean="0"/>
              <a:t>environmental</a:t>
            </a:r>
            <a:r>
              <a:rPr lang="fr-CH" sz="2000" dirty="0" smtClean="0"/>
              <a:t> &amp; social impact </a:t>
            </a:r>
            <a:r>
              <a:rPr lang="fr-CH" sz="2000" dirty="0" err="1" smtClean="0"/>
              <a:t>assessment</a:t>
            </a:r>
            <a:r>
              <a:rPr lang="fr-CH" sz="2000" dirty="0" smtClean="0"/>
              <a:t> (ESIA)</a:t>
            </a:r>
          </a:p>
          <a:p>
            <a:pPr marL="0" indent="0" defTabSz="808038">
              <a:spcBef>
                <a:spcPts val="300"/>
              </a:spcBef>
              <a:spcAft>
                <a:spcPts val="300"/>
              </a:spcAft>
              <a:buFontTx/>
              <a:buNone/>
            </a:pPr>
            <a:r>
              <a:rPr lang="fr-CH" sz="2000" dirty="0" smtClean="0"/>
              <a:t>How </a:t>
            </a:r>
            <a:r>
              <a:rPr lang="fr-CH" sz="2000" dirty="0" err="1" smtClean="0"/>
              <a:t>integrate</a:t>
            </a:r>
            <a:r>
              <a:rPr lang="fr-CH" sz="2000" dirty="0" smtClean="0"/>
              <a:t> ESIA </a:t>
            </a:r>
            <a:r>
              <a:rPr lang="fr-CH" sz="2000" dirty="0" err="1" smtClean="0"/>
              <a:t>results</a:t>
            </a:r>
            <a:r>
              <a:rPr lang="fr-CH" sz="2000" dirty="0" smtClean="0"/>
              <a:t> </a:t>
            </a:r>
            <a:r>
              <a:rPr lang="fr-CH" sz="2000" dirty="0" err="1" smtClean="0"/>
              <a:t>into</a:t>
            </a:r>
            <a:r>
              <a:rPr lang="fr-CH" sz="2000" dirty="0" smtClean="0"/>
              <a:t> site planning &amp;management</a:t>
            </a:r>
          </a:p>
          <a:p>
            <a:pPr marL="0" indent="0" defTabSz="808038">
              <a:spcBef>
                <a:spcPts val="300"/>
              </a:spcBef>
              <a:spcAft>
                <a:spcPts val="300"/>
              </a:spcAft>
              <a:buFontTx/>
              <a:buNone/>
            </a:pPr>
            <a:r>
              <a:rPr lang="fr-CH" sz="2000" b="1" dirty="0" err="1" smtClean="0">
                <a:solidFill>
                  <a:schemeClr val="accent6">
                    <a:lumMod val="75000"/>
                  </a:schemeClr>
                </a:solidFill>
              </a:rPr>
              <a:t>Status</a:t>
            </a:r>
            <a:r>
              <a:rPr lang="fr-CH" sz="2000" dirty="0" smtClean="0"/>
              <a:t>: </a:t>
            </a:r>
            <a:r>
              <a:rPr lang="fr-CH" sz="2000" dirty="0" err="1" smtClean="0"/>
              <a:t>Roundtable</a:t>
            </a:r>
            <a:r>
              <a:rPr lang="fr-CH" sz="2000" dirty="0" smtClean="0"/>
              <a:t> </a:t>
            </a:r>
            <a:r>
              <a:rPr lang="fr-CH" sz="2000" dirty="0" err="1" smtClean="0"/>
              <a:t>with</a:t>
            </a:r>
            <a:r>
              <a:rPr lang="fr-CH" sz="2000" dirty="0" smtClean="0"/>
              <a:t> experts, </a:t>
            </a:r>
            <a:r>
              <a:rPr lang="fr-CH" sz="2000" dirty="0" err="1" smtClean="0"/>
              <a:t>Apr</a:t>
            </a:r>
            <a:r>
              <a:rPr lang="fr-CH" sz="2000" dirty="0" smtClean="0"/>
              <a:t> 29. Feedback consolidation &amp; document </a:t>
            </a:r>
            <a:r>
              <a:rPr lang="fr-CH" sz="2000" dirty="0" err="1" smtClean="0"/>
              <a:t>revision</a:t>
            </a:r>
            <a:endParaRPr lang="fr-CH" sz="2000" dirty="0" smtClean="0"/>
          </a:p>
          <a:p>
            <a:pPr marL="0" indent="0">
              <a:spcBef>
                <a:spcPts val="300"/>
              </a:spcBef>
              <a:spcAft>
                <a:spcPts val="300"/>
              </a:spcAft>
              <a:buFontTx/>
              <a:buNone/>
            </a:pPr>
            <a:r>
              <a:rPr lang="fr-CH" sz="2000" b="1" dirty="0" err="1" smtClean="0">
                <a:solidFill>
                  <a:schemeClr val="accent1">
                    <a:lumMod val="75000"/>
                  </a:schemeClr>
                </a:solidFill>
              </a:rPr>
              <a:t>Delivery</a:t>
            </a:r>
            <a:r>
              <a:rPr lang="fr-CH" sz="2000" dirty="0" smtClean="0"/>
              <a:t>: July 2014</a:t>
            </a:r>
          </a:p>
          <a:p>
            <a:pPr marL="0" indent="0">
              <a:buFontTx/>
              <a:buNone/>
            </a:pPr>
            <a:endParaRPr lang="en-GB" dirty="0" smtClean="0"/>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00492" y="5170062"/>
            <a:ext cx="1903142" cy="1427356"/>
          </a:xfrm>
          <a:prstGeom prst="rect">
            <a:avLst/>
          </a:prstGeom>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87697" y="5043682"/>
            <a:ext cx="1260088" cy="1680117"/>
          </a:xfrm>
          <a:prstGeom prst="rect">
            <a:avLst/>
          </a:prstGeom>
        </p:spPr>
      </p:pic>
    </p:spTree>
    <p:extLst>
      <p:ext uri="{BB962C8B-B14F-4D97-AF65-F5344CB8AC3E}">
        <p14:creationId xmlns="" xmlns:p14="http://schemas.microsoft.com/office/powerpoint/2010/main" val="1484489699"/>
      </p:ext>
    </p:extLst>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501008"/>
            <a:ext cx="7867650" cy="1362075"/>
          </a:xfrm>
        </p:spPr>
        <p:txBody>
          <a:bodyPr>
            <a:normAutofit fontScale="90000"/>
          </a:bodyPr>
          <a:lstStyle/>
          <a:p>
            <a:r>
              <a:rPr lang="en-GB" sz="3200" dirty="0" smtClean="0">
                <a:latin typeface="Calibri"/>
                <a:ea typeface="Times New Roman"/>
                <a:cs typeface="Calibri"/>
              </a:rPr>
              <a:t>Case study Exercise on Mapping  impacts and dependencies on natural capital </a:t>
            </a:r>
            <a:r>
              <a:rPr lang="nl-NL" sz="3200" dirty="0" smtClean="0">
                <a:latin typeface="Arial"/>
                <a:ea typeface="Times New Roman"/>
                <a:cs typeface="Times New Roman"/>
              </a:rPr>
              <a:t/>
            </a:r>
            <a:br>
              <a:rPr lang="nl-NL" sz="3200" dirty="0" smtClean="0">
                <a:latin typeface="Arial"/>
                <a:ea typeface="Times New Roman"/>
                <a:cs typeface="Times New Roman"/>
              </a:rPr>
            </a:br>
            <a:r>
              <a:rPr lang="en-GB" sz="3200" dirty="0" smtClean="0">
                <a:latin typeface="Calibri"/>
                <a:ea typeface="Times New Roman"/>
                <a:cs typeface="Calibri"/>
              </a:rPr>
              <a:t/>
            </a:r>
            <a:br>
              <a:rPr lang="en-GB" sz="3200" dirty="0" smtClean="0">
                <a:latin typeface="Calibri"/>
                <a:ea typeface="Times New Roman"/>
                <a:cs typeface="Calibri"/>
              </a:rPr>
            </a:br>
            <a:r>
              <a:rPr lang="en-GB" sz="2800" dirty="0" smtClean="0"/>
              <a:t/>
            </a:r>
            <a:br>
              <a:rPr lang="en-GB" sz="2800" dirty="0" smtClean="0"/>
            </a:br>
            <a:r>
              <a:rPr lang="nl-NL" sz="3200" dirty="0" smtClean="0">
                <a:ea typeface="Times New Roman"/>
                <a:cs typeface="Times New Roman"/>
              </a:rPr>
              <a:t/>
            </a:r>
            <a:br>
              <a:rPr lang="nl-NL" sz="3200" dirty="0" smtClean="0">
                <a:ea typeface="Times New Roman"/>
                <a:cs typeface="Times New Roman"/>
              </a:rPr>
            </a:br>
            <a:r>
              <a:rPr lang="en-GB" dirty="0" smtClean="0"/>
              <a:t/>
            </a:r>
            <a:br>
              <a:rPr lang="en-GB" dirty="0" smtClean="0"/>
            </a:br>
            <a:r>
              <a:rPr lang="en-GB" dirty="0" smtClean="0"/>
              <a:t/>
            </a:r>
            <a:br>
              <a:rPr lang="en-GB" dirty="0" smtClean="0"/>
            </a:br>
            <a:endParaRPr lang="en-GB" dirty="0"/>
          </a:p>
        </p:txBody>
      </p:sp>
      <p:sp>
        <p:nvSpPr>
          <p:cNvPr id="5" name="Text Placeholder 4"/>
          <p:cNvSpPr>
            <a:spLocks noGrp="1"/>
          </p:cNvSpPr>
          <p:nvPr>
            <p:ph idx="4294967295"/>
          </p:nvPr>
        </p:nvSpPr>
        <p:spPr>
          <a:xfrm>
            <a:off x="395536" y="4365104"/>
            <a:ext cx="7560840" cy="1879104"/>
          </a:xfrm>
        </p:spPr>
        <p:txBody>
          <a:bodyPr/>
          <a:lstStyle/>
          <a:p>
            <a:pPr>
              <a:buNone/>
            </a:pPr>
            <a:endParaRPr lang="en-GB" dirty="0" smtClean="0"/>
          </a:p>
        </p:txBody>
      </p:sp>
    </p:spTree>
    <p:extLst>
      <p:ext uri="{BB962C8B-B14F-4D97-AF65-F5344CB8AC3E}">
        <p14:creationId xmlns:p14="http://schemas.microsoft.com/office/powerpoint/2010/main" xmlns="" val="3067805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188640"/>
            <a:ext cx="6552728" cy="792162"/>
          </a:xfrm>
        </p:spPr>
        <p:txBody>
          <a:bodyPr/>
          <a:lstStyle/>
          <a:p>
            <a:r>
              <a:rPr lang="en-GB" dirty="0" smtClean="0"/>
              <a:t>How can ecosystem service assessments help?</a:t>
            </a:r>
            <a:endParaRPr lang="en-GB" dirty="0"/>
          </a:p>
        </p:txBody>
      </p:sp>
      <p:sp>
        <p:nvSpPr>
          <p:cNvPr id="23" name="Content Placeholder 22"/>
          <p:cNvSpPr>
            <a:spLocks noGrp="1"/>
          </p:cNvSpPr>
          <p:nvPr>
            <p:ph idx="1"/>
          </p:nvPr>
        </p:nvSpPr>
        <p:spPr/>
        <p:txBody>
          <a:bodyPr/>
          <a:lstStyle/>
          <a:p>
            <a:endParaRPr lang="nl-NL"/>
          </a:p>
        </p:txBody>
      </p:sp>
      <p:sp>
        <p:nvSpPr>
          <p:cNvPr id="6" name="Rectangle 5"/>
          <p:cNvSpPr/>
          <p:nvPr/>
        </p:nvSpPr>
        <p:spPr>
          <a:xfrm>
            <a:off x="4121147" y="1196752"/>
            <a:ext cx="1476000" cy="109926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lvl="3" algn="ctr">
              <a:spcBef>
                <a:spcPts val="500"/>
              </a:spcBef>
              <a:spcAft>
                <a:spcPts val="500"/>
              </a:spcAft>
              <a:buClr>
                <a:srgbClr val="98BBE5"/>
              </a:buClr>
            </a:pPr>
            <a:r>
              <a:rPr lang="en-GB" sz="1400" dirty="0" smtClean="0">
                <a:solidFill>
                  <a:srgbClr val="414042"/>
                </a:solidFill>
                <a:latin typeface="Arial"/>
              </a:rPr>
              <a:t>Effective communication of complex and technical information</a:t>
            </a:r>
            <a:endParaRPr lang="en-GB" sz="1400" dirty="0">
              <a:solidFill>
                <a:srgbClr val="414042"/>
              </a:solidFill>
              <a:latin typeface="Arial"/>
            </a:endParaRPr>
          </a:p>
        </p:txBody>
      </p:sp>
      <p:sp>
        <p:nvSpPr>
          <p:cNvPr id="7" name="Rectangle 6"/>
          <p:cNvSpPr/>
          <p:nvPr/>
        </p:nvSpPr>
        <p:spPr>
          <a:xfrm>
            <a:off x="4121147" y="2564904"/>
            <a:ext cx="1476000" cy="109926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lvl="3" indent="-358775" algn="ctr">
              <a:spcBef>
                <a:spcPts val="500"/>
              </a:spcBef>
              <a:spcAft>
                <a:spcPts val="500"/>
              </a:spcAft>
              <a:buClr>
                <a:srgbClr val="98BBE5"/>
              </a:buClr>
            </a:pPr>
            <a:r>
              <a:rPr lang="en-GB" sz="1400" dirty="0" smtClean="0">
                <a:solidFill>
                  <a:srgbClr val="414042"/>
                </a:solidFill>
                <a:latin typeface="Arial"/>
              </a:rPr>
              <a:t>Better informed decision-making</a:t>
            </a:r>
          </a:p>
        </p:txBody>
      </p:sp>
      <p:cxnSp>
        <p:nvCxnSpPr>
          <p:cNvPr id="17" name="Elbow Connector 16"/>
          <p:cNvCxnSpPr>
            <a:stCxn id="6" idx="2"/>
            <a:endCxn id="7" idx="0"/>
          </p:cNvCxnSpPr>
          <p:nvPr/>
        </p:nvCxnSpPr>
        <p:spPr>
          <a:xfrm rot="5400000">
            <a:off x="4724704" y="2430460"/>
            <a:ext cx="268887" cy="1588"/>
          </a:xfrm>
          <a:prstGeom prst="bentConnector3">
            <a:avLst>
              <a:gd name="adj1" fmla="val 50000"/>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7" idx="2"/>
            <a:endCxn id="19" idx="0"/>
          </p:cNvCxnSpPr>
          <p:nvPr/>
        </p:nvCxnSpPr>
        <p:spPr>
          <a:xfrm rot="5400000">
            <a:off x="3189025" y="2262933"/>
            <a:ext cx="268887" cy="3071359"/>
          </a:xfrm>
          <a:prstGeom prst="bentConnector3">
            <a:avLst>
              <a:gd name="adj1" fmla="val 29632"/>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7" idx="2"/>
            <a:endCxn id="20" idx="0"/>
          </p:cNvCxnSpPr>
          <p:nvPr/>
        </p:nvCxnSpPr>
        <p:spPr>
          <a:xfrm rot="5400000">
            <a:off x="3956864" y="3030772"/>
            <a:ext cx="268887" cy="1535680"/>
          </a:xfrm>
          <a:prstGeom prst="bentConnector3">
            <a:avLst>
              <a:gd name="adj1" fmla="val 29630"/>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 name="Group 37"/>
          <p:cNvGrpSpPr/>
          <p:nvPr/>
        </p:nvGrpSpPr>
        <p:grpSpPr>
          <a:xfrm>
            <a:off x="1049788" y="3933056"/>
            <a:ext cx="7618717" cy="1099265"/>
            <a:chOff x="1049788" y="4339427"/>
            <a:chExt cx="7618717" cy="1099265"/>
          </a:xfrm>
        </p:grpSpPr>
        <p:sp>
          <p:nvSpPr>
            <p:cNvPr id="19" name="Rectangle 18"/>
            <p:cNvSpPr/>
            <p:nvPr/>
          </p:nvSpPr>
          <p:spPr>
            <a:xfrm>
              <a:off x="1049788" y="4339427"/>
              <a:ext cx="1476000" cy="109926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smtClean="0">
                  <a:solidFill>
                    <a:srgbClr val="414042"/>
                  </a:solidFill>
                  <a:latin typeface="Arial"/>
                </a:rPr>
                <a:t>Identifying and prioritising business risks and opportunities</a:t>
              </a:r>
              <a:endParaRPr lang="en-GB" sz="1400" dirty="0">
                <a:solidFill>
                  <a:srgbClr val="414042"/>
                </a:solidFill>
                <a:latin typeface="Arial"/>
              </a:endParaRPr>
            </a:p>
          </p:txBody>
        </p:sp>
        <p:sp>
          <p:nvSpPr>
            <p:cNvPr id="20" name="Rectangle 19"/>
            <p:cNvSpPr/>
            <p:nvPr/>
          </p:nvSpPr>
          <p:spPr>
            <a:xfrm>
              <a:off x="2585467" y="4339427"/>
              <a:ext cx="1476000" cy="109926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lvl="3" indent="-358775" algn="ctr">
                <a:spcBef>
                  <a:spcPts val="500"/>
                </a:spcBef>
                <a:spcAft>
                  <a:spcPts val="500"/>
                </a:spcAft>
                <a:buClr>
                  <a:srgbClr val="98BBE5"/>
                </a:buClr>
              </a:pPr>
              <a:r>
                <a:rPr lang="en-GB" sz="1400" dirty="0" smtClean="0">
                  <a:solidFill>
                    <a:srgbClr val="414042"/>
                  </a:solidFill>
                  <a:latin typeface="Arial"/>
                </a:rPr>
                <a:t>Anticipating new markets and influencing policy development</a:t>
              </a:r>
              <a:endParaRPr lang="en-GB" sz="1400" dirty="0">
                <a:solidFill>
                  <a:srgbClr val="414042"/>
                </a:solidFill>
                <a:latin typeface="Arial"/>
              </a:endParaRPr>
            </a:p>
          </p:txBody>
        </p:sp>
        <p:sp>
          <p:nvSpPr>
            <p:cNvPr id="21" name="Rectangle 20"/>
            <p:cNvSpPr/>
            <p:nvPr/>
          </p:nvSpPr>
          <p:spPr>
            <a:xfrm>
              <a:off x="5656825" y="4339427"/>
              <a:ext cx="1476000" cy="109926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lvl="3" indent="-358775" algn="ctr">
                <a:spcBef>
                  <a:spcPts val="500"/>
                </a:spcBef>
                <a:spcAft>
                  <a:spcPts val="500"/>
                </a:spcAft>
                <a:buClr>
                  <a:srgbClr val="98BBE5"/>
                </a:buClr>
              </a:pPr>
              <a:r>
                <a:rPr lang="en-GB" sz="1400" dirty="0" smtClean="0">
                  <a:solidFill>
                    <a:srgbClr val="414042"/>
                  </a:solidFill>
                  <a:latin typeface="Arial"/>
                </a:rPr>
                <a:t>Strengthening environmental management</a:t>
              </a:r>
              <a:endParaRPr lang="en-GB" sz="1400" dirty="0">
                <a:solidFill>
                  <a:srgbClr val="414042"/>
                </a:solidFill>
                <a:latin typeface="Arial"/>
              </a:endParaRPr>
            </a:p>
          </p:txBody>
        </p:sp>
        <p:sp>
          <p:nvSpPr>
            <p:cNvPr id="22" name="Rectangle 21"/>
            <p:cNvSpPr/>
            <p:nvPr/>
          </p:nvSpPr>
          <p:spPr>
            <a:xfrm>
              <a:off x="4121146" y="4339427"/>
              <a:ext cx="1476000" cy="109926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lvl="3" indent="-358775" algn="ctr">
                <a:spcBef>
                  <a:spcPts val="500"/>
                </a:spcBef>
                <a:spcAft>
                  <a:spcPts val="500"/>
                </a:spcAft>
                <a:buClr>
                  <a:srgbClr val="98BBE5"/>
                </a:buClr>
              </a:pPr>
              <a:r>
                <a:rPr lang="en-GB" sz="1400" dirty="0" smtClean="0">
                  <a:solidFill>
                    <a:srgbClr val="414042"/>
                  </a:solidFill>
                  <a:latin typeface="Arial"/>
                </a:rPr>
                <a:t>Improving stakeholder relationships</a:t>
              </a:r>
              <a:endParaRPr lang="en-GB" sz="1400" dirty="0">
                <a:solidFill>
                  <a:srgbClr val="414042"/>
                </a:solidFill>
                <a:latin typeface="Arial"/>
              </a:endParaRPr>
            </a:p>
          </p:txBody>
        </p:sp>
        <p:sp>
          <p:nvSpPr>
            <p:cNvPr id="30" name="Rectangle 29"/>
            <p:cNvSpPr/>
            <p:nvPr/>
          </p:nvSpPr>
          <p:spPr>
            <a:xfrm>
              <a:off x="7192505" y="4339427"/>
              <a:ext cx="1476000" cy="109926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smtClean="0">
                  <a:solidFill>
                    <a:srgbClr val="414042"/>
                  </a:solidFill>
                  <a:latin typeface="Arial"/>
                </a:rPr>
                <a:t>Demonstrating leadership in corporate sustainability</a:t>
              </a:r>
              <a:endParaRPr lang="en-GB" sz="1400" dirty="0">
                <a:solidFill>
                  <a:srgbClr val="414042"/>
                </a:solidFill>
                <a:latin typeface="Arial"/>
              </a:endParaRPr>
            </a:p>
          </p:txBody>
        </p:sp>
      </p:grpSp>
      <p:cxnSp>
        <p:nvCxnSpPr>
          <p:cNvPr id="40" name="Elbow Connector 39"/>
          <p:cNvCxnSpPr>
            <a:stCxn id="7" idx="2"/>
            <a:endCxn id="22" idx="0"/>
          </p:cNvCxnSpPr>
          <p:nvPr/>
        </p:nvCxnSpPr>
        <p:spPr>
          <a:xfrm rot="5400000">
            <a:off x="4724704" y="3798612"/>
            <a:ext cx="268887" cy="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7" idx="2"/>
            <a:endCxn id="21" idx="0"/>
          </p:cNvCxnSpPr>
          <p:nvPr/>
        </p:nvCxnSpPr>
        <p:spPr>
          <a:xfrm rot="16200000" flipH="1">
            <a:off x="5492543" y="3030773"/>
            <a:ext cx="268887" cy="1535678"/>
          </a:xfrm>
          <a:prstGeom prst="bentConnector3">
            <a:avLst>
              <a:gd name="adj1" fmla="val 28746"/>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 idx="2"/>
            <a:endCxn id="30" idx="0"/>
          </p:cNvCxnSpPr>
          <p:nvPr/>
        </p:nvCxnSpPr>
        <p:spPr>
          <a:xfrm rot="16200000" flipH="1">
            <a:off x="6260383" y="2262933"/>
            <a:ext cx="268887" cy="3071358"/>
          </a:xfrm>
          <a:prstGeom prst="bentConnector3">
            <a:avLst>
              <a:gd name="adj1" fmla="val 28746"/>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rot="10800000">
            <a:off x="1402762" y="5110457"/>
            <a:ext cx="6912770" cy="334765"/>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a:spLocks/>
          </p:cNvSpPr>
          <p:nvPr/>
        </p:nvSpPr>
        <p:spPr>
          <a:xfrm>
            <a:off x="971602" y="5609003"/>
            <a:ext cx="7703991" cy="184666"/>
          </a:xfrm>
          <a:prstGeom prst="rect">
            <a:avLst/>
          </a:prstGeom>
        </p:spPr>
        <p:txBody>
          <a:bodyPr wrap="square" lIns="0" tIns="0" rIns="0" bIns="0">
            <a:spAutoFit/>
          </a:bodyPr>
          <a:lstStyle/>
          <a:p>
            <a:r>
              <a:rPr lang="en-GB" sz="1200" dirty="0" smtClean="0">
                <a:solidFill>
                  <a:schemeClr val="bg2">
                    <a:lumMod val="50000"/>
                  </a:schemeClr>
                </a:solidFill>
              </a:rPr>
              <a:t>Source: WRI, Ecosystem Services Review Standard Presentation</a:t>
            </a:r>
            <a:endParaRPr lang="en-GB" sz="1200" dirty="0">
              <a:solidFill>
                <a:schemeClr val="bg2">
                  <a:lumMod val="50000"/>
                </a:schemeClr>
              </a:solidFill>
            </a:endParaRPr>
          </a:p>
        </p:txBody>
      </p:sp>
    </p:spTree>
    <p:extLst>
      <p:ext uri="{BB962C8B-B14F-4D97-AF65-F5344CB8AC3E}">
        <p14:creationId xmlns:p14="http://schemas.microsoft.com/office/powerpoint/2010/main" xmlns="" val="428121172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Case </a:t>
            </a:r>
            <a:r>
              <a:rPr lang="en-GB" dirty="0" smtClean="0"/>
              <a:t>study: Cemex </a:t>
            </a:r>
            <a:r>
              <a:rPr lang="en-GB" dirty="0"/>
              <a:t>– ESR for quarry </a:t>
            </a:r>
            <a:r>
              <a:rPr lang="en-GB" dirty="0" smtClean="0"/>
              <a:t>rehabilitation</a:t>
            </a:r>
            <a:endParaRPr lang="en-GB" dirty="0"/>
          </a:p>
        </p:txBody>
      </p:sp>
      <p:sp>
        <p:nvSpPr>
          <p:cNvPr id="12" name="Rectangle 11"/>
          <p:cNvSpPr/>
          <p:nvPr/>
        </p:nvSpPr>
        <p:spPr>
          <a:xfrm>
            <a:off x="6228184" y="3049215"/>
            <a:ext cx="752129" cy="307777"/>
          </a:xfrm>
          <a:prstGeom prst="rect">
            <a:avLst/>
          </a:prstGeom>
        </p:spPr>
        <p:txBody>
          <a:bodyPr wrap="none">
            <a:spAutoFit/>
          </a:bodyPr>
          <a:lstStyle/>
          <a:p>
            <a:r>
              <a:rPr lang="en-GB" sz="1400" b="1" dirty="0">
                <a:solidFill>
                  <a:srgbClr val="FFFFFF"/>
                </a:solidFill>
              </a:rPr>
              <a:t>Before</a:t>
            </a:r>
            <a:endParaRPr lang="en-US" sz="1400" b="1" dirty="0">
              <a:solidFill>
                <a:srgbClr val="FFFFFF"/>
              </a:solidFill>
            </a:endParaRPr>
          </a:p>
        </p:txBody>
      </p:sp>
      <p:sp>
        <p:nvSpPr>
          <p:cNvPr id="13" name="Rectangle 12"/>
          <p:cNvSpPr/>
          <p:nvPr/>
        </p:nvSpPr>
        <p:spPr>
          <a:xfrm>
            <a:off x="6228185" y="5033309"/>
            <a:ext cx="603050" cy="307777"/>
          </a:xfrm>
          <a:prstGeom prst="rect">
            <a:avLst/>
          </a:prstGeom>
        </p:spPr>
        <p:txBody>
          <a:bodyPr wrap="none">
            <a:spAutoFit/>
          </a:bodyPr>
          <a:lstStyle/>
          <a:p>
            <a:r>
              <a:rPr lang="en-GB" sz="1400" b="1" dirty="0">
                <a:solidFill>
                  <a:srgbClr val="FFFFFF"/>
                </a:solidFill>
              </a:rPr>
              <a:t>After</a:t>
            </a:r>
            <a:endParaRPr lang="en-US" sz="1400" b="1" dirty="0">
              <a:solidFill>
                <a:srgbClr val="FFFFFF"/>
              </a:solidFill>
            </a:endParaRPr>
          </a:p>
        </p:txBody>
      </p:sp>
      <p:sp>
        <p:nvSpPr>
          <p:cNvPr id="15" name="Rectangle 14"/>
          <p:cNvSpPr/>
          <p:nvPr/>
        </p:nvSpPr>
        <p:spPr>
          <a:xfrm>
            <a:off x="842094" y="1474553"/>
            <a:ext cx="7546329" cy="3149323"/>
          </a:xfrm>
          <a:prstGeom prst="rect">
            <a:avLst/>
          </a:prstGeom>
        </p:spPr>
        <p:txBody>
          <a:bodyPr wrap="square">
            <a:spAutoFit/>
          </a:bodyPr>
          <a:lstStyle/>
          <a:p>
            <a:pPr marL="342900" indent="-342900">
              <a:lnSpc>
                <a:spcPct val="110000"/>
              </a:lnSpc>
              <a:spcBef>
                <a:spcPts val="600"/>
              </a:spcBef>
            </a:pPr>
            <a:r>
              <a:rPr lang="en-GB" b="1" dirty="0" smtClean="0">
                <a:solidFill>
                  <a:schemeClr val="accent1"/>
                </a:solidFill>
                <a:cs typeface="Arial" pitchFamily="34" charset="0"/>
              </a:rPr>
              <a:t> Scope</a:t>
            </a:r>
            <a:endParaRPr lang="en-GB" dirty="0" smtClean="0">
              <a:solidFill>
                <a:schemeClr val="accent1"/>
              </a:solidFill>
              <a:cs typeface="Arial" pitchFamily="34" charset="0"/>
            </a:endParaRPr>
          </a:p>
          <a:p>
            <a:pPr marL="360000" lvl="3" indent="-360000">
              <a:lnSpc>
                <a:spcPct val="110000"/>
              </a:lnSpc>
              <a:spcBef>
                <a:spcPts val="600"/>
              </a:spcBef>
              <a:buClr>
                <a:srgbClr val="548DD4">
                  <a:lumMod val="60000"/>
                  <a:lumOff val="40000"/>
                </a:srgbClr>
              </a:buClr>
              <a:buFont typeface="Wingdings" pitchFamily="2" charset="2"/>
              <a:buChar char="Ë"/>
            </a:pPr>
            <a:r>
              <a:rPr lang="en-US" dirty="0" smtClean="0">
                <a:solidFill>
                  <a:srgbClr val="414042"/>
                </a:solidFill>
                <a:cs typeface="Arial" pitchFamily="34" charset="0"/>
              </a:rPr>
              <a:t>100 hectare gravel pit in France – farmland and forest area</a:t>
            </a:r>
          </a:p>
          <a:p>
            <a:pPr marL="360000" lvl="3" indent="-360000">
              <a:lnSpc>
                <a:spcPct val="110000"/>
              </a:lnSpc>
              <a:spcBef>
                <a:spcPts val="600"/>
              </a:spcBef>
              <a:buClr>
                <a:srgbClr val="548DD4">
                  <a:lumMod val="60000"/>
                  <a:lumOff val="40000"/>
                </a:srgbClr>
              </a:buClr>
              <a:buFont typeface="Wingdings" pitchFamily="2" charset="2"/>
              <a:buChar char="Ë"/>
            </a:pPr>
            <a:r>
              <a:rPr lang="en-US" dirty="0" smtClean="0">
                <a:solidFill>
                  <a:srgbClr val="414042"/>
                </a:solidFill>
                <a:cs typeface="Arial" pitchFamily="34" charset="0"/>
              </a:rPr>
              <a:t>focus on quarry operation and rehabilitation over 25 years</a:t>
            </a:r>
          </a:p>
          <a:p>
            <a:pPr marL="360000" lvl="3" indent="-360000">
              <a:lnSpc>
                <a:spcPct val="110000"/>
              </a:lnSpc>
              <a:spcBef>
                <a:spcPts val="600"/>
              </a:spcBef>
              <a:buClr>
                <a:srgbClr val="548DD4">
                  <a:lumMod val="60000"/>
                  <a:lumOff val="40000"/>
                </a:srgbClr>
              </a:buClr>
              <a:buFont typeface="Wingdings" pitchFamily="2" charset="2"/>
              <a:buChar char="Ë"/>
            </a:pPr>
            <a:r>
              <a:rPr lang="en-US" dirty="0" smtClean="0">
                <a:solidFill>
                  <a:srgbClr val="414042"/>
                </a:solidFill>
                <a:cs typeface="Arial" pitchFamily="34" charset="0"/>
              </a:rPr>
              <a:t>Worked with </a:t>
            </a:r>
            <a:r>
              <a:rPr lang="en-US" dirty="0" err="1" smtClean="0">
                <a:solidFill>
                  <a:srgbClr val="414042"/>
                </a:solidFill>
                <a:cs typeface="Arial" pitchFamily="34" charset="0"/>
              </a:rPr>
              <a:t>Ligue</a:t>
            </a:r>
            <a:r>
              <a:rPr lang="en-US" dirty="0" smtClean="0">
                <a:solidFill>
                  <a:srgbClr val="414042"/>
                </a:solidFill>
                <a:cs typeface="Arial" pitchFamily="34" charset="0"/>
              </a:rPr>
              <a:t> pour la Protection des </a:t>
            </a:r>
            <a:r>
              <a:rPr lang="en-US" dirty="0" err="1" smtClean="0">
                <a:solidFill>
                  <a:srgbClr val="414042"/>
                </a:solidFill>
                <a:cs typeface="Arial" pitchFamily="34" charset="0"/>
              </a:rPr>
              <a:t>Oiseaux</a:t>
            </a:r>
            <a:r>
              <a:rPr lang="en-US" dirty="0" smtClean="0">
                <a:solidFill>
                  <a:srgbClr val="414042"/>
                </a:solidFill>
                <a:cs typeface="Arial" pitchFamily="34" charset="0"/>
              </a:rPr>
              <a:t> (LPO) - their French Birdlife International partner.</a:t>
            </a:r>
          </a:p>
          <a:p>
            <a:pPr marL="360000" lvl="3" indent="-360000">
              <a:lnSpc>
                <a:spcPct val="110000"/>
              </a:lnSpc>
              <a:spcBef>
                <a:spcPts val="600"/>
              </a:spcBef>
              <a:buClr>
                <a:srgbClr val="548DD4">
                  <a:lumMod val="60000"/>
                  <a:lumOff val="40000"/>
                </a:srgbClr>
              </a:buClr>
              <a:buFont typeface="Wingdings" pitchFamily="2" charset="2"/>
              <a:buChar char="Ë"/>
            </a:pPr>
            <a:endParaRPr lang="en-US" sz="1400" dirty="0">
              <a:solidFill>
                <a:srgbClr val="414042"/>
              </a:solidFill>
              <a:cs typeface="Arial" pitchFamily="34" charset="0"/>
            </a:endParaRPr>
          </a:p>
          <a:p>
            <a:pPr marL="360000" lvl="3" indent="-360000">
              <a:lnSpc>
                <a:spcPct val="110000"/>
              </a:lnSpc>
              <a:spcBef>
                <a:spcPts val="600"/>
              </a:spcBef>
              <a:buClr>
                <a:srgbClr val="548DD4">
                  <a:lumMod val="60000"/>
                  <a:lumOff val="40000"/>
                </a:srgbClr>
              </a:buClr>
              <a:buFont typeface="Wingdings" pitchFamily="2" charset="2"/>
              <a:buChar char="Ë"/>
            </a:pPr>
            <a:endParaRPr lang="en-US" sz="1500" dirty="0" smtClean="0">
              <a:solidFill>
                <a:srgbClr val="414042"/>
              </a:solidFill>
              <a:cs typeface="Arial" pitchFamily="34" charset="0"/>
            </a:endParaRPr>
          </a:p>
          <a:p>
            <a:pPr marL="360000" lvl="3" indent="-360000">
              <a:lnSpc>
                <a:spcPct val="110000"/>
              </a:lnSpc>
              <a:spcBef>
                <a:spcPts val="600"/>
              </a:spcBef>
              <a:buClr>
                <a:srgbClr val="548DD4">
                  <a:lumMod val="60000"/>
                  <a:lumOff val="40000"/>
                </a:srgbClr>
              </a:buClr>
              <a:buFont typeface="Wingdings" pitchFamily="2" charset="2"/>
              <a:buChar char="Ë"/>
            </a:pPr>
            <a:endParaRPr lang="en-US" sz="1500" dirty="0">
              <a:solidFill>
                <a:srgbClr val="414042"/>
              </a:solidFill>
              <a:cs typeface="Arial" pitchFamily="34" charset="0"/>
            </a:endParaRPr>
          </a:p>
          <a:p>
            <a:pPr marL="457200" lvl="4">
              <a:lnSpc>
                <a:spcPct val="110000"/>
              </a:lnSpc>
              <a:spcBef>
                <a:spcPts val="600"/>
              </a:spcBef>
              <a:buClr>
                <a:srgbClr val="548DD4">
                  <a:lumMod val="60000"/>
                  <a:lumOff val="40000"/>
                </a:srgbClr>
              </a:buClr>
            </a:pPr>
            <a:endParaRPr lang="en-US" sz="1500" dirty="0" smtClean="0">
              <a:solidFill>
                <a:srgbClr val="414042"/>
              </a:solidFill>
              <a:cs typeface="Arial" pitchFamily="34" charset="0"/>
            </a:endParaRPr>
          </a:p>
        </p:txBody>
      </p:sp>
      <p:pic>
        <p:nvPicPr>
          <p:cNvPr id="6" name="Picture 5" descr="http://www.birdlife.org/community/wp-content/uploads/2012/12/P1040846_cropped_small-300x148.jpg">
            <a:hlinkClick r:id="rId3"/>
          </p:cNvPr>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148064" y="4077072"/>
            <a:ext cx="2855595" cy="1405890"/>
          </a:xfrm>
          <a:prstGeom prst="rect">
            <a:avLst/>
          </a:prstGeom>
          <a:noFill/>
          <a:ln>
            <a:noFill/>
          </a:ln>
        </p:spPr>
      </p:pic>
    </p:spTree>
    <p:extLst>
      <p:ext uri="{BB962C8B-B14F-4D97-AF65-F5344CB8AC3E}">
        <p14:creationId xmlns="" xmlns:p14="http://schemas.microsoft.com/office/powerpoint/2010/main" val="4069433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Rectangle 7"/>
          <p:cNvSpPr>
            <a:spLocks noGrp="1" noChangeArrowheads="1"/>
          </p:cNvSpPr>
          <p:nvPr>
            <p:ph type="title"/>
          </p:nvPr>
        </p:nvSpPr>
        <p:spPr/>
        <p:txBody>
          <a:bodyPr/>
          <a:lstStyle/>
          <a:p>
            <a:r>
              <a:rPr lang="en-GB" dirty="0" smtClean="0"/>
              <a:t>Icebreaker and Introduction (cont.)</a:t>
            </a:r>
            <a:endParaRPr lang="en-GB" dirty="0"/>
          </a:p>
        </p:txBody>
      </p:sp>
      <p:sp>
        <p:nvSpPr>
          <p:cNvPr id="7" name="Text Placeholder 6"/>
          <p:cNvSpPr>
            <a:spLocks noGrp="1"/>
          </p:cNvSpPr>
          <p:nvPr>
            <p:ph idx="1"/>
          </p:nvPr>
        </p:nvSpPr>
        <p:spPr/>
        <p:txBody>
          <a:bodyPr/>
          <a:lstStyle/>
          <a:p>
            <a:pPr marL="274638" lvl="3" indent="-342900">
              <a:buFont typeface="+mj-lt"/>
              <a:buAutoNum type="alphaLcParenR"/>
            </a:pPr>
            <a:r>
              <a:rPr lang="en-GB" dirty="0" smtClean="0"/>
              <a:t>Your current role and scope of work</a:t>
            </a:r>
          </a:p>
          <a:p>
            <a:pPr marL="274638" lvl="3" indent="-342900">
              <a:buFont typeface="+mj-lt"/>
              <a:buAutoNum type="alphaLcParenR"/>
            </a:pPr>
            <a:r>
              <a:rPr lang="en-GB" dirty="0" smtClean="0"/>
              <a:t>Your knowledge of  biodiversity &amp; ecosystems</a:t>
            </a:r>
          </a:p>
          <a:p>
            <a:pPr marL="274638" lvl="3" indent="-342900">
              <a:buFont typeface="+mj-lt"/>
              <a:buAutoNum type="alphaLcParenR"/>
            </a:pPr>
            <a:r>
              <a:rPr lang="en-GB" dirty="0" smtClean="0"/>
              <a:t>What you want to learn from the course</a:t>
            </a:r>
          </a:p>
          <a:p>
            <a:pPr lvl="1"/>
            <a:endParaRPr lang="en-GB" dirty="0"/>
          </a:p>
        </p:txBody>
      </p:sp>
      <p:grpSp>
        <p:nvGrpSpPr>
          <p:cNvPr id="2" name="Group 8"/>
          <p:cNvGrpSpPr/>
          <p:nvPr/>
        </p:nvGrpSpPr>
        <p:grpSpPr>
          <a:xfrm>
            <a:off x="971600" y="3197997"/>
            <a:ext cx="1594503" cy="588193"/>
            <a:chOff x="1115619" y="2996961"/>
            <a:chExt cx="1594503" cy="588193"/>
          </a:xfrm>
        </p:grpSpPr>
        <p:pic>
          <p:nvPicPr>
            <p:cNvPr id="4" name="Picture 4" descr="C:\Users\dsauzasuarez\AppData\Local\Microsoft\Windows\Temporary Internet Files\Content.IE5\SW3HJZS2\MC900383802[1].wmf"/>
            <p:cNvPicPr>
              <a:picLocks noChangeAspect="1" noChangeArrowheads="1"/>
            </p:cNvPicPr>
            <p:nvPr/>
          </p:nvPicPr>
          <p:blipFill>
            <a:blip r:embed="rId3" cstate="print"/>
            <a:srcRect/>
            <a:stretch>
              <a:fillRect/>
            </a:stretch>
          </p:blipFill>
          <p:spPr bwMode="auto">
            <a:xfrm>
              <a:off x="1115619" y="2996961"/>
              <a:ext cx="516245" cy="588193"/>
            </a:xfrm>
            <a:prstGeom prst="rect">
              <a:avLst/>
            </a:prstGeom>
            <a:noFill/>
          </p:spPr>
        </p:pic>
        <p:sp>
          <p:nvSpPr>
            <p:cNvPr id="5" name="Rectangle 4"/>
            <p:cNvSpPr/>
            <p:nvPr/>
          </p:nvSpPr>
          <p:spPr>
            <a:xfrm>
              <a:off x="1580902" y="3140968"/>
              <a:ext cx="1129220" cy="369332"/>
            </a:xfrm>
            <a:prstGeom prst="rect">
              <a:avLst/>
            </a:prstGeom>
          </p:spPr>
          <p:txBody>
            <a:bodyPr wrap="none">
              <a:spAutoFit/>
            </a:bodyPr>
            <a:lstStyle/>
            <a:p>
              <a:pPr marL="228600" lvl="1" indent="-228600">
                <a:defRPr/>
              </a:pPr>
              <a:r>
                <a:rPr lang="en-GB" b="1" dirty="0">
                  <a:solidFill>
                    <a:srgbClr val="000000"/>
                  </a:solidFill>
                </a:rPr>
                <a:t>2</a:t>
              </a:r>
              <a:r>
                <a:rPr lang="en-GB" b="1" dirty="0" smtClean="0">
                  <a:solidFill>
                    <a:srgbClr val="000000"/>
                  </a:solidFill>
                </a:rPr>
                <a:t> minutes</a:t>
              </a:r>
              <a:endParaRPr lang="en-GB" b="1" dirty="0"/>
            </a:p>
          </p:txBody>
        </p:sp>
      </p:grpSp>
      <p:pic>
        <p:nvPicPr>
          <p:cNvPr id="8" name="Picture 3"/>
          <p:cNvPicPr>
            <a:picLocks noChangeAspect="1" noChangeArrowheads="1"/>
          </p:cNvPicPr>
          <p:nvPr/>
        </p:nvPicPr>
        <p:blipFill>
          <a:blip r:embed="rId4" cstate="print"/>
          <a:srcRect/>
          <a:stretch>
            <a:fillRect/>
          </a:stretch>
        </p:blipFill>
        <p:spPr bwMode="auto">
          <a:xfrm>
            <a:off x="5148064" y="2996952"/>
            <a:ext cx="2101362" cy="2257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title"/>
          </p:nvPr>
        </p:nvSpPr>
        <p:spPr>
          <a:xfrm>
            <a:off x="1115616" y="260648"/>
            <a:ext cx="6770712" cy="792162"/>
          </a:xfrm>
        </p:spPr>
        <p:txBody>
          <a:bodyPr/>
          <a:lstStyle/>
          <a:p>
            <a:pPr eaLnBrk="1" hangingPunct="1"/>
            <a:r>
              <a:rPr dirty="0" smtClean="0">
                <a:solidFill>
                  <a:schemeClr val="tx2"/>
                </a:solidFill>
                <a:latin typeface="Arial" charset="0"/>
                <a:cs typeface="Arial" charset="0"/>
              </a:rPr>
              <a:t>Ecosystems: identifying key ecosystem services</a:t>
            </a:r>
          </a:p>
        </p:txBody>
      </p:sp>
      <p:sp>
        <p:nvSpPr>
          <p:cNvPr id="40963" name="Text Placeholder 2"/>
          <p:cNvSpPr>
            <a:spLocks noGrp="1"/>
          </p:cNvSpPr>
          <p:nvPr>
            <p:ph idx="1"/>
          </p:nvPr>
        </p:nvSpPr>
        <p:spPr bwMode="auto">
          <a:xfrm>
            <a:off x="553368" y="1327870"/>
            <a:ext cx="7867650" cy="4191000"/>
          </a:xfrm>
          <a:noFill/>
        </p:spPr>
        <p:txBody>
          <a:bodyPr wrap="square" numCol="1" anchor="t" anchorCtr="0" compatLnSpc="1">
            <a:prstTxWarp prst="textNoShape">
              <a:avLst/>
            </a:prstTxWarp>
          </a:bodyPr>
          <a:lstStyle/>
          <a:p>
            <a:pPr marL="0" lvl="1" indent="0" eaLnBrk="1" hangingPunct="1">
              <a:buNone/>
            </a:pPr>
            <a:r>
              <a:rPr lang="en-GB" dirty="0" smtClean="0">
                <a:solidFill>
                  <a:schemeClr val="accent1"/>
                </a:solidFill>
                <a:latin typeface="Arial" charset="0"/>
                <a:cs typeface="Arial" charset="0"/>
              </a:rPr>
              <a:t>Please discuss in groups:</a:t>
            </a:r>
          </a:p>
          <a:p>
            <a:pPr lvl="1">
              <a:spcBef>
                <a:spcPts val="800"/>
              </a:spcBef>
              <a:spcAft>
                <a:spcPts val="800"/>
              </a:spcAft>
            </a:pPr>
            <a:r>
              <a:rPr lang="en-GB" dirty="0" err="1" smtClean="0"/>
              <a:t>Cemex</a:t>
            </a:r>
            <a:r>
              <a:rPr lang="en-GB" dirty="0" smtClean="0"/>
              <a:t> decided </a:t>
            </a:r>
            <a:r>
              <a:rPr lang="en-GB" dirty="0"/>
              <a:t>to implement a strategy to manage their impacts and dependencies on biodiversity/ecosystem services.</a:t>
            </a:r>
          </a:p>
          <a:p>
            <a:pPr lvl="1">
              <a:spcBef>
                <a:spcPts val="800"/>
              </a:spcBef>
              <a:spcAft>
                <a:spcPts val="800"/>
              </a:spcAft>
            </a:pPr>
            <a:r>
              <a:rPr lang="en-GB" dirty="0"/>
              <a:t>In your groups, discuss the following questions:</a:t>
            </a:r>
          </a:p>
          <a:p>
            <a:pPr lvl="3">
              <a:spcBef>
                <a:spcPts val="800"/>
              </a:spcBef>
              <a:spcAft>
                <a:spcPts val="800"/>
              </a:spcAft>
              <a:buFont typeface="+mj-lt"/>
              <a:buAutoNum type="arabicParenR"/>
            </a:pPr>
            <a:r>
              <a:rPr lang="en-GB" sz="1800" dirty="0"/>
              <a:t>What ecosystems and ecosystem services apply to this case study?</a:t>
            </a:r>
          </a:p>
          <a:p>
            <a:pPr lvl="3">
              <a:spcBef>
                <a:spcPts val="800"/>
              </a:spcBef>
              <a:spcAft>
                <a:spcPts val="800"/>
              </a:spcAft>
              <a:buFont typeface="+mj-lt"/>
              <a:buAutoNum type="arabicParenR"/>
            </a:pPr>
            <a:r>
              <a:rPr lang="en-GB" sz="1800" dirty="0"/>
              <a:t>What </a:t>
            </a:r>
            <a:r>
              <a:rPr lang="en-GB" sz="1800" dirty="0" smtClean="0"/>
              <a:t>are </a:t>
            </a:r>
            <a:r>
              <a:rPr lang="en-GB" sz="1800" dirty="0" err="1" smtClean="0"/>
              <a:t>Cemex’s</a:t>
            </a:r>
            <a:r>
              <a:rPr lang="en-GB" sz="1800" dirty="0" smtClean="0"/>
              <a:t> </a:t>
            </a:r>
            <a:r>
              <a:rPr lang="en-GB" sz="1800" dirty="0"/>
              <a:t>ecosystem service impacts/dependencies?</a:t>
            </a:r>
          </a:p>
          <a:p>
            <a:pPr lvl="3">
              <a:spcBef>
                <a:spcPts val="800"/>
              </a:spcBef>
              <a:spcAft>
                <a:spcPts val="800"/>
              </a:spcAft>
              <a:buFont typeface="+mj-lt"/>
              <a:buAutoNum type="arabicParenR"/>
            </a:pPr>
            <a:r>
              <a:rPr lang="en-GB" sz="1800" dirty="0"/>
              <a:t>Based on your answers to 1 and 2, how can </a:t>
            </a:r>
            <a:r>
              <a:rPr lang="en-GB" sz="1800" dirty="0" err="1" smtClean="0"/>
              <a:t>Cemex</a:t>
            </a:r>
            <a:r>
              <a:rPr lang="en-GB" sz="1800" dirty="0" smtClean="0"/>
              <a:t> start </a:t>
            </a:r>
            <a:r>
              <a:rPr lang="en-GB" sz="1800" dirty="0"/>
              <a:t>to address their impacts and dependencies?</a:t>
            </a:r>
          </a:p>
          <a:p>
            <a:pPr marL="0" lvl="1" indent="0" eaLnBrk="1" hangingPunct="1">
              <a:buNone/>
            </a:pPr>
            <a:endParaRPr lang="en-GB" dirty="0" smtClean="0">
              <a:latin typeface="Arial" charset="0"/>
              <a:cs typeface="Arial" charset="0"/>
            </a:endParaRPr>
          </a:p>
        </p:txBody>
      </p:sp>
      <p:pic>
        <p:nvPicPr>
          <p:cNvPr id="40964" name="Picture 4" descr="C:\Users\dsauzasuarez\AppData\Local\Microsoft\Windows\Temporary Internet Files\Content.IE5\SW3HJZS2\MC900383802[1].wmf"/>
          <p:cNvPicPr>
            <a:picLocks noChangeAspect="1" noChangeArrowheads="1"/>
          </p:cNvPicPr>
          <p:nvPr/>
        </p:nvPicPr>
        <p:blipFill>
          <a:blip r:embed="rId3" cstate="print"/>
          <a:srcRect/>
          <a:stretch>
            <a:fillRect/>
          </a:stretch>
        </p:blipFill>
        <p:spPr bwMode="auto">
          <a:xfrm>
            <a:off x="565150" y="5267325"/>
            <a:ext cx="709613" cy="808038"/>
          </a:xfrm>
          <a:prstGeom prst="rect">
            <a:avLst/>
          </a:prstGeom>
          <a:noFill/>
          <a:ln w="9525">
            <a:noFill/>
            <a:miter lim="800000"/>
            <a:headEnd/>
            <a:tailEnd/>
          </a:ln>
        </p:spPr>
      </p:pic>
      <p:sp>
        <p:nvSpPr>
          <p:cNvPr id="40965" name="Rectangle 5"/>
          <p:cNvSpPr>
            <a:spLocks noChangeArrowheads="1"/>
          </p:cNvSpPr>
          <p:nvPr/>
        </p:nvSpPr>
        <p:spPr bwMode="auto">
          <a:xfrm>
            <a:off x="1457044" y="5487988"/>
            <a:ext cx="1299138" cy="369332"/>
          </a:xfrm>
          <a:prstGeom prst="rect">
            <a:avLst/>
          </a:prstGeom>
          <a:noFill/>
          <a:ln w="9525">
            <a:noFill/>
            <a:miter lim="800000"/>
            <a:headEnd/>
            <a:tailEnd/>
          </a:ln>
        </p:spPr>
        <p:txBody>
          <a:bodyPr wrap="none">
            <a:spAutoFit/>
          </a:bodyPr>
          <a:lstStyle/>
          <a:p>
            <a:pPr marL="539750" lvl="2" indent="-539750" algn="ctr"/>
            <a:r>
              <a:rPr lang="en-GB" b="1" dirty="0" smtClean="0">
                <a:solidFill>
                  <a:srgbClr val="000000"/>
                </a:solidFill>
              </a:rPr>
              <a:t> 30 </a:t>
            </a:r>
            <a:r>
              <a:rPr lang="en-GB" b="1" dirty="0">
                <a:solidFill>
                  <a:srgbClr val="000000"/>
                </a:solidFill>
              </a:rPr>
              <a:t>minutes</a:t>
            </a:r>
          </a:p>
        </p:txBody>
      </p:sp>
    </p:spTree>
    <p:extLst>
      <p:ext uri="{BB962C8B-B14F-4D97-AF65-F5344CB8AC3E}">
        <p14:creationId xmlns:p14="http://schemas.microsoft.com/office/powerpoint/2010/main" xmlns="" val="1699037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bwMode="auto">
          <a:xfrm>
            <a:off x="609600" y="1268760"/>
            <a:ext cx="7867650" cy="4903440"/>
          </a:xfrm>
        </p:spPr>
        <p:txBody>
          <a:bodyPr wrap="square" numCol="1" anchor="t" anchorCtr="0" compatLnSpc="1">
            <a:prstTxWarp prst="textNoShape">
              <a:avLst/>
            </a:prstTxWarp>
          </a:bodyPr>
          <a:lstStyle/>
          <a:p>
            <a:pPr marL="0" lvl="3" indent="0">
              <a:spcAft>
                <a:spcPts val="800"/>
              </a:spcAft>
              <a:buClr>
                <a:schemeClr val="accent1"/>
              </a:buClr>
              <a:buFont typeface="Wingdings" pitchFamily="2" charset="2"/>
              <a:buChar char="v"/>
            </a:pPr>
            <a:r>
              <a:rPr lang="en-GB" sz="2000" dirty="0" smtClean="0">
                <a:latin typeface="Arial" charset="0"/>
                <a:cs typeface="Arial" charset="0"/>
              </a:rPr>
              <a:t> </a:t>
            </a:r>
            <a:r>
              <a:rPr lang="en-GB" sz="2000" dirty="0" smtClean="0">
                <a:solidFill>
                  <a:schemeClr val="accent2"/>
                </a:solidFill>
                <a:latin typeface="Arial" charset="0"/>
                <a:cs typeface="Arial" charset="0"/>
              </a:rPr>
              <a:t>Ecosystem Dependency: </a:t>
            </a:r>
            <a:r>
              <a:rPr lang="en-GB" sz="2000" dirty="0" smtClean="0">
                <a:latin typeface="Arial" charset="0"/>
                <a:cs typeface="Arial" charset="0"/>
              </a:rPr>
              <a:t>“Ecosystem conditions required for successful corporate performance”, e.g. the agricultural industry is dependent on plant pollinator species such as bees.</a:t>
            </a:r>
          </a:p>
          <a:p>
            <a:pPr marL="0" lvl="3" indent="0">
              <a:spcAft>
                <a:spcPts val="800"/>
              </a:spcAft>
              <a:buClr>
                <a:schemeClr val="accent1"/>
              </a:buClr>
              <a:buFont typeface="Wingdings" pitchFamily="2" charset="2"/>
              <a:buChar char="v"/>
            </a:pPr>
            <a:r>
              <a:rPr lang="en-GB" sz="2000" dirty="0" smtClean="0">
                <a:latin typeface="Arial" charset="0"/>
                <a:cs typeface="Arial" charset="0"/>
              </a:rPr>
              <a:t> </a:t>
            </a:r>
            <a:r>
              <a:rPr lang="en-GB" sz="2000" dirty="0" smtClean="0">
                <a:solidFill>
                  <a:schemeClr val="accent2"/>
                </a:solidFill>
                <a:latin typeface="Arial" charset="0"/>
                <a:cs typeface="Arial" charset="0"/>
              </a:rPr>
              <a:t>Ecosystem Priority: </a:t>
            </a:r>
            <a:r>
              <a:rPr lang="en-GB" sz="2000" dirty="0" smtClean="0">
                <a:latin typeface="Arial" charset="0"/>
                <a:cs typeface="Arial" charset="0"/>
              </a:rPr>
              <a:t>“those services on which the company has a high dependence and/or impact”, e.g. the paper industry impacts on forests by procuring timber for their products.</a:t>
            </a:r>
          </a:p>
          <a:p>
            <a:pPr marL="0" lvl="3" indent="0">
              <a:spcAft>
                <a:spcPts val="800"/>
              </a:spcAft>
              <a:buClr>
                <a:schemeClr val="accent1"/>
              </a:buClr>
              <a:buFont typeface="Wingdings" pitchFamily="2" charset="2"/>
              <a:buChar char="v"/>
            </a:pPr>
            <a:r>
              <a:rPr lang="en-GB" sz="2000" dirty="0" smtClean="0">
                <a:latin typeface="Arial" charset="0"/>
                <a:cs typeface="Arial" charset="0"/>
              </a:rPr>
              <a:t> </a:t>
            </a:r>
            <a:r>
              <a:rPr lang="en-GB" sz="2000" dirty="0" smtClean="0">
                <a:solidFill>
                  <a:schemeClr val="accent2"/>
                </a:solidFill>
                <a:latin typeface="Arial" charset="0"/>
                <a:cs typeface="Arial" charset="0"/>
              </a:rPr>
              <a:t>Ecosystem Impact: </a:t>
            </a:r>
            <a:r>
              <a:rPr lang="en-GB" sz="2000" dirty="0" smtClean="0">
                <a:latin typeface="Arial" charset="0"/>
                <a:cs typeface="Arial" charset="0"/>
              </a:rPr>
              <a:t>“Company affects the quantity or quality of the ecosystem service”, e.g. mining industry has an impact on ecosystems that exist on the land occupied by extraction sites</a:t>
            </a:r>
            <a:r>
              <a:rPr lang="en-GB" sz="2400" dirty="0" smtClean="0">
                <a:latin typeface="Arial" charset="0"/>
                <a:cs typeface="Arial" charset="0"/>
              </a:rPr>
              <a:t>.</a:t>
            </a:r>
          </a:p>
        </p:txBody>
      </p:sp>
      <p:sp>
        <p:nvSpPr>
          <p:cNvPr id="41987" name="Rectangle 3"/>
          <p:cNvSpPr>
            <a:spLocks noChangeArrowheads="1"/>
          </p:cNvSpPr>
          <p:nvPr/>
        </p:nvSpPr>
        <p:spPr bwMode="auto">
          <a:xfrm>
            <a:off x="971550" y="5661025"/>
            <a:ext cx="7704138" cy="307975"/>
          </a:xfrm>
          <a:prstGeom prst="rect">
            <a:avLst/>
          </a:prstGeom>
          <a:noFill/>
          <a:ln w="9525">
            <a:noFill/>
            <a:miter lim="800000"/>
            <a:headEnd/>
            <a:tailEnd/>
          </a:ln>
        </p:spPr>
        <p:txBody>
          <a:bodyPr lIns="0" tIns="0" rIns="0" bIns="0">
            <a:spAutoFit/>
          </a:bodyPr>
          <a:lstStyle/>
          <a:p>
            <a:pPr marL="628650" lvl="2" indent="-628650">
              <a:spcBef>
                <a:spcPts val="300"/>
              </a:spcBef>
              <a:spcAft>
                <a:spcPts val="300"/>
              </a:spcAft>
            </a:pPr>
            <a:r>
              <a:rPr lang="en-GB" sz="1000" b="1" dirty="0">
                <a:solidFill>
                  <a:srgbClr val="7F7F7F"/>
                </a:solidFill>
              </a:rPr>
              <a:t>Source:	</a:t>
            </a:r>
            <a:r>
              <a:rPr lang="en-GB" sz="1000" dirty="0">
                <a:solidFill>
                  <a:srgbClr val="7F7F7F"/>
                </a:solidFill>
              </a:rPr>
              <a:t>Connecting the dots (slide 9) and WBCSD. 2008. Corporate Ecosystem Services Review [online]. [Accessed 2 August 2011]. Available from: http://www.wbcsd.org/DocRoot/R3HpfX53CixLEiQsBRpJ/Corporate_Ecosystem_Services_Review.pdf</a:t>
            </a:r>
          </a:p>
        </p:txBody>
      </p:sp>
      <p:sp>
        <p:nvSpPr>
          <p:cNvPr id="41988" name="Rectangle 7"/>
          <p:cNvSpPr txBox="1">
            <a:spLocks noChangeArrowheads="1"/>
          </p:cNvSpPr>
          <p:nvPr/>
        </p:nvSpPr>
        <p:spPr bwMode="auto">
          <a:xfrm>
            <a:off x="683568" y="188640"/>
            <a:ext cx="7704138" cy="647700"/>
          </a:xfrm>
          <a:prstGeom prst="rect">
            <a:avLst/>
          </a:prstGeom>
          <a:noFill/>
          <a:ln w="9525">
            <a:noFill/>
            <a:miter lim="800000"/>
            <a:headEnd/>
            <a:tailEnd/>
          </a:ln>
        </p:spPr>
        <p:txBody>
          <a:bodyPr lIns="0" tIns="0" rIns="0" bIns="0" anchor="b"/>
          <a:lstStyle/>
          <a:p>
            <a:pPr algn="ctr"/>
            <a:r>
              <a:rPr lang="en-US" sz="2600" b="1" dirty="0">
                <a:solidFill>
                  <a:srgbClr val="548DD4"/>
                </a:solidFill>
              </a:rPr>
              <a:t>Concepts</a:t>
            </a:r>
          </a:p>
        </p:txBody>
      </p:sp>
    </p:spTree>
    <p:extLst>
      <p:ext uri="{BB962C8B-B14F-4D97-AF65-F5344CB8AC3E}">
        <p14:creationId xmlns:p14="http://schemas.microsoft.com/office/powerpoint/2010/main" xmlns="" val="21883050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57200" y="914400"/>
          <a:ext cx="7924800" cy="4876800"/>
        </p:xfrm>
        <a:graphic>
          <a:graphicData uri="http://schemas.openxmlformats.org/drawingml/2006/table">
            <a:tbl>
              <a:tblPr firstRow="1"/>
              <a:tblGrid>
                <a:gridCol w="7924800"/>
              </a:tblGrid>
              <a:tr h="328912">
                <a:tc>
                  <a:txBody>
                    <a:bodyPr/>
                    <a:lstStyle/>
                    <a:p>
                      <a:pPr marL="0" marR="0" lvl="0" indent="0" algn="l" defTabSz="762000" rtl="0" eaLnBrk="1" fontAlgn="base" latinLnBrk="0" hangingPunct="1">
                        <a:lnSpc>
                          <a:spcPct val="100000"/>
                        </a:lnSpc>
                        <a:spcBef>
                          <a:spcPct val="3000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pitchFamily="34" charset="0"/>
                          <a:cs typeface="Arial" pitchFamily="34" charset="0"/>
                        </a:rPr>
                        <a:t>Impacts and dependencies on ecosystem services</a:t>
                      </a:r>
                    </a:p>
                  </a:txBody>
                  <a:tcPr marL="54000" marR="54000" marT="54004" marB="54004" anchor="ctr" horzOverflow="overflow">
                    <a:lnL w="6350" cap="flat" cmpd="sng" algn="ctr">
                      <a:solidFill>
                        <a:srgbClr val="00B25A"/>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lnTlToBr>
                      <a:noFill/>
                    </a:lnTlToBr>
                    <a:lnBlToTr>
                      <a:noFill/>
                    </a:lnBlToTr>
                    <a:solidFill>
                      <a:srgbClr val="00B25A"/>
                    </a:solidFill>
                  </a:tcPr>
                </a:tc>
              </a:tr>
              <a:tr h="4547888">
                <a:tc>
                  <a:txBody>
                    <a:bodyPr/>
                    <a:lstStyle/>
                    <a:p>
                      <a:pPr marL="0" marR="0" lvl="1" indent="0" algn="l" defTabSz="914400" rtl="0" eaLnBrk="1" fontAlgn="auto" latinLnBrk="0" hangingPunct="1">
                        <a:lnSpc>
                          <a:spcPct val="100000"/>
                        </a:lnSpc>
                        <a:spcBef>
                          <a:spcPts val="300"/>
                        </a:spcBef>
                        <a:spcAft>
                          <a:spcPts val="300"/>
                        </a:spcAft>
                        <a:buClrTx/>
                        <a:buSzTx/>
                        <a:buFont typeface="Arial" pitchFamily="34" charset="0"/>
                        <a:buNone/>
                        <a:tabLst/>
                        <a:defRPr/>
                      </a:pPr>
                      <a:endParaRPr kumimoji="0" lang="en-GB" sz="1000" b="0" i="0" u="none" strike="noStrike" kern="1200" cap="none" spc="0" normalizeH="0" baseline="0" noProof="0" dirty="0" smtClean="0">
                        <a:ln>
                          <a:noFill/>
                        </a:ln>
                        <a:solidFill>
                          <a:srgbClr val="414042"/>
                        </a:solidFill>
                        <a:effectLst/>
                        <a:uLnTx/>
                        <a:uFillTx/>
                        <a:latin typeface="Arial" pitchFamily="34" charset="0"/>
                        <a:ea typeface="+mn-ea"/>
                        <a:cs typeface="Arial" pitchFamily="34" charset="0"/>
                      </a:endParaRPr>
                    </a:p>
                  </a:txBody>
                  <a:tcPr marL="54000" marR="54000" marT="54004" marB="54004" horzOverflow="overflow">
                    <a:lnL w="6350" cap="flat" cmpd="sng" algn="ctr">
                      <a:solidFill>
                        <a:srgbClr val="00B25A"/>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lnTlToBr>
                      <a:noFill/>
                    </a:lnTlToBr>
                    <a:lnBlToTr>
                      <a:noFill/>
                    </a:lnBlToTr>
                    <a:noFill/>
                  </a:tcPr>
                </a:tc>
              </a:tr>
            </a:tbl>
          </a:graphicData>
        </a:graphic>
      </p:graphicFrame>
      <p:graphicFrame>
        <p:nvGraphicFramePr>
          <p:cNvPr id="5" name="Table 4"/>
          <p:cNvGraphicFramePr>
            <a:graphicFrameLocks noGrp="1"/>
          </p:cNvGraphicFramePr>
          <p:nvPr/>
        </p:nvGraphicFramePr>
        <p:xfrm>
          <a:off x="533400" y="1257300"/>
          <a:ext cx="7848603" cy="4597330"/>
        </p:xfrm>
        <a:graphic>
          <a:graphicData uri="http://schemas.openxmlformats.org/drawingml/2006/table">
            <a:tbl>
              <a:tblPr firstRow="1" bandRow="1">
                <a:tableStyleId>{5C22544A-7EE6-4342-B048-85BDC9FD1C3A}</a:tableStyleId>
              </a:tblPr>
              <a:tblGrid>
                <a:gridCol w="2432961"/>
                <a:gridCol w="902607"/>
                <a:gridCol w="902607"/>
                <a:gridCol w="902607"/>
                <a:gridCol w="902607"/>
                <a:gridCol w="902607"/>
                <a:gridCol w="902607"/>
              </a:tblGrid>
              <a:tr h="251546">
                <a:tc>
                  <a:txBody>
                    <a:bodyPr/>
                    <a:lstStyle/>
                    <a:p>
                      <a:pPr algn="l"/>
                      <a:endParaRPr lang="en-GB" sz="1000" b="1" i="0" dirty="0">
                        <a:solidFill>
                          <a:srgbClr val="000000"/>
                        </a:solidFill>
                        <a:latin typeface="Arial" pitchFamily="34" charset="0"/>
                      </a:endParaRPr>
                    </a:p>
                  </a:txBody>
                  <a:tcPr marL="43201" marR="43201" marT="43189" marB="43189" anchor="b">
                    <a:lnL w="6350" cap="flat" cmpd="sng" algn="ctr">
                      <a:no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accent3">
                        <a:lumMod val="20000"/>
                        <a:lumOff val="80000"/>
                      </a:schemeClr>
                    </a:solidFill>
                  </a:tcPr>
                </a:tc>
                <a:tc gridSpan="2">
                  <a:txBody>
                    <a:bodyPr/>
                    <a:lstStyle/>
                    <a:p>
                      <a:pPr algn="ctr"/>
                      <a:r>
                        <a:rPr lang="en-GB" sz="1000" b="1" i="0" dirty="0" smtClean="0">
                          <a:solidFill>
                            <a:srgbClr val="000000"/>
                          </a:solidFill>
                          <a:latin typeface="Arial" pitchFamily="34" charset="0"/>
                        </a:rPr>
                        <a:t>SCOPE</a:t>
                      </a:r>
                      <a:endParaRPr lang="en-GB" sz="1000" b="1" i="0" baseline="0" dirty="0" smtClean="0">
                        <a:solidFill>
                          <a:srgbClr val="000000"/>
                        </a:solidFill>
                        <a:latin typeface="Arial" pitchFamily="34" charset="0"/>
                      </a:endParaRPr>
                    </a:p>
                    <a:p>
                      <a:pPr algn="ctr"/>
                      <a:endParaRPr lang="en-GB" sz="1000" b="1" i="0" dirty="0">
                        <a:solidFill>
                          <a:srgbClr val="000000"/>
                        </a:solidFill>
                        <a:latin typeface="Arial" pitchFamily="34" charset="0"/>
                      </a:endParaRPr>
                    </a:p>
                  </a:txBody>
                  <a:tcPr marL="43201" marR="43201" marT="43189" marB="43189" anchor="ctr">
                    <a:lnL w="6350" cap="flat" cmpd="sng" algn="ctr">
                      <a:solidFill>
                        <a:srgbClr val="00B25A"/>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gridSpan="2">
                  <a:txBody>
                    <a:bodyPr/>
                    <a:lstStyle/>
                    <a:p>
                      <a:pPr algn="ctr"/>
                      <a:r>
                        <a:rPr lang="en-GB" sz="1000" b="1" i="0" dirty="0" smtClean="0">
                          <a:solidFill>
                            <a:srgbClr val="000000"/>
                          </a:solidFill>
                          <a:latin typeface="Arial" pitchFamily="34" charset="0"/>
                        </a:rPr>
                        <a:t>SCOPE</a:t>
                      </a:r>
                      <a:endParaRPr lang="en-GB" sz="1000" b="1" i="0" dirty="0">
                        <a:solidFill>
                          <a:srgbClr val="000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accent3">
                        <a:lumMod val="20000"/>
                        <a:lumOff val="80000"/>
                      </a:schemeClr>
                    </a:solidFill>
                  </a:tcPr>
                </a:tc>
                <a:tc hMerge="1">
                  <a:txBody>
                    <a:bodyPr/>
                    <a:lstStyle/>
                    <a:p>
                      <a:pPr algn="ctr"/>
                      <a:endParaRPr lang="en-GB" sz="1000" b="1" i="0" dirty="0">
                        <a:solidFill>
                          <a:srgbClr val="000000"/>
                        </a:solidFill>
                        <a:latin typeface="Arial" pitchFamily="34" charset="0"/>
                      </a:endParaRPr>
                    </a:p>
                  </a:txBody>
                  <a:tcPr marL="43201" marR="43201" marT="43189" marB="43189" anchor="ctr">
                    <a:lnL w="6350" cap="flat" cmpd="sng" algn="ctr">
                      <a:solidFill>
                        <a:srgbClr val="00B25A"/>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accent3">
                        <a:lumMod val="20000"/>
                        <a:lumOff val="80000"/>
                      </a:schemeClr>
                    </a:solidFill>
                  </a:tcPr>
                </a:tc>
                <a:tc gridSpan="2">
                  <a:txBody>
                    <a:bodyPr/>
                    <a:lstStyle/>
                    <a:p>
                      <a:pPr algn="ctr"/>
                      <a:r>
                        <a:rPr lang="en-GB" sz="1000" b="1" i="0" dirty="0" smtClean="0">
                          <a:solidFill>
                            <a:srgbClr val="000000"/>
                          </a:solidFill>
                          <a:latin typeface="Arial" pitchFamily="34" charset="0"/>
                        </a:rPr>
                        <a:t>SCOPE</a:t>
                      </a:r>
                      <a:endParaRPr lang="en-GB" sz="1000" b="1" i="0" dirty="0">
                        <a:solidFill>
                          <a:srgbClr val="000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accent3">
                        <a:lumMod val="20000"/>
                        <a:lumOff val="80000"/>
                      </a:schemeClr>
                    </a:solidFill>
                  </a:tcPr>
                </a:tc>
                <a:tc hMerge="1">
                  <a:txBody>
                    <a:bodyPr/>
                    <a:lstStyle/>
                    <a:p>
                      <a:pPr algn="ctr"/>
                      <a:endParaRPr lang="en-GB" sz="1000" b="1" i="0" dirty="0">
                        <a:solidFill>
                          <a:srgbClr val="000000"/>
                        </a:solidFill>
                        <a:latin typeface="Arial" pitchFamily="34" charset="0"/>
                      </a:endParaRPr>
                    </a:p>
                  </a:txBody>
                  <a:tcPr marL="43201" marR="43201" marT="43189" marB="43189" anchor="ctr">
                    <a:lnL w="6350" cap="flat" cmpd="sng" algn="ctr">
                      <a:solidFill>
                        <a:srgbClr val="00B25A"/>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accent3">
                        <a:lumMod val="20000"/>
                        <a:lumOff val="80000"/>
                      </a:schemeClr>
                    </a:solidFill>
                  </a:tcPr>
                </a:tc>
              </a:tr>
              <a:tr h="251546">
                <a:tc>
                  <a:txBody>
                    <a:bodyPr/>
                    <a:lstStyle/>
                    <a:p>
                      <a:pPr algn="l"/>
                      <a:r>
                        <a:rPr lang="en-GB" sz="1000" b="1" i="0" dirty="0" smtClean="0">
                          <a:solidFill>
                            <a:srgbClr val="000000"/>
                          </a:solidFill>
                          <a:latin typeface="Arial" pitchFamily="34" charset="0"/>
                        </a:rPr>
                        <a:t>Key Ecosystem</a:t>
                      </a:r>
                      <a:r>
                        <a:rPr lang="en-GB" sz="1000" b="1" i="0" baseline="0" dirty="0" smtClean="0">
                          <a:solidFill>
                            <a:srgbClr val="000000"/>
                          </a:solidFill>
                          <a:latin typeface="Arial" pitchFamily="34" charset="0"/>
                        </a:rPr>
                        <a:t> Services</a:t>
                      </a:r>
                      <a:endParaRPr lang="en-GB" sz="1000" b="1" i="0" dirty="0">
                        <a:solidFill>
                          <a:srgbClr val="000000"/>
                        </a:solidFill>
                        <a:latin typeface="Arial" pitchFamily="34" charset="0"/>
                      </a:endParaRPr>
                    </a:p>
                  </a:txBody>
                  <a:tcPr marL="43201" marR="43201" marT="43189" marB="43189" anchor="b">
                    <a:lnL w="6350" cap="flat" cmpd="sng" algn="ctr">
                      <a:no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r>
                        <a:rPr lang="en-GB" sz="1000" b="1" i="0" kern="1200" dirty="0" smtClean="0">
                          <a:solidFill>
                            <a:srgbClr val="000000"/>
                          </a:solidFill>
                          <a:latin typeface="Arial" pitchFamily="34" charset="0"/>
                          <a:ea typeface="+mn-ea"/>
                          <a:cs typeface="+mn-cs"/>
                        </a:rPr>
                        <a:t>DEPEND</a:t>
                      </a:r>
                      <a:endParaRPr lang="en-GB" sz="1000" b="1" i="0" kern="1200" dirty="0">
                        <a:solidFill>
                          <a:srgbClr val="000000"/>
                        </a:solidFill>
                        <a:latin typeface="Arial" pitchFamily="34" charset="0"/>
                        <a:ea typeface="+mn-ea"/>
                        <a:cs typeface="+mn-cs"/>
                      </a:endParaRPr>
                    </a:p>
                  </a:txBody>
                  <a:tcPr marL="43201" marR="43201" marT="43189" marB="43189" anchor="ctr">
                    <a:lnL w="6350" cap="flat" cmpd="sng" algn="ctr">
                      <a:solidFill>
                        <a:srgbClr val="00B25A"/>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r>
                        <a:rPr lang="en-GB" sz="1000" b="1" i="0" kern="1200" dirty="0" smtClean="0">
                          <a:solidFill>
                            <a:srgbClr val="000000"/>
                          </a:solidFill>
                          <a:latin typeface="Arial" pitchFamily="34" charset="0"/>
                          <a:ea typeface="+mn-ea"/>
                          <a:cs typeface="+mn-cs"/>
                        </a:rPr>
                        <a:t>IMPACT</a:t>
                      </a:r>
                      <a:endParaRPr lang="en-GB" sz="1000" b="1" i="0" kern="1200" dirty="0">
                        <a:solidFill>
                          <a:srgbClr val="000000"/>
                        </a:solidFill>
                        <a:latin typeface="Arial" pitchFamily="34" charset="0"/>
                        <a:ea typeface="+mn-ea"/>
                        <a:cs typeface="+mn-cs"/>
                      </a:endParaRPr>
                    </a:p>
                  </a:txBody>
                  <a:tcPr marL="43201" marR="43201" marT="43189" marB="43189"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r>
                        <a:rPr lang="en-GB" sz="1000" b="1" i="0" kern="1200" dirty="0" smtClean="0">
                          <a:solidFill>
                            <a:srgbClr val="000000"/>
                          </a:solidFill>
                          <a:latin typeface="Arial" pitchFamily="34" charset="0"/>
                          <a:ea typeface="+mn-ea"/>
                          <a:cs typeface="+mn-cs"/>
                        </a:rPr>
                        <a:t>DEPEND</a:t>
                      </a:r>
                      <a:endParaRPr lang="en-GB" sz="1000" b="1" i="0" kern="1200" dirty="0">
                        <a:solidFill>
                          <a:srgbClr val="000000"/>
                        </a:solidFill>
                        <a:latin typeface="Arial" pitchFamily="34" charset="0"/>
                        <a:ea typeface="+mn-ea"/>
                        <a:cs typeface="+mn-cs"/>
                      </a:endParaRPr>
                    </a:p>
                  </a:txBody>
                  <a:tcPr marL="43201" marR="43201" marT="43189" marB="43189" anchor="ctr">
                    <a:lnL w="12700" cap="flat" cmpd="sng" algn="ctr">
                      <a:solidFill>
                        <a:srgbClr val="00B050"/>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r>
                        <a:rPr lang="en-GB" sz="1000" b="1" i="0" kern="1200" dirty="0" smtClean="0">
                          <a:solidFill>
                            <a:srgbClr val="000000"/>
                          </a:solidFill>
                          <a:latin typeface="Arial" pitchFamily="34" charset="0"/>
                          <a:ea typeface="+mn-ea"/>
                          <a:cs typeface="+mn-cs"/>
                        </a:rPr>
                        <a:t>IMPACT</a:t>
                      </a:r>
                      <a:endParaRPr lang="en-GB" sz="1000" b="1" i="0" kern="1200" dirty="0">
                        <a:solidFill>
                          <a:srgbClr val="000000"/>
                        </a:solidFill>
                        <a:latin typeface="Arial" pitchFamily="34" charset="0"/>
                        <a:ea typeface="+mn-ea"/>
                        <a:cs typeface="+mn-cs"/>
                      </a:endParaRPr>
                    </a:p>
                  </a:txBody>
                  <a:tcPr marL="43201" marR="43201" marT="43189" marB="43189" anchor="ctr">
                    <a:lnL w="6350" cap="flat" cmpd="sng" algn="ctr">
                      <a:solidFill>
                        <a:srgbClr val="00B25A"/>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r>
                        <a:rPr lang="en-GB" sz="1000" b="1" i="0" kern="1200" dirty="0" smtClean="0">
                          <a:solidFill>
                            <a:srgbClr val="000000"/>
                          </a:solidFill>
                          <a:latin typeface="Arial" pitchFamily="34" charset="0"/>
                          <a:ea typeface="+mn-ea"/>
                          <a:cs typeface="+mn-cs"/>
                        </a:rPr>
                        <a:t>DEPEND</a:t>
                      </a:r>
                      <a:endParaRPr lang="en-GB" sz="1000" b="1" i="0" kern="1200" dirty="0">
                        <a:solidFill>
                          <a:srgbClr val="000000"/>
                        </a:solidFill>
                        <a:latin typeface="Arial" pitchFamily="34" charset="0"/>
                        <a:ea typeface="+mn-ea"/>
                        <a:cs typeface="+mn-cs"/>
                      </a:endParaRPr>
                    </a:p>
                  </a:txBody>
                  <a:tcPr marL="43201" marR="43201" marT="43189" marB="43189" anchor="ctr">
                    <a:lnL w="12700" cap="flat" cmpd="sng" algn="ctr">
                      <a:solidFill>
                        <a:srgbClr val="00B050"/>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r>
                        <a:rPr lang="en-GB" sz="1000" b="1" i="0" kern="1200" dirty="0" smtClean="0">
                          <a:solidFill>
                            <a:srgbClr val="000000"/>
                          </a:solidFill>
                          <a:latin typeface="Arial" pitchFamily="34" charset="0"/>
                          <a:ea typeface="+mn-ea"/>
                          <a:cs typeface="+mn-cs"/>
                        </a:rPr>
                        <a:t>IMPACT</a:t>
                      </a:r>
                      <a:endParaRPr lang="en-GB" sz="1000" b="1" i="0" kern="1200" dirty="0">
                        <a:solidFill>
                          <a:srgbClr val="000000"/>
                        </a:solidFill>
                        <a:latin typeface="Arial" pitchFamily="34" charset="0"/>
                        <a:ea typeface="+mn-ea"/>
                        <a:cs typeface="+mn-cs"/>
                      </a:endParaRPr>
                    </a:p>
                  </a:txBody>
                  <a:tcPr marL="43201" marR="43201" marT="43189" marB="43189" anchor="ctr">
                    <a:lnL w="6350" cap="flat" cmpd="sng" algn="ctr">
                      <a:solidFill>
                        <a:srgbClr val="00B25A"/>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accent3">
                        <a:lumMod val="20000"/>
                        <a:lumOff val="80000"/>
                      </a:schemeClr>
                    </a:solidFill>
                  </a:tcPr>
                </a:tc>
              </a:tr>
              <a:tr h="251546">
                <a:tc gridSpan="3">
                  <a:txBody>
                    <a:bodyPr/>
                    <a:lstStyle/>
                    <a:p>
                      <a:pPr algn="l"/>
                      <a:r>
                        <a:rPr lang="en-GB" sz="1000" b="1" i="1" dirty="0" smtClean="0">
                          <a:latin typeface="Arial" pitchFamily="34" charset="0"/>
                        </a:rPr>
                        <a:t>Provisioning</a:t>
                      </a:r>
                      <a:endParaRPr lang="en-GB" sz="1000" b="1" i="1" dirty="0">
                        <a:latin typeface="Arial" pitchFamily="34" charset="0"/>
                      </a:endParaRPr>
                    </a:p>
                  </a:txBody>
                  <a:tcPr marL="43201" marR="43201" marT="43189" marB="43189">
                    <a:lnL w="6350" cap="flat" cmpd="sng" algn="ctr">
                      <a:no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a:txBody>
                    <a:bodyPr/>
                    <a:lstStyle/>
                    <a:p>
                      <a:pPr algn="l"/>
                      <a:endParaRPr lang="en-GB" sz="1000" b="1" i="1" dirty="0">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l"/>
                      <a:endParaRPr lang="en-GB" sz="1000" b="1" i="1" dirty="0">
                        <a:latin typeface="Arial" pitchFamily="34" charset="0"/>
                      </a:endParaRPr>
                    </a:p>
                  </a:txBody>
                  <a:tcPr marL="43201" marR="43201" marT="43189" marB="43189">
                    <a:lnL w="6350" cap="flat" cmpd="sng" algn="ctr">
                      <a:no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l"/>
                      <a:endParaRPr lang="en-GB" sz="1000" b="1" i="1" dirty="0">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l"/>
                      <a:endParaRPr lang="en-GB" sz="1000" b="1" i="1" dirty="0">
                        <a:latin typeface="Arial" pitchFamily="34" charset="0"/>
                      </a:endParaRPr>
                    </a:p>
                  </a:txBody>
                  <a:tcPr marL="43201" marR="43201" marT="43189" marB="4318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r>
              <a:tr h="251546">
                <a:tc>
                  <a:txBody>
                    <a:bodyPr/>
                    <a:lstStyle/>
                    <a:p>
                      <a:pPr algn="l"/>
                      <a:r>
                        <a:rPr lang="en-GB" sz="1000" dirty="0" smtClean="0">
                          <a:latin typeface="Arial" pitchFamily="34" charset="0"/>
                        </a:rPr>
                        <a:t>Food</a:t>
                      </a:r>
                      <a:endParaRPr lang="en-GB" sz="1000" dirty="0">
                        <a:latin typeface="Arial" pitchFamily="34" charset="0"/>
                      </a:endParaRPr>
                    </a:p>
                  </a:txBody>
                  <a:tcPr marL="43201" marR="43201" marT="43189" marB="43189">
                    <a:lnL w="6350" cap="flat" cmpd="sng" algn="ctr">
                      <a:no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rgbClr val="00B2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r>
              <a:tr h="251546">
                <a:tc>
                  <a:txBody>
                    <a:bodyPr/>
                    <a:lstStyle/>
                    <a:p>
                      <a:pPr algn="l"/>
                      <a:r>
                        <a:rPr lang="en-GB" sz="1000" dirty="0" smtClean="0">
                          <a:latin typeface="Arial" pitchFamily="34" charset="0"/>
                        </a:rPr>
                        <a:t>Timber and fibres</a:t>
                      </a:r>
                      <a:endParaRPr lang="en-GB" sz="1000" dirty="0">
                        <a:latin typeface="Arial" pitchFamily="34" charset="0"/>
                      </a:endParaRPr>
                    </a:p>
                  </a:txBody>
                  <a:tcPr marL="43201" marR="43201" marT="43189" marB="43189">
                    <a:lnL w="6350" cap="flat" cmpd="sng" algn="ctr">
                      <a:no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rgbClr val="00B2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r>
              <a:tr h="251546">
                <a:tc>
                  <a:txBody>
                    <a:bodyPr/>
                    <a:lstStyle/>
                    <a:p>
                      <a:pPr algn="l"/>
                      <a:r>
                        <a:rPr lang="en-GB" sz="1000" dirty="0" smtClean="0">
                          <a:latin typeface="Arial" pitchFamily="34" charset="0"/>
                        </a:rPr>
                        <a:t>Freshwater</a:t>
                      </a:r>
                      <a:endParaRPr lang="en-GB" sz="1000" dirty="0">
                        <a:latin typeface="Arial" pitchFamily="34" charset="0"/>
                      </a:endParaRPr>
                    </a:p>
                  </a:txBody>
                  <a:tcPr marL="43201" marR="43201" marT="43189" marB="43189">
                    <a:lnL w="6350" cap="flat" cmpd="sng" algn="ctr">
                      <a:no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rgbClr val="00B2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r>
              <a:tr h="412080">
                <a:tc>
                  <a:txBody>
                    <a:bodyPr/>
                    <a:lstStyle/>
                    <a:p>
                      <a:pPr algn="l"/>
                      <a:r>
                        <a:rPr lang="en-GB" sz="1000" dirty="0" smtClean="0">
                          <a:latin typeface="Arial" pitchFamily="34" charset="0"/>
                        </a:rPr>
                        <a:t>Genetic / Pharmaceutical resources</a:t>
                      </a:r>
                      <a:endParaRPr lang="en-GB" sz="1000" dirty="0">
                        <a:latin typeface="Arial" pitchFamily="34" charset="0"/>
                      </a:endParaRPr>
                    </a:p>
                  </a:txBody>
                  <a:tcPr marL="43201" marR="43201" marT="43189" marB="43189">
                    <a:lnL w="6350" cap="flat" cmpd="sng" algn="ctr">
                      <a:no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rgbClr val="00B2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r>
              <a:tr h="251546">
                <a:tc gridSpan="3">
                  <a:txBody>
                    <a:bodyPr/>
                    <a:lstStyle/>
                    <a:p>
                      <a:pPr marL="0" algn="l" defTabSz="914400" rtl="0" eaLnBrk="1" latinLnBrk="0" hangingPunct="1"/>
                      <a:r>
                        <a:rPr lang="en-GB" sz="1000" b="1" i="1" kern="1200" dirty="0" smtClean="0">
                          <a:solidFill>
                            <a:schemeClr val="dk1"/>
                          </a:solidFill>
                          <a:latin typeface="Arial" pitchFamily="34" charset="0"/>
                          <a:ea typeface="+mn-ea"/>
                          <a:cs typeface="+mn-cs"/>
                        </a:rPr>
                        <a:t>Regulating</a:t>
                      </a:r>
                    </a:p>
                  </a:txBody>
                  <a:tcPr marL="43201" marR="43201" marT="43189" marB="43189">
                    <a:lnL w="6350" cap="flat" cmpd="sng" algn="ctr">
                      <a:no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a:txBody>
                    <a:bodyPr/>
                    <a:lstStyle/>
                    <a:p>
                      <a:pPr marL="0" algn="l" defTabSz="914400" rtl="0" eaLnBrk="1" latinLnBrk="0" hangingPunct="1"/>
                      <a:endParaRPr lang="en-GB" sz="1000" b="1" i="1" kern="1200" dirty="0" smtClean="0">
                        <a:solidFill>
                          <a:schemeClr val="dk1"/>
                        </a:solidFill>
                        <a:latin typeface="Arial" pitchFamily="34" charset="0"/>
                        <a:ea typeface="+mn-ea"/>
                        <a:cs typeface="+mn-cs"/>
                      </a:endParaRPr>
                    </a:p>
                  </a:txBody>
                  <a:tcPr marL="43201" marR="43201" marT="43189" marB="43189">
                    <a:lnL w="12700" cap="flat" cmpd="sng" algn="ctr">
                      <a:solidFill>
                        <a:srgbClr val="00B05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marL="0" algn="l" defTabSz="914400" rtl="0" eaLnBrk="1" latinLnBrk="0" hangingPunct="1"/>
                      <a:endParaRPr lang="en-GB" sz="1000" b="1" i="1" kern="1200" dirty="0" smtClean="0">
                        <a:solidFill>
                          <a:schemeClr val="dk1"/>
                        </a:solidFill>
                        <a:latin typeface="Arial" pitchFamily="34" charset="0"/>
                        <a:ea typeface="+mn-ea"/>
                        <a:cs typeface="+mn-cs"/>
                      </a:endParaRPr>
                    </a:p>
                  </a:txBody>
                  <a:tcPr marL="43201" marR="43201" marT="43189" marB="43189">
                    <a:lnL w="6350" cap="flat" cmpd="sng" algn="ctr">
                      <a:no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marL="0" algn="l" defTabSz="914400" rtl="0" eaLnBrk="1" latinLnBrk="0" hangingPunct="1"/>
                      <a:endParaRPr lang="en-GB" sz="1000" b="1" i="1" kern="1200" dirty="0" smtClean="0">
                        <a:solidFill>
                          <a:schemeClr val="dk1"/>
                        </a:solidFill>
                        <a:latin typeface="Arial" pitchFamily="34" charset="0"/>
                        <a:ea typeface="+mn-ea"/>
                        <a:cs typeface="+mn-cs"/>
                      </a:endParaRPr>
                    </a:p>
                  </a:txBody>
                  <a:tcPr marL="43201" marR="43201" marT="43189" marB="43189">
                    <a:lnL w="12700" cap="flat" cmpd="sng" algn="ctr">
                      <a:solidFill>
                        <a:srgbClr val="00B05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marL="0" algn="l" defTabSz="914400" rtl="0" eaLnBrk="1" latinLnBrk="0" hangingPunct="1"/>
                      <a:endParaRPr lang="en-GB" sz="1000" b="1" i="1" kern="1200" dirty="0" smtClean="0">
                        <a:solidFill>
                          <a:schemeClr val="dk1"/>
                        </a:solidFill>
                        <a:latin typeface="Arial" pitchFamily="34" charset="0"/>
                        <a:ea typeface="+mn-ea"/>
                        <a:cs typeface="+mn-cs"/>
                      </a:endParaRPr>
                    </a:p>
                  </a:txBody>
                  <a:tcPr marL="43201" marR="43201" marT="43189" marB="4318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r>
              <a:tr h="251546">
                <a:tc>
                  <a:txBody>
                    <a:bodyPr/>
                    <a:lstStyle/>
                    <a:p>
                      <a:pPr algn="l"/>
                      <a:r>
                        <a:rPr lang="en-GB" sz="1000" dirty="0" smtClean="0">
                          <a:latin typeface="Arial" pitchFamily="34" charset="0"/>
                        </a:rPr>
                        <a:t>Climate &amp; air quality regulation</a:t>
                      </a:r>
                      <a:endParaRPr lang="en-GB" sz="1000" dirty="0">
                        <a:latin typeface="Arial" pitchFamily="34" charset="0"/>
                      </a:endParaRPr>
                    </a:p>
                  </a:txBody>
                  <a:tcPr marL="43201" marR="43201" marT="43189" marB="43189">
                    <a:lnL w="6350" cap="flat" cmpd="sng" algn="ctr">
                      <a:no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rgbClr val="00B2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r>
              <a:tr h="251546">
                <a:tc>
                  <a:txBody>
                    <a:bodyPr/>
                    <a:lstStyle/>
                    <a:p>
                      <a:pPr algn="l"/>
                      <a:r>
                        <a:rPr lang="en-GB" sz="1000" dirty="0" smtClean="0">
                          <a:latin typeface="Arial" pitchFamily="34" charset="0"/>
                        </a:rPr>
                        <a:t>Water regulation &amp;</a:t>
                      </a:r>
                      <a:r>
                        <a:rPr lang="en-GB" sz="1000" baseline="0" dirty="0" smtClean="0">
                          <a:latin typeface="Arial" pitchFamily="34" charset="0"/>
                        </a:rPr>
                        <a:t> purification</a:t>
                      </a:r>
                      <a:endParaRPr lang="en-GB" sz="1000" dirty="0">
                        <a:latin typeface="Arial" pitchFamily="34" charset="0"/>
                      </a:endParaRPr>
                    </a:p>
                  </a:txBody>
                  <a:tcPr marL="43201" marR="43201" marT="43189" marB="43189">
                    <a:lnL w="6350" cap="flat" cmpd="sng" algn="ctr">
                      <a:no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rgbClr val="00B2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r>
              <a:tr h="251546">
                <a:tc>
                  <a:txBody>
                    <a:bodyPr/>
                    <a:lstStyle/>
                    <a:p>
                      <a:pPr algn="l"/>
                      <a:r>
                        <a:rPr lang="en-GB" sz="1000" dirty="0" smtClean="0">
                          <a:latin typeface="Arial" pitchFamily="34" charset="0"/>
                        </a:rPr>
                        <a:t>Pollination</a:t>
                      </a:r>
                      <a:endParaRPr lang="en-GB" sz="1000" dirty="0">
                        <a:latin typeface="Arial" pitchFamily="34" charset="0"/>
                      </a:endParaRPr>
                    </a:p>
                  </a:txBody>
                  <a:tcPr marL="43201" marR="43201" marT="43189" marB="43189">
                    <a:lnL w="6350" cap="flat" cmpd="sng" algn="ctr">
                      <a:no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rgbClr val="00B2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r>
              <a:tr h="272428">
                <a:tc>
                  <a:txBody>
                    <a:bodyPr/>
                    <a:lstStyle/>
                    <a:p>
                      <a:pPr algn="l"/>
                      <a:r>
                        <a:rPr lang="en-GB" sz="1000" baseline="0" dirty="0" smtClean="0">
                          <a:latin typeface="Arial" pitchFamily="34" charset="0"/>
                        </a:rPr>
                        <a:t>Shoreline protection</a:t>
                      </a:r>
                      <a:endParaRPr lang="en-GB" sz="1000" dirty="0">
                        <a:latin typeface="Arial" pitchFamily="34" charset="0"/>
                      </a:endParaRPr>
                    </a:p>
                  </a:txBody>
                  <a:tcPr marL="43201" marR="43201" marT="43189" marB="43189">
                    <a:lnL w="6350" cap="flat" cmpd="sng" algn="ctr">
                      <a:no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rgbClr val="00B2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r>
              <a:tr h="251546">
                <a:tc gridSpan="3">
                  <a:txBody>
                    <a:bodyPr/>
                    <a:lstStyle/>
                    <a:p>
                      <a:pPr marL="0" algn="l" defTabSz="914400" rtl="0" eaLnBrk="1" latinLnBrk="0" hangingPunct="1"/>
                      <a:r>
                        <a:rPr lang="en-GB" sz="1000" b="1" i="1" kern="1200" dirty="0" smtClean="0">
                          <a:solidFill>
                            <a:schemeClr val="dk1"/>
                          </a:solidFill>
                          <a:latin typeface="Arial" pitchFamily="34" charset="0"/>
                          <a:ea typeface="+mn-ea"/>
                          <a:cs typeface="+mn-cs"/>
                        </a:rPr>
                        <a:t>Cultural</a:t>
                      </a:r>
                    </a:p>
                  </a:txBody>
                  <a:tcPr marL="43201" marR="43201" marT="43189" marB="43189">
                    <a:lnL w="6350" cap="flat" cmpd="sng" algn="ctr">
                      <a:no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a:txBody>
                    <a:bodyPr/>
                    <a:lstStyle/>
                    <a:p>
                      <a:pPr marL="0" algn="l" defTabSz="914400" rtl="0" eaLnBrk="1" latinLnBrk="0" hangingPunct="1"/>
                      <a:endParaRPr lang="en-GB" sz="1000" b="1" i="1" kern="1200" dirty="0" smtClean="0">
                        <a:solidFill>
                          <a:schemeClr val="dk1"/>
                        </a:solidFill>
                        <a:latin typeface="Arial" pitchFamily="34" charset="0"/>
                        <a:ea typeface="+mn-ea"/>
                        <a:cs typeface="+mn-cs"/>
                      </a:endParaRPr>
                    </a:p>
                  </a:txBody>
                  <a:tcPr marL="43201" marR="43201" marT="43189" marB="43189">
                    <a:lnL w="12700" cap="flat" cmpd="sng" algn="ctr">
                      <a:solidFill>
                        <a:srgbClr val="00B05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marL="0" algn="l" defTabSz="914400" rtl="0" eaLnBrk="1" latinLnBrk="0" hangingPunct="1"/>
                      <a:endParaRPr lang="en-GB" sz="1000" b="1" i="1" kern="1200" dirty="0" smtClean="0">
                        <a:solidFill>
                          <a:schemeClr val="dk1"/>
                        </a:solidFill>
                        <a:latin typeface="Arial" pitchFamily="34" charset="0"/>
                        <a:ea typeface="+mn-ea"/>
                        <a:cs typeface="+mn-cs"/>
                      </a:endParaRPr>
                    </a:p>
                  </a:txBody>
                  <a:tcPr marL="43201" marR="43201" marT="43189" marB="43189">
                    <a:lnL w="6350" cap="flat" cmpd="sng" algn="ctr">
                      <a:no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marL="0" algn="l" defTabSz="914400" rtl="0" eaLnBrk="1" latinLnBrk="0" hangingPunct="1"/>
                      <a:endParaRPr lang="en-GB" sz="1000" b="1" i="1" kern="1200" dirty="0" smtClean="0">
                        <a:solidFill>
                          <a:schemeClr val="dk1"/>
                        </a:solidFill>
                        <a:latin typeface="Arial" pitchFamily="34" charset="0"/>
                        <a:ea typeface="+mn-ea"/>
                        <a:cs typeface="+mn-cs"/>
                      </a:endParaRPr>
                    </a:p>
                  </a:txBody>
                  <a:tcPr marL="43201" marR="43201" marT="43189" marB="43189">
                    <a:lnL w="12700" cap="flat" cmpd="sng" algn="ctr">
                      <a:solidFill>
                        <a:srgbClr val="00B05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marL="0" algn="l" defTabSz="914400" rtl="0" eaLnBrk="1" latinLnBrk="0" hangingPunct="1"/>
                      <a:endParaRPr lang="en-GB" sz="1000" b="1" i="1" kern="1200" dirty="0" smtClean="0">
                        <a:solidFill>
                          <a:schemeClr val="dk1"/>
                        </a:solidFill>
                        <a:latin typeface="Arial" pitchFamily="34" charset="0"/>
                        <a:ea typeface="+mn-ea"/>
                        <a:cs typeface="+mn-cs"/>
                      </a:endParaRPr>
                    </a:p>
                  </a:txBody>
                  <a:tcPr marL="43201" marR="43201" marT="43189" marB="4318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r>
              <a:tr h="251546">
                <a:tc>
                  <a:txBody>
                    <a:bodyPr/>
                    <a:lstStyle/>
                    <a:p>
                      <a:pPr algn="l"/>
                      <a:r>
                        <a:rPr lang="en-GB" sz="1000" dirty="0" smtClean="0">
                          <a:latin typeface="Arial" pitchFamily="34" charset="0"/>
                        </a:rPr>
                        <a:t>Recreation &amp; tourism</a:t>
                      </a:r>
                      <a:endParaRPr lang="en-GB" sz="1000" dirty="0">
                        <a:latin typeface="Arial" pitchFamily="34" charset="0"/>
                      </a:endParaRPr>
                    </a:p>
                  </a:txBody>
                  <a:tcPr marL="43201" marR="43201" marT="43189" marB="43189">
                    <a:lnL w="6350" cap="flat" cmpd="sng" algn="ctr">
                      <a:no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rgbClr val="00B2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r>
              <a:tr h="251546">
                <a:tc>
                  <a:txBody>
                    <a:bodyPr/>
                    <a:lstStyle/>
                    <a:p>
                      <a:pPr algn="l"/>
                      <a:r>
                        <a:rPr lang="en-GB" sz="1000" dirty="0" smtClean="0">
                          <a:latin typeface="Arial" pitchFamily="34" charset="0"/>
                        </a:rPr>
                        <a:t>Aesthetic / non-use values</a:t>
                      </a:r>
                      <a:endParaRPr lang="en-GB" sz="1000" dirty="0">
                        <a:latin typeface="Arial" pitchFamily="34" charset="0"/>
                      </a:endParaRPr>
                    </a:p>
                  </a:txBody>
                  <a:tcPr marL="43201" marR="43201" marT="43189" marB="43189">
                    <a:lnL w="6350" cap="flat" cmpd="sng" algn="ctr">
                      <a:no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rgbClr val="00B2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r>
              <a:tr h="251546">
                <a:tc>
                  <a:txBody>
                    <a:bodyPr/>
                    <a:lstStyle/>
                    <a:p>
                      <a:pPr algn="l"/>
                      <a:r>
                        <a:rPr lang="en-GB" sz="1000" dirty="0" smtClean="0">
                          <a:latin typeface="Arial" pitchFamily="34" charset="0"/>
                        </a:rPr>
                        <a:t>Spiritual values</a:t>
                      </a:r>
                      <a:endParaRPr lang="en-GB" sz="1000" dirty="0">
                        <a:latin typeface="Arial" pitchFamily="34" charset="0"/>
                      </a:endParaRPr>
                    </a:p>
                  </a:txBody>
                  <a:tcPr marL="43201" marR="43201" marT="43189" marB="43189">
                    <a:lnL w="6350" cap="flat" cmpd="sng" algn="ctr">
                      <a:no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rgbClr val="00B2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c>
                  <a:txBody>
                    <a:bodyPr/>
                    <a:lstStyle/>
                    <a:p>
                      <a:pPr algn="ctr"/>
                      <a:endParaRPr lang="en-GB" sz="1000"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solidFill>
                        <a:srgbClr val="00B25A"/>
                      </a:solidFill>
                      <a:prstDash val="solid"/>
                      <a:round/>
                      <a:headEnd type="none" w="med" len="med"/>
                      <a:tailEnd type="none" w="med" len="med"/>
                    </a:lnB>
                    <a:solidFill>
                      <a:schemeClr val="bg1"/>
                    </a:solidFill>
                  </a:tcPr>
                </a:tc>
              </a:tr>
              <a:tr h="251546">
                <a:tc>
                  <a:txBody>
                    <a:bodyPr/>
                    <a:lstStyle/>
                    <a:p>
                      <a:pPr algn="l"/>
                      <a:endParaRPr lang="en-GB" sz="1000" b="1" i="1" dirty="0">
                        <a:latin typeface="Arial" pitchFamily="34" charset="0"/>
                      </a:endParaRPr>
                    </a:p>
                  </a:txBody>
                  <a:tcPr marL="43201" marR="43201" marT="43189" marB="43189">
                    <a:lnL w="6350" cap="flat" cmpd="sng" algn="ctr">
                      <a:no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lang="en-GB" sz="1000" b="1" i="1" dirty="0">
                        <a:solidFill>
                          <a:srgbClr val="FFC000"/>
                        </a:solidFill>
                        <a:latin typeface="Arial" pitchFamily="34" charset="0"/>
                      </a:endParaRPr>
                    </a:p>
                  </a:txBody>
                  <a:tcPr marL="43201" marR="43201" marT="43189" marB="43189">
                    <a:lnL w="6350" cap="flat" cmpd="sng" algn="ctr">
                      <a:solidFill>
                        <a:srgbClr val="00B2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lang="en-GB" sz="1000" b="1" i="1"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lang="en-GB" sz="1000" b="1" i="1"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lang="en-GB" sz="1000" b="1" i="1"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lang="en-GB" sz="1000" b="1" i="1" dirty="0">
                        <a:solidFill>
                          <a:srgbClr val="FFC000"/>
                        </a:solidFill>
                        <a:latin typeface="Arial" pitchFamily="34" charset="0"/>
                      </a:endParaRPr>
                    </a:p>
                  </a:txBody>
                  <a:tcPr marL="43201" marR="43201" marT="43189" marB="43189">
                    <a:lnL w="1270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lang="en-GB" sz="1000" b="1" i="1" dirty="0">
                        <a:solidFill>
                          <a:srgbClr val="FFC000"/>
                        </a:solidFill>
                        <a:latin typeface="Arial" pitchFamily="34" charset="0"/>
                      </a:endParaRPr>
                    </a:p>
                  </a:txBody>
                  <a:tcPr marL="43201" marR="43201" marT="43189" marB="43189">
                    <a:lnL w="6350" cap="flat" cmpd="sng" algn="ctr">
                      <a:solidFill>
                        <a:schemeClr val="bg1"/>
                      </a:solidFill>
                      <a:prstDash val="solid"/>
                      <a:round/>
                      <a:headEnd type="none" w="med" len="med"/>
                      <a:tailEnd type="none" w="med" len="med"/>
                    </a:lnL>
                    <a:lnR w="6350" cap="flat" cmpd="sng" algn="ctr">
                      <a:solidFill>
                        <a:srgbClr val="00B25A"/>
                      </a:solidFill>
                      <a:prstDash val="solid"/>
                      <a:round/>
                      <a:headEnd type="none" w="med" len="med"/>
                      <a:tailEnd type="none" w="med" len="med"/>
                    </a:lnR>
                    <a:lnT w="6350" cap="flat" cmpd="sng" algn="ctr">
                      <a:solidFill>
                        <a:srgbClr val="00B25A"/>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r>
            </a:tbl>
          </a:graphicData>
        </a:graphic>
      </p:graphicFrame>
      <p:sp>
        <p:nvSpPr>
          <p:cNvPr id="183" name="Rectangle 182"/>
          <p:cNvSpPr/>
          <p:nvPr/>
        </p:nvSpPr>
        <p:spPr>
          <a:xfrm>
            <a:off x="371475" y="6094413"/>
            <a:ext cx="7715250" cy="153987"/>
          </a:xfrm>
          <a:prstGeom prst="rect">
            <a:avLst/>
          </a:prstGeom>
        </p:spPr>
        <p:txBody>
          <a:bodyPr lIns="0" tIns="0" rIns="0" bIns="0">
            <a:spAutoFit/>
          </a:bodyPr>
          <a:lstStyle/>
          <a:p>
            <a:pPr>
              <a:defRPr/>
            </a:pPr>
            <a:r>
              <a:rPr lang="en-GB" sz="1000" dirty="0">
                <a:solidFill>
                  <a:schemeClr val="bg2">
                    <a:lumMod val="50000"/>
                  </a:schemeClr>
                </a:solidFill>
                <a:latin typeface="Arial" pitchFamily="34" charset="0"/>
                <a:cs typeface="Arial" pitchFamily="34" charset="0"/>
              </a:rPr>
              <a:t>Note: “Supporting services” are not included in this table as they are already captured within provisioning, regulating and cultural services.</a:t>
            </a:r>
          </a:p>
        </p:txBody>
      </p:sp>
      <p:sp>
        <p:nvSpPr>
          <p:cNvPr id="188" name="Rectangle 187"/>
          <p:cNvSpPr/>
          <p:nvPr/>
        </p:nvSpPr>
        <p:spPr>
          <a:xfrm>
            <a:off x="395288" y="5865813"/>
            <a:ext cx="3889375" cy="153987"/>
          </a:xfrm>
          <a:prstGeom prst="rect">
            <a:avLst/>
          </a:prstGeom>
        </p:spPr>
        <p:txBody>
          <a:bodyPr lIns="0" tIns="0" rIns="0" bIns="0">
            <a:spAutoFit/>
          </a:bodyPr>
          <a:lstStyle/>
          <a:p>
            <a:pPr>
              <a:defRPr/>
            </a:pPr>
            <a:r>
              <a:rPr lang="en-GB" sz="1000" dirty="0">
                <a:solidFill>
                  <a:srgbClr val="414042"/>
                </a:solidFill>
                <a:latin typeface="Arial" pitchFamily="34" charset="0"/>
                <a:cs typeface="Arial" pitchFamily="34" charset="0"/>
                <a:sym typeface="Webdings"/>
              </a:rPr>
              <a:t> 3 </a:t>
            </a:r>
            <a:r>
              <a:rPr lang="en-GB" sz="1000" dirty="0">
                <a:solidFill>
                  <a:schemeClr val="bg2">
                    <a:lumMod val="50000"/>
                  </a:schemeClr>
                </a:solidFill>
                <a:latin typeface="Arial" pitchFamily="34" charset="0"/>
                <a:cs typeface="Arial" pitchFamily="34" charset="0"/>
                <a:sym typeface="Webdings"/>
              </a:rPr>
              <a:t>Moderate to Major relevance </a:t>
            </a:r>
            <a:r>
              <a:rPr lang="en-GB" sz="1000" dirty="0">
                <a:solidFill>
                  <a:srgbClr val="414042"/>
                </a:solidFill>
                <a:latin typeface="Arial" pitchFamily="34" charset="0"/>
                <a:cs typeface="Arial" pitchFamily="34" charset="0"/>
                <a:sym typeface="Webdings"/>
              </a:rPr>
              <a:t>1 </a:t>
            </a:r>
            <a:r>
              <a:rPr lang="en-GB" sz="1000" dirty="0">
                <a:solidFill>
                  <a:schemeClr val="bg2">
                    <a:lumMod val="50000"/>
                  </a:schemeClr>
                </a:solidFill>
                <a:latin typeface="Arial" pitchFamily="34" charset="0"/>
                <a:cs typeface="Arial" pitchFamily="34" charset="0"/>
                <a:sym typeface="Webdings"/>
              </a:rPr>
              <a:t>Minor relevance </a:t>
            </a:r>
            <a:r>
              <a:rPr lang="en-GB" sz="1000" dirty="0">
                <a:solidFill>
                  <a:srgbClr val="414042"/>
                </a:solidFill>
                <a:latin typeface="Arial" pitchFamily="34" charset="0"/>
                <a:cs typeface="Arial" pitchFamily="34" charset="0"/>
                <a:sym typeface="Webdings"/>
              </a:rPr>
              <a:t>0 </a:t>
            </a:r>
            <a:r>
              <a:rPr lang="en-GB" sz="1000" dirty="0">
                <a:solidFill>
                  <a:schemeClr val="bg2">
                    <a:lumMod val="50000"/>
                  </a:schemeClr>
                </a:solidFill>
                <a:latin typeface="Arial" pitchFamily="34" charset="0"/>
                <a:cs typeface="Arial" pitchFamily="34" charset="0"/>
                <a:sym typeface="Webdings"/>
              </a:rPr>
              <a:t>No relevance</a:t>
            </a:r>
            <a:endParaRPr lang="en-GB" sz="1000" dirty="0">
              <a:solidFill>
                <a:schemeClr val="bg2">
                  <a:lumMod val="50000"/>
                </a:schemeClr>
              </a:solidFill>
              <a:latin typeface="Arial" pitchFamily="34" charset="0"/>
              <a:cs typeface="Arial" pitchFamily="34" charset="0"/>
            </a:endParaRPr>
          </a:p>
        </p:txBody>
      </p:sp>
      <p:sp>
        <p:nvSpPr>
          <p:cNvPr id="8" name="TextBox 7"/>
          <p:cNvSpPr txBox="1"/>
          <p:nvPr/>
        </p:nvSpPr>
        <p:spPr>
          <a:xfrm>
            <a:off x="1042988" y="333375"/>
            <a:ext cx="6697662" cy="515938"/>
          </a:xfrm>
          <a:prstGeom prst="rect">
            <a:avLst/>
          </a:prstGeom>
          <a:noFill/>
        </p:spPr>
        <p:txBody>
          <a:bodyPr>
            <a:spAutoFit/>
          </a:bodyPr>
          <a:lstStyle/>
          <a:p>
            <a:pPr>
              <a:lnSpc>
                <a:spcPct val="115000"/>
              </a:lnSpc>
              <a:defRPr/>
            </a:pPr>
            <a:r>
              <a:rPr lang="en-GB" sz="2400" b="1" dirty="0">
                <a:latin typeface="+mj-lt"/>
                <a:ea typeface="Times New Roman"/>
                <a:cs typeface="Times New Roman"/>
              </a:rPr>
              <a:t>Exercise identifying key ecosystem services</a:t>
            </a:r>
            <a:endParaRPr lang="nl-NL" sz="2400" b="1" dirty="0">
              <a:latin typeface="+mj-lt"/>
              <a:ea typeface="Calibri"/>
              <a:cs typeface="Times New Roman"/>
            </a:endParaRPr>
          </a:p>
        </p:txBody>
      </p:sp>
    </p:spTree>
    <p:extLst>
      <p:ext uri="{BB962C8B-B14F-4D97-AF65-F5344CB8AC3E}">
        <p14:creationId xmlns:p14="http://schemas.microsoft.com/office/powerpoint/2010/main" xmlns="" val="262232257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1600" y="620688"/>
            <a:ext cx="7867650" cy="792162"/>
          </a:xfrm>
        </p:spPr>
        <p:txBody>
          <a:bodyPr>
            <a:normAutofit/>
          </a:bodyPr>
          <a:lstStyle/>
          <a:p>
            <a:r>
              <a:rPr lang="en-GB" dirty="0"/>
              <a:t>Case </a:t>
            </a:r>
            <a:r>
              <a:rPr lang="en-GB" dirty="0" smtClean="0"/>
              <a:t>study: Cemex (</a:t>
            </a:r>
            <a:r>
              <a:rPr lang="en-GB" dirty="0" err="1" smtClean="0"/>
              <a:t>cont</a:t>
            </a:r>
            <a:r>
              <a:rPr lang="en-GB" dirty="0" smtClean="0"/>
              <a:t>)</a:t>
            </a:r>
            <a:endParaRPr lang="en-GB" dirty="0"/>
          </a:p>
        </p:txBody>
      </p:sp>
      <p:sp>
        <p:nvSpPr>
          <p:cNvPr id="12" name="Rectangle 11"/>
          <p:cNvSpPr/>
          <p:nvPr/>
        </p:nvSpPr>
        <p:spPr>
          <a:xfrm>
            <a:off x="6228184" y="3049215"/>
            <a:ext cx="752129" cy="307777"/>
          </a:xfrm>
          <a:prstGeom prst="rect">
            <a:avLst/>
          </a:prstGeom>
        </p:spPr>
        <p:txBody>
          <a:bodyPr wrap="none">
            <a:spAutoFit/>
          </a:bodyPr>
          <a:lstStyle/>
          <a:p>
            <a:r>
              <a:rPr lang="en-GB" sz="1400" b="1" dirty="0">
                <a:solidFill>
                  <a:srgbClr val="FFFFFF"/>
                </a:solidFill>
              </a:rPr>
              <a:t>Before</a:t>
            </a:r>
            <a:endParaRPr lang="en-US" sz="1400" b="1" dirty="0">
              <a:solidFill>
                <a:srgbClr val="FFFFFF"/>
              </a:solidFill>
            </a:endParaRPr>
          </a:p>
        </p:txBody>
      </p:sp>
      <p:sp>
        <p:nvSpPr>
          <p:cNvPr id="13" name="Rectangle 12"/>
          <p:cNvSpPr/>
          <p:nvPr/>
        </p:nvSpPr>
        <p:spPr>
          <a:xfrm>
            <a:off x="6228185" y="5033309"/>
            <a:ext cx="603050" cy="307777"/>
          </a:xfrm>
          <a:prstGeom prst="rect">
            <a:avLst/>
          </a:prstGeom>
        </p:spPr>
        <p:txBody>
          <a:bodyPr wrap="none">
            <a:spAutoFit/>
          </a:bodyPr>
          <a:lstStyle/>
          <a:p>
            <a:r>
              <a:rPr lang="en-GB" sz="1400" b="1" dirty="0">
                <a:solidFill>
                  <a:srgbClr val="FFFFFF"/>
                </a:solidFill>
              </a:rPr>
              <a:t>After</a:t>
            </a:r>
            <a:endParaRPr lang="en-US" sz="1400" b="1" dirty="0">
              <a:solidFill>
                <a:srgbClr val="FFFFFF"/>
              </a:solidFill>
            </a:endParaRPr>
          </a:p>
        </p:txBody>
      </p:sp>
      <p:sp>
        <p:nvSpPr>
          <p:cNvPr id="15" name="Rectangle 14"/>
          <p:cNvSpPr/>
          <p:nvPr/>
        </p:nvSpPr>
        <p:spPr>
          <a:xfrm>
            <a:off x="842094" y="1124744"/>
            <a:ext cx="7546329" cy="5516895"/>
          </a:xfrm>
          <a:prstGeom prst="rect">
            <a:avLst/>
          </a:prstGeom>
        </p:spPr>
        <p:txBody>
          <a:bodyPr wrap="square">
            <a:spAutoFit/>
          </a:bodyPr>
          <a:lstStyle/>
          <a:p>
            <a:pPr marL="342900" indent="-342900">
              <a:lnSpc>
                <a:spcPct val="110000"/>
              </a:lnSpc>
              <a:spcBef>
                <a:spcPts val="600"/>
              </a:spcBef>
            </a:pPr>
            <a:r>
              <a:rPr lang="en-GB" b="1" dirty="0" smtClean="0">
                <a:solidFill>
                  <a:schemeClr val="accent1"/>
                </a:solidFill>
                <a:cs typeface="Arial" pitchFamily="34" charset="0"/>
              </a:rPr>
              <a:t>Priority ecosystem services</a:t>
            </a:r>
            <a:endParaRPr lang="en-GB" dirty="0">
              <a:solidFill>
                <a:schemeClr val="accent1"/>
              </a:solidFill>
              <a:cs typeface="Arial" pitchFamily="34" charset="0"/>
            </a:endParaRPr>
          </a:p>
          <a:p>
            <a:pPr marL="360000" lvl="3" indent="-360000">
              <a:lnSpc>
                <a:spcPct val="110000"/>
              </a:lnSpc>
              <a:spcBef>
                <a:spcPts val="600"/>
              </a:spcBef>
              <a:buClr>
                <a:srgbClr val="548DD4">
                  <a:lumMod val="60000"/>
                  <a:lumOff val="40000"/>
                </a:srgbClr>
              </a:buClr>
            </a:pPr>
            <a:r>
              <a:rPr lang="en-US" dirty="0" smtClean="0">
                <a:solidFill>
                  <a:srgbClr val="414042"/>
                </a:solidFill>
                <a:cs typeface="Arial" pitchFamily="34" charset="0"/>
              </a:rPr>
              <a:t>Key ES were:</a:t>
            </a:r>
          </a:p>
          <a:p>
            <a:pPr marL="817200" lvl="4" indent="-360000">
              <a:lnSpc>
                <a:spcPct val="110000"/>
              </a:lnSpc>
              <a:spcBef>
                <a:spcPts val="600"/>
              </a:spcBef>
              <a:buClr>
                <a:srgbClr val="548DD4">
                  <a:lumMod val="60000"/>
                  <a:lumOff val="40000"/>
                </a:srgbClr>
              </a:buClr>
              <a:buFont typeface="Wingdings" pitchFamily="2" charset="2"/>
              <a:buChar char="Ë"/>
            </a:pPr>
            <a:r>
              <a:rPr lang="en-US" b="1" dirty="0" smtClean="0">
                <a:solidFill>
                  <a:srgbClr val="414042"/>
                </a:solidFill>
                <a:cs typeface="Arial" pitchFamily="34" charset="0"/>
              </a:rPr>
              <a:t>Crop production </a:t>
            </a:r>
            <a:r>
              <a:rPr lang="en-US" dirty="0" smtClean="0">
                <a:solidFill>
                  <a:srgbClr val="414042"/>
                </a:solidFill>
                <a:cs typeface="Arial" pitchFamily="34" charset="0"/>
              </a:rPr>
              <a:t>– negative impact at start of quarrying – positive impact after rehabilitation</a:t>
            </a:r>
          </a:p>
          <a:p>
            <a:pPr marL="817200" lvl="4" indent="-360000">
              <a:lnSpc>
                <a:spcPct val="110000"/>
              </a:lnSpc>
              <a:spcBef>
                <a:spcPts val="600"/>
              </a:spcBef>
              <a:buClr>
                <a:srgbClr val="548DD4">
                  <a:lumMod val="60000"/>
                  <a:lumOff val="40000"/>
                </a:srgbClr>
              </a:buClr>
              <a:buFont typeface="Wingdings" pitchFamily="2" charset="2"/>
              <a:buChar char="Ë"/>
            </a:pPr>
            <a:r>
              <a:rPr lang="en-US" b="1" dirty="0" smtClean="0">
                <a:solidFill>
                  <a:srgbClr val="414042"/>
                </a:solidFill>
                <a:cs typeface="Arial" pitchFamily="34" charset="0"/>
              </a:rPr>
              <a:t>Freshwater </a:t>
            </a:r>
            <a:r>
              <a:rPr lang="en-US" dirty="0" smtClean="0">
                <a:solidFill>
                  <a:srgbClr val="414042"/>
                </a:solidFill>
                <a:cs typeface="Arial" pitchFamily="34" charset="0"/>
              </a:rPr>
              <a:t>– dependent for aggregate production process and impacts through quarries filling with water</a:t>
            </a:r>
          </a:p>
          <a:p>
            <a:pPr marL="817200" lvl="4" indent="-360000">
              <a:lnSpc>
                <a:spcPct val="110000"/>
              </a:lnSpc>
              <a:spcBef>
                <a:spcPts val="600"/>
              </a:spcBef>
              <a:buClr>
                <a:srgbClr val="548DD4">
                  <a:lumMod val="60000"/>
                  <a:lumOff val="40000"/>
                </a:srgbClr>
              </a:buClr>
              <a:buFont typeface="Wingdings" pitchFamily="2" charset="2"/>
              <a:buChar char="Ë"/>
            </a:pPr>
            <a:r>
              <a:rPr lang="en-US" b="1" dirty="0" smtClean="0">
                <a:solidFill>
                  <a:srgbClr val="414042"/>
                </a:solidFill>
                <a:cs typeface="Arial" pitchFamily="34" charset="0"/>
              </a:rPr>
              <a:t>Recreation </a:t>
            </a:r>
            <a:r>
              <a:rPr lang="en-US" dirty="0" smtClean="0">
                <a:solidFill>
                  <a:srgbClr val="414042"/>
                </a:solidFill>
                <a:cs typeface="Arial" pitchFamily="34" charset="0"/>
              </a:rPr>
              <a:t>– potential to enhance recreation by developing walkways, fishing and boating activities</a:t>
            </a:r>
          </a:p>
          <a:p>
            <a:pPr marL="817200" lvl="4" indent="-360000">
              <a:lnSpc>
                <a:spcPct val="110000"/>
              </a:lnSpc>
              <a:spcBef>
                <a:spcPts val="600"/>
              </a:spcBef>
              <a:buClr>
                <a:srgbClr val="548DD4">
                  <a:lumMod val="60000"/>
                  <a:lumOff val="40000"/>
                </a:srgbClr>
              </a:buClr>
              <a:buFont typeface="Wingdings" pitchFamily="2" charset="2"/>
              <a:buChar char="Ë"/>
            </a:pPr>
            <a:r>
              <a:rPr lang="en-US" b="1" dirty="0" smtClean="0">
                <a:solidFill>
                  <a:srgbClr val="414042"/>
                </a:solidFill>
                <a:cs typeface="Arial" pitchFamily="34" charset="0"/>
              </a:rPr>
              <a:t>Global and regional climate change impacts </a:t>
            </a:r>
            <a:r>
              <a:rPr lang="en-US" dirty="0" smtClean="0">
                <a:solidFill>
                  <a:srgbClr val="414042"/>
                </a:solidFill>
                <a:cs typeface="Arial" pitchFamily="34" charset="0"/>
              </a:rPr>
              <a:t>– diesel quarrying equipment and land cover changes</a:t>
            </a:r>
          </a:p>
          <a:p>
            <a:pPr marL="817200" lvl="4" indent="-360000">
              <a:lnSpc>
                <a:spcPct val="110000"/>
              </a:lnSpc>
              <a:spcBef>
                <a:spcPts val="600"/>
              </a:spcBef>
              <a:buClr>
                <a:srgbClr val="548DD4">
                  <a:lumMod val="60000"/>
                  <a:lumOff val="40000"/>
                </a:srgbClr>
              </a:buClr>
              <a:buFont typeface="Wingdings" pitchFamily="2" charset="2"/>
              <a:buChar char="Ë"/>
            </a:pPr>
            <a:r>
              <a:rPr lang="en-US" b="1" dirty="0" smtClean="0">
                <a:solidFill>
                  <a:srgbClr val="414042"/>
                </a:solidFill>
                <a:cs typeface="Arial" pitchFamily="34" charset="0"/>
              </a:rPr>
              <a:t>Ethical values - </a:t>
            </a:r>
            <a:r>
              <a:rPr lang="en-US" dirty="0" smtClean="0">
                <a:solidFill>
                  <a:srgbClr val="414042"/>
                </a:solidFill>
                <a:cs typeface="Arial" pitchFamily="34" charset="0"/>
              </a:rPr>
              <a:t>potential negative impacts from alien species and positive impacts from creating wetland habitat</a:t>
            </a:r>
            <a:endParaRPr lang="en-US" dirty="0">
              <a:solidFill>
                <a:srgbClr val="414042"/>
              </a:solidFill>
              <a:cs typeface="Arial" pitchFamily="34" charset="0"/>
            </a:endParaRPr>
          </a:p>
          <a:p>
            <a:pPr marL="360000" lvl="3" indent="-360000">
              <a:lnSpc>
                <a:spcPct val="110000"/>
              </a:lnSpc>
              <a:spcBef>
                <a:spcPts val="600"/>
              </a:spcBef>
              <a:buClr>
                <a:srgbClr val="548DD4">
                  <a:lumMod val="60000"/>
                  <a:lumOff val="40000"/>
                </a:srgbClr>
              </a:buClr>
              <a:buFont typeface="Wingdings" pitchFamily="2" charset="2"/>
              <a:buChar char="Ë"/>
            </a:pPr>
            <a:endParaRPr lang="en-US" sz="1400" dirty="0">
              <a:solidFill>
                <a:srgbClr val="414042"/>
              </a:solidFill>
              <a:cs typeface="Arial" pitchFamily="34" charset="0"/>
            </a:endParaRPr>
          </a:p>
          <a:p>
            <a:pPr marL="360000" lvl="3" indent="-360000">
              <a:lnSpc>
                <a:spcPct val="110000"/>
              </a:lnSpc>
              <a:spcBef>
                <a:spcPts val="600"/>
              </a:spcBef>
              <a:buClr>
                <a:srgbClr val="548DD4">
                  <a:lumMod val="60000"/>
                  <a:lumOff val="40000"/>
                </a:srgbClr>
              </a:buClr>
              <a:buFont typeface="Wingdings" pitchFamily="2" charset="2"/>
              <a:buChar char="Ë"/>
            </a:pPr>
            <a:endParaRPr lang="en-US" sz="1500" dirty="0" smtClean="0">
              <a:solidFill>
                <a:srgbClr val="414042"/>
              </a:solidFill>
              <a:cs typeface="Arial" pitchFamily="34" charset="0"/>
            </a:endParaRPr>
          </a:p>
          <a:p>
            <a:pPr marL="360000" lvl="3" indent="-360000">
              <a:lnSpc>
                <a:spcPct val="110000"/>
              </a:lnSpc>
              <a:spcBef>
                <a:spcPts val="600"/>
              </a:spcBef>
              <a:buClr>
                <a:srgbClr val="548DD4">
                  <a:lumMod val="60000"/>
                  <a:lumOff val="40000"/>
                </a:srgbClr>
              </a:buClr>
              <a:buFont typeface="Wingdings" pitchFamily="2" charset="2"/>
              <a:buChar char="Ë"/>
            </a:pPr>
            <a:endParaRPr lang="en-US" sz="1500" dirty="0">
              <a:solidFill>
                <a:srgbClr val="414042"/>
              </a:solidFill>
              <a:cs typeface="Arial" pitchFamily="34" charset="0"/>
            </a:endParaRPr>
          </a:p>
          <a:p>
            <a:pPr marL="457200" lvl="4">
              <a:lnSpc>
                <a:spcPct val="110000"/>
              </a:lnSpc>
              <a:spcBef>
                <a:spcPts val="600"/>
              </a:spcBef>
              <a:buClr>
                <a:srgbClr val="548DD4">
                  <a:lumMod val="60000"/>
                  <a:lumOff val="40000"/>
                </a:srgbClr>
              </a:buClr>
            </a:pPr>
            <a:endParaRPr lang="en-US" sz="1500" dirty="0" smtClean="0">
              <a:solidFill>
                <a:srgbClr val="414042"/>
              </a:solidFill>
              <a:cs typeface="Arial" pitchFamily="34" charset="0"/>
            </a:endParaRPr>
          </a:p>
        </p:txBody>
      </p:sp>
    </p:spTree>
    <p:extLst>
      <p:ext uri="{BB962C8B-B14F-4D97-AF65-F5344CB8AC3E}">
        <p14:creationId xmlns="" xmlns:p14="http://schemas.microsoft.com/office/powerpoint/2010/main" val="532690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7624" y="404664"/>
            <a:ext cx="6192688" cy="792162"/>
          </a:xfrm>
        </p:spPr>
        <p:txBody>
          <a:bodyPr>
            <a:normAutofit/>
          </a:bodyPr>
          <a:lstStyle/>
          <a:p>
            <a:r>
              <a:rPr lang="en-GB" dirty="0"/>
              <a:t>Case </a:t>
            </a:r>
            <a:r>
              <a:rPr lang="en-GB" dirty="0" smtClean="0"/>
              <a:t>study: Cemex (</a:t>
            </a:r>
            <a:r>
              <a:rPr lang="en-GB" dirty="0" err="1" smtClean="0"/>
              <a:t>cont</a:t>
            </a:r>
            <a:r>
              <a:rPr lang="en-GB" dirty="0" smtClean="0"/>
              <a:t>) </a:t>
            </a:r>
            <a:endParaRPr lang="en-GB" dirty="0"/>
          </a:p>
        </p:txBody>
      </p:sp>
      <p:sp>
        <p:nvSpPr>
          <p:cNvPr id="12" name="Rectangle 11"/>
          <p:cNvSpPr/>
          <p:nvPr/>
        </p:nvSpPr>
        <p:spPr>
          <a:xfrm>
            <a:off x="6228184" y="3049215"/>
            <a:ext cx="752129" cy="307777"/>
          </a:xfrm>
          <a:prstGeom prst="rect">
            <a:avLst/>
          </a:prstGeom>
        </p:spPr>
        <p:txBody>
          <a:bodyPr wrap="none">
            <a:spAutoFit/>
          </a:bodyPr>
          <a:lstStyle/>
          <a:p>
            <a:r>
              <a:rPr lang="en-GB" sz="1400" b="1" dirty="0">
                <a:solidFill>
                  <a:srgbClr val="FFFFFF"/>
                </a:solidFill>
              </a:rPr>
              <a:t>Before</a:t>
            </a:r>
            <a:endParaRPr lang="en-US" sz="1400" b="1" dirty="0">
              <a:solidFill>
                <a:srgbClr val="FFFFFF"/>
              </a:solidFill>
            </a:endParaRPr>
          </a:p>
        </p:txBody>
      </p:sp>
      <p:sp>
        <p:nvSpPr>
          <p:cNvPr id="13" name="Rectangle 12"/>
          <p:cNvSpPr/>
          <p:nvPr/>
        </p:nvSpPr>
        <p:spPr>
          <a:xfrm>
            <a:off x="6228185" y="5033309"/>
            <a:ext cx="603050" cy="307777"/>
          </a:xfrm>
          <a:prstGeom prst="rect">
            <a:avLst/>
          </a:prstGeom>
        </p:spPr>
        <p:txBody>
          <a:bodyPr wrap="none">
            <a:spAutoFit/>
          </a:bodyPr>
          <a:lstStyle/>
          <a:p>
            <a:r>
              <a:rPr lang="en-GB" sz="1400" b="1" dirty="0">
                <a:solidFill>
                  <a:srgbClr val="FFFFFF"/>
                </a:solidFill>
              </a:rPr>
              <a:t>After</a:t>
            </a:r>
            <a:endParaRPr lang="en-US" sz="1400" b="1" dirty="0">
              <a:solidFill>
                <a:srgbClr val="FFFFFF"/>
              </a:solidFill>
            </a:endParaRPr>
          </a:p>
        </p:txBody>
      </p:sp>
      <p:sp>
        <p:nvSpPr>
          <p:cNvPr id="15" name="Rectangle 14"/>
          <p:cNvSpPr/>
          <p:nvPr/>
        </p:nvSpPr>
        <p:spPr>
          <a:xfrm>
            <a:off x="842094" y="1474553"/>
            <a:ext cx="7546329" cy="2835776"/>
          </a:xfrm>
          <a:prstGeom prst="rect">
            <a:avLst/>
          </a:prstGeom>
        </p:spPr>
        <p:txBody>
          <a:bodyPr wrap="square">
            <a:spAutoFit/>
          </a:bodyPr>
          <a:lstStyle/>
          <a:p>
            <a:pPr marL="360000" lvl="3" indent="-360000">
              <a:lnSpc>
                <a:spcPct val="110000"/>
              </a:lnSpc>
              <a:spcBef>
                <a:spcPts val="600"/>
              </a:spcBef>
              <a:buClr>
                <a:srgbClr val="548DD4">
                  <a:lumMod val="60000"/>
                  <a:lumOff val="40000"/>
                </a:srgbClr>
              </a:buClr>
              <a:buFont typeface="Wingdings" pitchFamily="2" charset="2"/>
              <a:buChar char="Ë"/>
            </a:pPr>
            <a:endParaRPr lang="en-US" dirty="0" smtClean="0">
              <a:solidFill>
                <a:srgbClr val="414042"/>
              </a:solidFill>
              <a:cs typeface="Arial" pitchFamily="34" charset="0"/>
            </a:endParaRPr>
          </a:p>
          <a:p>
            <a:pPr marL="360000" lvl="3" indent="-360000">
              <a:lnSpc>
                <a:spcPct val="110000"/>
              </a:lnSpc>
              <a:spcBef>
                <a:spcPts val="600"/>
              </a:spcBef>
              <a:buClr>
                <a:srgbClr val="548DD4">
                  <a:lumMod val="60000"/>
                  <a:lumOff val="40000"/>
                </a:srgbClr>
              </a:buClr>
              <a:buFont typeface="Wingdings" pitchFamily="2" charset="2"/>
              <a:buChar char="Ë"/>
            </a:pPr>
            <a:endParaRPr lang="en-US" dirty="0" smtClean="0">
              <a:solidFill>
                <a:srgbClr val="414042"/>
              </a:solidFill>
              <a:cs typeface="Arial" pitchFamily="34" charset="0"/>
            </a:endParaRPr>
          </a:p>
          <a:p>
            <a:pPr marL="360000" lvl="3" indent="-360000">
              <a:lnSpc>
                <a:spcPct val="110000"/>
              </a:lnSpc>
              <a:spcBef>
                <a:spcPts val="600"/>
              </a:spcBef>
              <a:buClr>
                <a:srgbClr val="548DD4">
                  <a:lumMod val="60000"/>
                  <a:lumOff val="40000"/>
                </a:srgbClr>
              </a:buClr>
              <a:buFont typeface="Wingdings" pitchFamily="2" charset="2"/>
              <a:buChar char="Ë"/>
            </a:pPr>
            <a:endParaRPr lang="en-US" dirty="0" smtClean="0">
              <a:solidFill>
                <a:srgbClr val="414042"/>
              </a:solidFill>
              <a:cs typeface="Arial" pitchFamily="34" charset="0"/>
            </a:endParaRPr>
          </a:p>
          <a:p>
            <a:pPr marL="360000" lvl="3" indent="-360000">
              <a:lnSpc>
                <a:spcPct val="110000"/>
              </a:lnSpc>
              <a:spcBef>
                <a:spcPts val="600"/>
              </a:spcBef>
              <a:buClr>
                <a:srgbClr val="548DD4">
                  <a:lumMod val="60000"/>
                  <a:lumOff val="40000"/>
                </a:srgbClr>
              </a:buClr>
              <a:buFont typeface="Wingdings" pitchFamily="2" charset="2"/>
              <a:buChar char="Ë"/>
            </a:pPr>
            <a:endParaRPr lang="en-US" dirty="0" smtClean="0">
              <a:solidFill>
                <a:srgbClr val="414042"/>
              </a:solidFill>
              <a:cs typeface="Arial" pitchFamily="34" charset="0"/>
            </a:endParaRPr>
          </a:p>
          <a:p>
            <a:pPr marL="360000" lvl="3" indent="-360000">
              <a:lnSpc>
                <a:spcPct val="110000"/>
              </a:lnSpc>
              <a:spcBef>
                <a:spcPts val="600"/>
              </a:spcBef>
              <a:buClr>
                <a:srgbClr val="548DD4">
                  <a:lumMod val="60000"/>
                  <a:lumOff val="40000"/>
                </a:srgbClr>
              </a:buClr>
              <a:buFont typeface="Wingdings" pitchFamily="2" charset="2"/>
              <a:buChar char="Ë"/>
            </a:pPr>
            <a:endParaRPr lang="en-US" sz="1400" dirty="0">
              <a:solidFill>
                <a:srgbClr val="414042"/>
              </a:solidFill>
              <a:cs typeface="Arial" pitchFamily="34" charset="0"/>
            </a:endParaRPr>
          </a:p>
          <a:p>
            <a:pPr marL="360000" lvl="3" indent="-360000">
              <a:lnSpc>
                <a:spcPct val="110000"/>
              </a:lnSpc>
              <a:spcBef>
                <a:spcPts val="600"/>
              </a:spcBef>
              <a:buClr>
                <a:srgbClr val="548DD4">
                  <a:lumMod val="60000"/>
                  <a:lumOff val="40000"/>
                </a:srgbClr>
              </a:buClr>
              <a:buFont typeface="Wingdings" pitchFamily="2" charset="2"/>
              <a:buChar char="Ë"/>
            </a:pPr>
            <a:endParaRPr lang="en-US" sz="1500" dirty="0" smtClean="0">
              <a:solidFill>
                <a:srgbClr val="414042"/>
              </a:solidFill>
              <a:cs typeface="Arial" pitchFamily="34" charset="0"/>
            </a:endParaRPr>
          </a:p>
          <a:p>
            <a:pPr marL="360000" lvl="3" indent="-360000">
              <a:lnSpc>
                <a:spcPct val="110000"/>
              </a:lnSpc>
              <a:spcBef>
                <a:spcPts val="600"/>
              </a:spcBef>
              <a:buClr>
                <a:srgbClr val="548DD4">
                  <a:lumMod val="60000"/>
                  <a:lumOff val="40000"/>
                </a:srgbClr>
              </a:buClr>
              <a:buFont typeface="Wingdings" pitchFamily="2" charset="2"/>
              <a:buChar char="Ë"/>
            </a:pPr>
            <a:endParaRPr lang="en-US" sz="1500" dirty="0">
              <a:solidFill>
                <a:srgbClr val="414042"/>
              </a:solidFill>
              <a:cs typeface="Arial" pitchFamily="34" charset="0"/>
            </a:endParaRPr>
          </a:p>
          <a:p>
            <a:pPr marL="457200" lvl="4">
              <a:lnSpc>
                <a:spcPct val="110000"/>
              </a:lnSpc>
              <a:spcBef>
                <a:spcPts val="600"/>
              </a:spcBef>
              <a:buClr>
                <a:srgbClr val="548DD4">
                  <a:lumMod val="60000"/>
                  <a:lumOff val="40000"/>
                </a:srgbClr>
              </a:buClr>
            </a:pPr>
            <a:endParaRPr lang="en-US" sz="1500" dirty="0" smtClean="0">
              <a:solidFill>
                <a:srgbClr val="414042"/>
              </a:solidFill>
              <a:cs typeface="Arial" pitchFamily="34" charset="0"/>
            </a:endParaRPr>
          </a:p>
        </p:txBody>
      </p:sp>
      <p:sp>
        <p:nvSpPr>
          <p:cNvPr id="6" name="Rectangle 5"/>
          <p:cNvSpPr/>
          <p:nvPr/>
        </p:nvSpPr>
        <p:spPr>
          <a:xfrm>
            <a:off x="1043608" y="1556792"/>
            <a:ext cx="6552728" cy="3219343"/>
          </a:xfrm>
          <a:prstGeom prst="rect">
            <a:avLst/>
          </a:prstGeom>
        </p:spPr>
        <p:txBody>
          <a:bodyPr wrap="square">
            <a:spAutoFit/>
          </a:bodyPr>
          <a:lstStyle/>
          <a:p>
            <a:pPr marL="360000" lvl="3" indent="-360000">
              <a:lnSpc>
                <a:spcPct val="110000"/>
              </a:lnSpc>
              <a:spcBef>
                <a:spcPts val="600"/>
              </a:spcBef>
              <a:buClr>
                <a:srgbClr val="548DD4">
                  <a:lumMod val="60000"/>
                  <a:lumOff val="40000"/>
                </a:srgbClr>
              </a:buClr>
            </a:pPr>
            <a:r>
              <a:rPr lang="en-US" b="1" dirty="0" smtClean="0">
                <a:solidFill>
                  <a:schemeClr val="accent1"/>
                </a:solidFill>
                <a:cs typeface="Arial" pitchFamily="34" charset="0"/>
              </a:rPr>
              <a:t>The result</a:t>
            </a:r>
          </a:p>
          <a:p>
            <a:pPr marL="360000" lvl="3" indent="-360000">
              <a:lnSpc>
                <a:spcPct val="110000"/>
              </a:lnSpc>
              <a:spcBef>
                <a:spcPts val="600"/>
              </a:spcBef>
              <a:buClr>
                <a:srgbClr val="548DD4">
                  <a:lumMod val="60000"/>
                  <a:lumOff val="40000"/>
                </a:srgbClr>
              </a:buClr>
              <a:buFont typeface="Wingdings" pitchFamily="2" charset="2"/>
              <a:buChar char="Ë"/>
            </a:pPr>
            <a:r>
              <a:rPr lang="en-US" dirty="0" smtClean="0">
                <a:solidFill>
                  <a:srgbClr val="414042"/>
                </a:solidFill>
                <a:cs typeface="Arial" pitchFamily="34" charset="0"/>
              </a:rPr>
              <a:t>Provide technical assistance (e.g. to farmers) to improve watershed health (e.g. from reduced chemical and nutrient run-off)</a:t>
            </a:r>
          </a:p>
          <a:p>
            <a:pPr marL="360000" lvl="3" indent="-360000">
              <a:lnSpc>
                <a:spcPct val="110000"/>
              </a:lnSpc>
              <a:spcBef>
                <a:spcPts val="600"/>
              </a:spcBef>
              <a:buClr>
                <a:srgbClr val="548DD4">
                  <a:lumMod val="60000"/>
                  <a:lumOff val="40000"/>
                </a:srgbClr>
              </a:buClr>
              <a:buFont typeface="Wingdings" pitchFamily="2" charset="2"/>
              <a:buChar char="Ë"/>
            </a:pPr>
            <a:r>
              <a:rPr lang="en-US" dirty="0" smtClean="0">
                <a:solidFill>
                  <a:srgbClr val="414042"/>
                </a:solidFill>
                <a:cs typeface="Arial" pitchFamily="34" charset="0"/>
              </a:rPr>
              <a:t>Increase invasive species control</a:t>
            </a:r>
          </a:p>
          <a:p>
            <a:pPr marL="360000" lvl="3" indent="-360000">
              <a:lnSpc>
                <a:spcPct val="110000"/>
              </a:lnSpc>
              <a:spcBef>
                <a:spcPts val="600"/>
              </a:spcBef>
              <a:buClr>
                <a:srgbClr val="548DD4">
                  <a:lumMod val="60000"/>
                  <a:lumOff val="40000"/>
                </a:srgbClr>
              </a:buClr>
              <a:buFont typeface="Wingdings" pitchFamily="2" charset="2"/>
              <a:buChar char="Ë"/>
            </a:pPr>
            <a:r>
              <a:rPr lang="en-US" dirty="0" smtClean="0">
                <a:solidFill>
                  <a:srgbClr val="414042"/>
                </a:solidFill>
                <a:cs typeface="Arial" pitchFamily="34" charset="0"/>
              </a:rPr>
              <a:t>Enhance ES that underpin local tourism</a:t>
            </a:r>
          </a:p>
          <a:p>
            <a:pPr marL="360000" lvl="3" indent="-360000">
              <a:lnSpc>
                <a:spcPct val="110000"/>
              </a:lnSpc>
              <a:spcBef>
                <a:spcPts val="600"/>
              </a:spcBef>
              <a:buClr>
                <a:srgbClr val="548DD4">
                  <a:lumMod val="60000"/>
                  <a:lumOff val="40000"/>
                </a:srgbClr>
              </a:buClr>
              <a:buFont typeface="Wingdings" pitchFamily="2" charset="2"/>
              <a:buChar char="Ë"/>
            </a:pPr>
            <a:r>
              <a:rPr lang="en-US" dirty="0" smtClean="0">
                <a:solidFill>
                  <a:srgbClr val="414042"/>
                </a:solidFill>
                <a:cs typeface="Arial" pitchFamily="34" charset="0"/>
              </a:rPr>
              <a:t>Quantify carbon benefits of restoration (as quarry rehabilitation has positive effect on GHG)</a:t>
            </a:r>
          </a:p>
          <a:p>
            <a:pPr marL="360000" lvl="3" indent="-360000">
              <a:lnSpc>
                <a:spcPct val="110000"/>
              </a:lnSpc>
              <a:spcBef>
                <a:spcPts val="600"/>
              </a:spcBef>
              <a:buClr>
                <a:srgbClr val="548DD4">
                  <a:lumMod val="60000"/>
                  <a:lumOff val="40000"/>
                </a:srgbClr>
              </a:buClr>
            </a:pPr>
            <a:endParaRPr lang="en-US" b="1" dirty="0" smtClean="0">
              <a:solidFill>
                <a:schemeClr val="accent1"/>
              </a:solidFill>
              <a:cs typeface="Arial" pitchFamily="34" charset="0"/>
            </a:endParaRPr>
          </a:p>
        </p:txBody>
      </p:sp>
    </p:spTree>
    <p:extLst>
      <p:ext uri="{BB962C8B-B14F-4D97-AF65-F5344CB8AC3E}">
        <p14:creationId xmlns="" xmlns:p14="http://schemas.microsoft.com/office/powerpoint/2010/main" val="149297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3200" dirty="0" smtClean="0">
                <a:latin typeface="Calibri"/>
                <a:ea typeface="Times New Roman"/>
                <a:cs typeface="Calibri"/>
              </a:rPr>
              <a:t/>
            </a:r>
            <a:br>
              <a:rPr lang="en-GB" sz="3200" dirty="0" smtClean="0">
                <a:latin typeface="Calibri"/>
                <a:ea typeface="Times New Roman"/>
                <a:cs typeface="Calibri"/>
              </a:rPr>
            </a:br>
            <a:r>
              <a:rPr lang="en-GB" sz="2800" dirty="0" smtClean="0"/>
              <a:t/>
            </a:r>
            <a:br>
              <a:rPr lang="en-GB" sz="2800" dirty="0" smtClean="0"/>
            </a:br>
            <a:r>
              <a:rPr lang="nl-NL" sz="3200" dirty="0" smtClean="0">
                <a:ea typeface="Times New Roman"/>
                <a:cs typeface="Times New Roman"/>
              </a:rPr>
              <a:t/>
            </a:r>
            <a:br>
              <a:rPr lang="nl-NL" sz="3200" dirty="0" smtClean="0">
                <a:ea typeface="Times New Roman"/>
                <a:cs typeface="Times New Roman"/>
              </a:rPr>
            </a:br>
            <a:r>
              <a:rPr lang="en-GB" dirty="0" smtClean="0"/>
              <a:t/>
            </a:r>
            <a:br>
              <a:rPr lang="en-GB" dirty="0" smtClean="0"/>
            </a:br>
            <a:r>
              <a:rPr lang="en-GB" dirty="0" smtClean="0"/>
              <a:t/>
            </a:r>
            <a:br>
              <a:rPr lang="en-GB" dirty="0" smtClean="0"/>
            </a:br>
            <a:endParaRPr lang="en-GB" dirty="0"/>
          </a:p>
        </p:txBody>
      </p:sp>
      <p:sp>
        <p:nvSpPr>
          <p:cNvPr id="5" name="Text Placeholder 4"/>
          <p:cNvSpPr>
            <a:spLocks noGrp="1"/>
          </p:cNvSpPr>
          <p:nvPr>
            <p:ph idx="1"/>
          </p:nvPr>
        </p:nvSpPr>
        <p:spPr>
          <a:xfrm>
            <a:off x="467544" y="4221088"/>
            <a:ext cx="7867650" cy="1663824"/>
          </a:xfrm>
        </p:spPr>
        <p:txBody>
          <a:bodyPr/>
          <a:lstStyle/>
          <a:p>
            <a:pPr>
              <a:buNone/>
            </a:pPr>
            <a:r>
              <a:rPr lang="en-GB" sz="2800" dirty="0" smtClean="0">
                <a:solidFill>
                  <a:schemeClr val="accent1"/>
                </a:solidFill>
                <a:latin typeface="Calibri"/>
                <a:ea typeface="Times New Roman"/>
                <a:cs typeface="Calibri"/>
              </a:rPr>
              <a:t>SESSION 5</a:t>
            </a:r>
          </a:p>
          <a:p>
            <a:pPr>
              <a:buNone/>
            </a:pPr>
            <a:r>
              <a:rPr lang="en-GB" sz="2800" dirty="0" smtClean="0">
                <a:solidFill>
                  <a:schemeClr val="tx2"/>
                </a:solidFill>
                <a:latin typeface="Calibri"/>
                <a:ea typeface="Times New Roman"/>
                <a:cs typeface="Calibri"/>
              </a:rPr>
              <a:t>THE BUSINESS CASE FOR ACTION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2775" y="2794000"/>
            <a:ext cx="7848600" cy="584200"/>
          </a:xfrm>
          <a:prstGeom prst="rect">
            <a:avLst/>
          </a:prstGeom>
          <a:noFill/>
        </p:spPr>
        <p:txBody>
          <a:bodyPr>
            <a:spAutoFit/>
          </a:bodyPr>
          <a:lstStyle/>
          <a:p>
            <a:pPr algn="ctr" fontAlgn="auto">
              <a:spcBef>
                <a:spcPts val="0"/>
              </a:spcBef>
              <a:spcAft>
                <a:spcPts val="0"/>
              </a:spcAft>
              <a:defRPr/>
            </a:pPr>
            <a:r>
              <a:rPr lang="nl-NL" sz="3200" dirty="0" err="1">
                <a:solidFill>
                  <a:srgbClr val="414042"/>
                </a:solidFill>
                <a:latin typeface="Arial"/>
                <a:cs typeface="+mn-cs"/>
              </a:rPr>
              <a:t>Mother</a:t>
            </a:r>
            <a:r>
              <a:rPr lang="nl-NL" sz="3200" dirty="0">
                <a:solidFill>
                  <a:srgbClr val="414042"/>
                </a:solidFill>
                <a:latin typeface="Arial"/>
                <a:cs typeface="+mn-cs"/>
              </a:rPr>
              <a:t> </a:t>
            </a:r>
            <a:r>
              <a:rPr lang="nl-NL" sz="3200" dirty="0" err="1">
                <a:solidFill>
                  <a:srgbClr val="414042"/>
                </a:solidFill>
                <a:latin typeface="Arial"/>
                <a:cs typeface="+mn-cs"/>
              </a:rPr>
              <a:t>Nature’s</a:t>
            </a:r>
            <a:r>
              <a:rPr lang="nl-NL" sz="3200" dirty="0">
                <a:solidFill>
                  <a:srgbClr val="414042"/>
                </a:solidFill>
                <a:latin typeface="Arial"/>
                <a:cs typeface="+mn-cs"/>
              </a:rPr>
              <a:t> </a:t>
            </a:r>
            <a:r>
              <a:rPr lang="nl-NL" sz="3200" dirty="0" err="1">
                <a:solidFill>
                  <a:srgbClr val="414042"/>
                </a:solidFill>
                <a:latin typeface="Arial"/>
                <a:cs typeface="+mn-cs"/>
              </a:rPr>
              <a:t>Invoice</a:t>
            </a:r>
            <a:endParaRPr lang="nl-NL" sz="3200" dirty="0">
              <a:solidFill>
                <a:srgbClr val="414042"/>
              </a:solidFill>
              <a:latin typeface="Arial"/>
              <a:cs typeface="+mn-cs"/>
            </a:endParaRPr>
          </a:p>
        </p:txBody>
      </p:sp>
      <p:sp>
        <p:nvSpPr>
          <p:cNvPr id="3" name="Title 2"/>
          <p:cNvSpPr>
            <a:spLocks noGrp="1"/>
          </p:cNvSpPr>
          <p:nvPr>
            <p:ph type="title"/>
          </p:nvPr>
        </p:nvSpPr>
        <p:spPr/>
        <p:txBody>
          <a:bodyPr/>
          <a:lstStyle/>
          <a:p>
            <a:endParaRPr lang="nl-NL"/>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6192688" cy="792162"/>
          </a:xfrm>
        </p:spPr>
        <p:txBody>
          <a:bodyPr/>
          <a:lstStyle/>
          <a:p>
            <a:r>
              <a:rPr lang="nl-NL" dirty="0" smtClean="0">
                <a:solidFill>
                  <a:schemeClr val="accent2"/>
                </a:solidFill>
              </a:rPr>
              <a:t>Natural Capital at risk</a:t>
            </a:r>
            <a:endParaRPr lang="nl-NL" dirty="0">
              <a:solidFill>
                <a:schemeClr val="accent2"/>
              </a:solidFill>
            </a:endParaRPr>
          </a:p>
        </p:txBody>
      </p:sp>
      <p:sp>
        <p:nvSpPr>
          <p:cNvPr id="3" name="Content Placeholder 2"/>
          <p:cNvSpPr>
            <a:spLocks noGrp="1"/>
          </p:cNvSpPr>
          <p:nvPr>
            <p:ph idx="1"/>
          </p:nvPr>
        </p:nvSpPr>
        <p:spPr>
          <a:xfrm>
            <a:off x="755576" y="3573016"/>
            <a:ext cx="7867650" cy="4191000"/>
          </a:xfrm>
        </p:spPr>
        <p:txBody>
          <a:bodyPr/>
          <a:lstStyle/>
          <a:p>
            <a:pPr fontAlgn="t"/>
            <a:r>
              <a:rPr lang="en-US" dirty="0" smtClean="0"/>
              <a:t>The primary production and primary processing sectors analyzed are estimated to have externality costs totaling US$7.3 trillion, which equates to 13% of global economic output in 2009</a:t>
            </a:r>
          </a:p>
          <a:p>
            <a:pPr fontAlgn="t"/>
            <a:r>
              <a:rPr lang="en-US" dirty="0" smtClean="0"/>
              <a:t>The majority of environmental externality costs are from greenhouse gas emissions (38%) followed by water use (25%); land use (24%); air pollution (7%), land and water pollution (5%) and waste (1%).</a:t>
            </a:r>
          </a:p>
          <a:p>
            <a:endParaRPr lang="nl-NL" dirty="0"/>
          </a:p>
        </p:txBody>
      </p:sp>
      <p:pic>
        <p:nvPicPr>
          <p:cNvPr id="1026" name="Picture 2" descr="Natural Capital at Risk"/>
          <p:cNvPicPr>
            <a:picLocks noChangeAspect="1" noChangeArrowheads="1"/>
          </p:cNvPicPr>
          <p:nvPr/>
        </p:nvPicPr>
        <p:blipFill>
          <a:blip r:embed="rId3" cstate="print"/>
          <a:srcRect/>
          <a:stretch>
            <a:fillRect/>
          </a:stretch>
        </p:blipFill>
        <p:spPr bwMode="auto">
          <a:xfrm>
            <a:off x="1259632" y="764704"/>
            <a:ext cx="6667500" cy="274320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Text Box 3"/>
          <p:cNvSpPr txBox="1">
            <a:spLocks noChangeArrowheads="1"/>
          </p:cNvSpPr>
          <p:nvPr/>
        </p:nvSpPr>
        <p:spPr bwMode="auto">
          <a:xfrm>
            <a:off x="2789238" y="1211263"/>
            <a:ext cx="3711575" cy="646112"/>
          </a:xfrm>
          <a:prstGeom prst="rect">
            <a:avLst/>
          </a:prstGeom>
          <a:noFill/>
          <a:ln w="9525">
            <a:noFill/>
            <a:miter lim="800000"/>
            <a:headEnd/>
            <a:tailEnd/>
          </a:ln>
        </p:spPr>
        <p:txBody>
          <a:bodyPr>
            <a:spAutoFit/>
          </a:bodyPr>
          <a:lstStyle/>
          <a:p>
            <a:pPr algn="ctr"/>
            <a:r>
              <a:rPr lang="en-GB" dirty="0">
                <a:solidFill>
                  <a:srgbClr val="404142"/>
                </a:solidFill>
              </a:rPr>
              <a:t>Businesses impact on ecosystems and ecosystem services</a:t>
            </a:r>
          </a:p>
        </p:txBody>
      </p:sp>
      <p:sp>
        <p:nvSpPr>
          <p:cNvPr id="11273" name="Text Box 6"/>
          <p:cNvSpPr txBox="1">
            <a:spLocks noChangeArrowheads="1"/>
          </p:cNvSpPr>
          <p:nvPr/>
        </p:nvSpPr>
        <p:spPr bwMode="auto">
          <a:xfrm>
            <a:off x="2789238" y="4497388"/>
            <a:ext cx="3711575" cy="922337"/>
          </a:xfrm>
          <a:prstGeom prst="rect">
            <a:avLst/>
          </a:prstGeom>
          <a:noFill/>
          <a:ln w="9525">
            <a:noFill/>
            <a:miter lim="800000"/>
            <a:headEnd/>
            <a:tailEnd/>
          </a:ln>
        </p:spPr>
        <p:txBody>
          <a:bodyPr>
            <a:spAutoFit/>
          </a:bodyPr>
          <a:lstStyle/>
          <a:p>
            <a:pPr algn="ctr"/>
            <a:r>
              <a:rPr lang="en-GB">
                <a:solidFill>
                  <a:srgbClr val="404142"/>
                </a:solidFill>
              </a:rPr>
              <a:t>Businesses rely and depend on ecosystems and ecosystem services</a:t>
            </a:r>
          </a:p>
        </p:txBody>
      </p:sp>
      <p:sp>
        <p:nvSpPr>
          <p:cNvPr id="19468" name="TextBox 48"/>
          <p:cNvSpPr txBox="1">
            <a:spLocks noChangeArrowheads="1"/>
          </p:cNvSpPr>
          <p:nvPr/>
        </p:nvSpPr>
        <p:spPr bwMode="auto">
          <a:xfrm>
            <a:off x="2789238" y="2963863"/>
            <a:ext cx="3711575" cy="646112"/>
          </a:xfrm>
          <a:prstGeom prst="rect">
            <a:avLst/>
          </a:prstGeom>
          <a:noFill/>
          <a:ln w="9525">
            <a:noFill/>
            <a:miter lim="800000"/>
            <a:headEnd/>
            <a:tailEnd/>
          </a:ln>
        </p:spPr>
        <p:txBody>
          <a:bodyPr>
            <a:spAutoFit/>
          </a:bodyPr>
          <a:lstStyle/>
          <a:p>
            <a:pPr algn="ctr"/>
            <a:r>
              <a:rPr lang="en-GB">
                <a:solidFill>
                  <a:srgbClr val="404142"/>
                </a:solidFill>
              </a:rPr>
              <a:t>Ecosystem change creates business </a:t>
            </a:r>
            <a:r>
              <a:rPr lang="en-GB" b="1">
                <a:solidFill>
                  <a:srgbClr val="00B25A"/>
                </a:solidFill>
              </a:rPr>
              <a:t>risks</a:t>
            </a:r>
            <a:r>
              <a:rPr lang="en-GB">
                <a:solidFill>
                  <a:srgbClr val="404142"/>
                </a:solidFill>
              </a:rPr>
              <a:t> and </a:t>
            </a:r>
            <a:r>
              <a:rPr lang="en-GB" b="1">
                <a:solidFill>
                  <a:srgbClr val="00B25A"/>
                </a:solidFill>
              </a:rPr>
              <a:t>opportunities</a:t>
            </a:r>
          </a:p>
        </p:txBody>
      </p:sp>
      <p:sp>
        <p:nvSpPr>
          <p:cNvPr id="62469" name="Title 12"/>
          <p:cNvSpPr>
            <a:spLocks noGrp="1"/>
          </p:cNvSpPr>
          <p:nvPr>
            <p:ph type="title"/>
          </p:nvPr>
        </p:nvSpPr>
        <p:spPr>
          <a:xfrm>
            <a:off x="1276350" y="188640"/>
            <a:ext cx="7867650" cy="792162"/>
          </a:xfrm>
        </p:spPr>
        <p:txBody>
          <a:bodyPr/>
          <a:lstStyle/>
          <a:p>
            <a:pPr eaLnBrk="1" hangingPunct="1"/>
            <a:r>
              <a:rPr dirty="0" smtClean="0">
                <a:latin typeface="Arial" charset="0"/>
                <a:cs typeface="Arial" charset="0"/>
              </a:rPr>
              <a:t>Business case for action</a:t>
            </a:r>
          </a:p>
        </p:txBody>
      </p:sp>
      <p:sp>
        <p:nvSpPr>
          <p:cNvPr id="12" name="Content Placeholder 11"/>
          <p:cNvSpPr>
            <a:spLocks noGrp="1"/>
          </p:cNvSpPr>
          <p:nvPr>
            <p:ph idx="1"/>
          </p:nvPr>
        </p:nvSpPr>
        <p:spPr/>
        <p:txBody>
          <a:bodyPr/>
          <a:lstStyle/>
          <a:p>
            <a:endParaRPr lang="nl-NL"/>
          </a:p>
        </p:txBody>
      </p:sp>
      <p:sp>
        <p:nvSpPr>
          <p:cNvPr id="16" name="Curved Down Arrow 15"/>
          <p:cNvSpPr/>
          <p:nvPr/>
        </p:nvSpPr>
        <p:spPr>
          <a:xfrm>
            <a:off x="3344863" y="2135188"/>
            <a:ext cx="2498725" cy="731837"/>
          </a:xfrm>
          <a:prstGeom prst="curvedDown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58595B"/>
              </a:solidFill>
            </a:endParaRPr>
          </a:p>
        </p:txBody>
      </p:sp>
      <p:sp>
        <p:nvSpPr>
          <p:cNvPr id="17" name="Curved Down Arrow 16"/>
          <p:cNvSpPr/>
          <p:nvPr/>
        </p:nvSpPr>
        <p:spPr>
          <a:xfrm flipH="1" flipV="1">
            <a:off x="3344863" y="3714750"/>
            <a:ext cx="2498725" cy="731838"/>
          </a:xfrm>
          <a:prstGeom prst="curvedDown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58595B"/>
              </a:solidFill>
            </a:endParaRPr>
          </a:p>
        </p:txBody>
      </p:sp>
      <p:pic>
        <p:nvPicPr>
          <p:cNvPr id="62472" name="Picture 12" descr="Beeldvullende voorvertoon"/>
          <p:cNvPicPr>
            <a:picLocks noChangeAspect="1" noChangeArrowheads="1"/>
          </p:cNvPicPr>
          <p:nvPr/>
        </p:nvPicPr>
        <p:blipFill>
          <a:blip r:embed="rId3" cstate="print"/>
          <a:srcRect/>
          <a:stretch>
            <a:fillRect/>
          </a:stretch>
        </p:blipFill>
        <p:spPr bwMode="auto">
          <a:xfrm>
            <a:off x="684213" y="1916113"/>
            <a:ext cx="2025650" cy="1355725"/>
          </a:xfrm>
          <a:prstGeom prst="rect">
            <a:avLst/>
          </a:prstGeom>
          <a:noFill/>
          <a:ln w="9525">
            <a:noFill/>
            <a:miter lim="800000"/>
            <a:headEnd/>
            <a:tailEnd/>
          </a:ln>
        </p:spPr>
      </p:pic>
      <p:pic>
        <p:nvPicPr>
          <p:cNvPr id="62473" name="Picture 13" descr="F:\Projecten\LeadersForNature\7. Archive\2011\04 Flyer\Flyer 2011\Pictures LFN flyer versie 2\programme.jpg"/>
          <p:cNvPicPr>
            <a:picLocks noChangeAspect="1" noChangeArrowheads="1"/>
          </p:cNvPicPr>
          <p:nvPr/>
        </p:nvPicPr>
        <p:blipFill>
          <a:blip r:embed="rId4" cstate="print"/>
          <a:srcRect/>
          <a:stretch>
            <a:fillRect/>
          </a:stretch>
        </p:blipFill>
        <p:spPr bwMode="auto">
          <a:xfrm>
            <a:off x="557213" y="3497263"/>
            <a:ext cx="1943100" cy="1382712"/>
          </a:xfrm>
          <a:prstGeom prst="rect">
            <a:avLst/>
          </a:prstGeom>
          <a:noFill/>
          <a:ln w="9525">
            <a:noFill/>
            <a:miter lim="800000"/>
            <a:headEnd/>
            <a:tailEnd/>
          </a:ln>
        </p:spPr>
      </p:pic>
      <p:pic>
        <p:nvPicPr>
          <p:cNvPr id="62474" name="Picture 14" descr="F:\Projecten\LeadersForNature\7. Archive\2011\04 Flyer\Flyer 2011\Pictures LFN flyer versie 2\key results.JPG"/>
          <p:cNvPicPr>
            <a:picLocks noChangeAspect="1" noChangeArrowheads="1"/>
          </p:cNvPicPr>
          <p:nvPr/>
        </p:nvPicPr>
        <p:blipFill>
          <a:blip r:embed="rId5" cstate="print"/>
          <a:srcRect/>
          <a:stretch>
            <a:fillRect/>
          </a:stretch>
        </p:blipFill>
        <p:spPr bwMode="auto">
          <a:xfrm>
            <a:off x="6838950" y="2312988"/>
            <a:ext cx="2093913" cy="1401762"/>
          </a:xfrm>
          <a:prstGeom prst="rect">
            <a:avLst/>
          </a:prstGeom>
          <a:noFill/>
          <a:ln w="9525">
            <a:noFill/>
            <a:miter lim="800000"/>
            <a:headEnd/>
            <a:tailEnd/>
          </a:ln>
        </p:spPr>
      </p:pic>
      <p:pic>
        <p:nvPicPr>
          <p:cNvPr id="62475" name="Picture 16" descr="Beeldvullende voorvertoon"/>
          <p:cNvPicPr>
            <a:picLocks noChangeAspect="1" noChangeArrowheads="1"/>
          </p:cNvPicPr>
          <p:nvPr/>
        </p:nvPicPr>
        <p:blipFill>
          <a:blip r:embed="rId6" cstate="print"/>
          <a:srcRect/>
          <a:stretch>
            <a:fillRect/>
          </a:stretch>
        </p:blipFill>
        <p:spPr bwMode="auto">
          <a:xfrm>
            <a:off x="6588125" y="3933825"/>
            <a:ext cx="2087563" cy="1568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7"/>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127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autoUpdateAnimBg="0"/>
      <p:bldP spid="11273" grpId="0" autoUpdateAnimBg="0"/>
      <p:bldP spid="19468" grpId="0" autoUpdateAnimBg="0"/>
      <p:bldP spid="16" grpId="0" animBg="1" autoUpdateAnimBg="0"/>
      <p:bldP spid="17"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6350" y="188640"/>
            <a:ext cx="7867650" cy="792162"/>
          </a:xfrm>
        </p:spPr>
        <p:txBody>
          <a:bodyPr/>
          <a:lstStyle/>
          <a:p>
            <a:r>
              <a:rPr lang="en-GB" dirty="0" err="1" smtClean="0"/>
              <a:t>Vittel</a:t>
            </a:r>
            <a:endParaRPr lang="en-GB" dirty="0"/>
          </a:p>
        </p:txBody>
      </p:sp>
      <p:sp>
        <p:nvSpPr>
          <p:cNvPr id="6" name="Content Placeholder 5"/>
          <p:cNvSpPr>
            <a:spLocks noGrp="1"/>
          </p:cNvSpPr>
          <p:nvPr>
            <p:ph idx="1"/>
          </p:nvPr>
        </p:nvSpPr>
        <p:spPr/>
        <p:txBody>
          <a:bodyPr/>
          <a:lstStyle/>
          <a:p>
            <a:endParaRPr lang="nl-NL"/>
          </a:p>
        </p:txBody>
      </p:sp>
      <p:pic>
        <p:nvPicPr>
          <p:cNvPr id="8" name="Picture 7" descr="Nestlé Agrivair Picture.JPG"/>
          <p:cNvPicPr>
            <a:picLocks noChangeAspect="1"/>
          </p:cNvPicPr>
          <p:nvPr/>
        </p:nvPicPr>
        <p:blipFill>
          <a:blip r:embed="rId3" cstate="print"/>
          <a:stretch>
            <a:fillRect/>
          </a:stretch>
        </p:blipFill>
        <p:spPr>
          <a:xfrm>
            <a:off x="827584" y="918345"/>
            <a:ext cx="7528109" cy="4968552"/>
          </a:xfrm>
          <a:prstGeom prst="rect">
            <a:avLst/>
          </a:prstGeom>
        </p:spPr>
      </p:pic>
      <p:sp>
        <p:nvSpPr>
          <p:cNvPr id="10" name="TextBox 9"/>
          <p:cNvSpPr txBox="1"/>
          <p:nvPr/>
        </p:nvSpPr>
        <p:spPr>
          <a:xfrm>
            <a:off x="789084" y="5834139"/>
            <a:ext cx="3672408" cy="276999"/>
          </a:xfrm>
          <a:prstGeom prst="rect">
            <a:avLst/>
          </a:prstGeom>
          <a:noFill/>
        </p:spPr>
        <p:txBody>
          <a:bodyPr wrap="square" rtlCol="0">
            <a:spAutoFit/>
          </a:bodyPr>
          <a:lstStyle/>
          <a:p>
            <a:r>
              <a:rPr lang="en-US" sz="1200" dirty="0" smtClean="0">
                <a:solidFill>
                  <a:schemeClr val="bg2">
                    <a:lumMod val="50000"/>
                  </a:schemeClr>
                </a:solidFill>
                <a:latin typeface="Arial" pitchFamily="34" charset="0"/>
                <a:cs typeface="Arial" pitchFamily="34" charset="0"/>
              </a:rPr>
              <a:t>Photo Credit: Nestlé Waters</a:t>
            </a:r>
            <a:endParaRPr lang="en-US" sz="1200" dirty="0">
              <a:solidFill>
                <a:schemeClr val="bg2">
                  <a:lumMod val="50000"/>
                </a:schemeClr>
              </a:solidFill>
              <a:latin typeface="Arial" pitchFamily="34" charset="0"/>
              <a:cs typeface="Arial" pitchFamily="34" charset="0"/>
            </a:endParaRPr>
          </a:p>
        </p:txBody>
      </p:sp>
      <p:pic>
        <p:nvPicPr>
          <p:cNvPr id="11" name="Picture 2" descr="http://vittel-les-promos.com/json/images/img_96.png"/>
          <p:cNvPicPr>
            <a:picLocks noChangeAspect="1" noChangeArrowheads="1"/>
          </p:cNvPicPr>
          <p:nvPr/>
        </p:nvPicPr>
        <p:blipFill>
          <a:blip r:embed="rId4" cstate="print"/>
          <a:srcRect/>
          <a:stretch>
            <a:fillRect/>
          </a:stretch>
        </p:blipFill>
        <p:spPr bwMode="auto">
          <a:xfrm>
            <a:off x="7380312" y="908720"/>
            <a:ext cx="936104" cy="1186611"/>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8"/>
          <p:cNvSpPr>
            <a:spLocks noGrp="1"/>
          </p:cNvSpPr>
          <p:nvPr>
            <p:ph type="title"/>
          </p:nvPr>
        </p:nvSpPr>
        <p:spPr/>
        <p:txBody>
          <a:bodyPr/>
          <a:lstStyle/>
          <a:p>
            <a:pPr eaLnBrk="1" hangingPunct="1"/>
            <a:r>
              <a:rPr smtClean="0">
                <a:solidFill>
                  <a:schemeClr val="tx2"/>
                </a:solidFill>
                <a:latin typeface="Arial" charset="0"/>
                <a:cs typeface="Arial" charset="0"/>
              </a:rPr>
              <a:t>Business Ecosystems Training – Contributors</a:t>
            </a:r>
          </a:p>
        </p:txBody>
      </p:sp>
      <p:sp>
        <p:nvSpPr>
          <p:cNvPr id="22531" name="Text Placeholder 29"/>
          <p:cNvSpPr>
            <a:spLocks noGrp="1"/>
          </p:cNvSpPr>
          <p:nvPr>
            <p:ph idx="1"/>
          </p:nvPr>
        </p:nvSpPr>
        <p:spPr bwMode="auto"/>
        <p:txBody>
          <a:bodyPr wrap="square" numCol="1" anchor="t" anchorCtr="0" compatLnSpc="1">
            <a:prstTxWarp prst="textNoShape">
              <a:avLst/>
            </a:prstTxWarp>
            <a:spAutoFit/>
          </a:bodyPr>
          <a:lstStyle/>
          <a:p>
            <a:pPr eaLnBrk="1" hangingPunct="1"/>
            <a:r>
              <a:rPr sz="1400" dirty="0" smtClean="0">
                <a:solidFill>
                  <a:schemeClr val="tx1"/>
                </a:solidFill>
                <a:latin typeface="Arial" charset="0"/>
                <a:cs typeface="Arial" charset="0"/>
              </a:rPr>
              <a:t>The content is based on                                    material and publically available reports. </a:t>
            </a:r>
          </a:p>
          <a:p>
            <a:pPr eaLnBrk="1" hangingPunct="1"/>
            <a:endParaRPr sz="800" dirty="0" smtClean="0">
              <a:solidFill>
                <a:schemeClr val="tx1"/>
              </a:solidFill>
              <a:latin typeface="Arial" charset="0"/>
              <a:cs typeface="Arial" charset="0"/>
            </a:endParaRPr>
          </a:p>
          <a:p>
            <a:pPr eaLnBrk="1" hangingPunct="1"/>
            <a:r>
              <a:rPr sz="1400" dirty="0" smtClean="0">
                <a:solidFill>
                  <a:schemeClr val="tx1"/>
                </a:solidFill>
                <a:latin typeface="Arial" charset="0"/>
                <a:cs typeface="Arial" charset="0"/>
              </a:rPr>
              <a:t>BET curriculum and structure was designed by</a:t>
            </a:r>
          </a:p>
          <a:p>
            <a:pPr eaLnBrk="1" hangingPunct="1"/>
            <a:endParaRPr sz="800" dirty="0" smtClean="0">
              <a:solidFill>
                <a:schemeClr val="tx1"/>
              </a:solidFill>
              <a:latin typeface="Arial" charset="0"/>
              <a:cs typeface="Arial" charset="0"/>
            </a:endParaRPr>
          </a:p>
          <a:p>
            <a:pPr eaLnBrk="1" hangingPunct="1"/>
            <a:r>
              <a:rPr sz="1400" dirty="0" smtClean="0">
                <a:solidFill>
                  <a:schemeClr val="tx1"/>
                </a:solidFill>
                <a:latin typeface="Arial" charset="0"/>
                <a:cs typeface="Arial" charset="0"/>
              </a:rPr>
              <a:t>The structure and content development of BET was governed by an Advisory Committee consisting of WBCSD member companies and Regional Network partners, NGOs, UN and academic institutions.</a:t>
            </a:r>
          </a:p>
        </p:txBody>
      </p:sp>
      <p:pic>
        <p:nvPicPr>
          <p:cNvPr id="22532" name="Picture 3"/>
          <p:cNvPicPr>
            <a:picLocks noChangeAspect="1" noChangeArrowheads="1"/>
          </p:cNvPicPr>
          <p:nvPr/>
        </p:nvPicPr>
        <p:blipFill>
          <a:blip r:embed="rId3" cstate="print"/>
          <a:srcRect/>
          <a:stretch>
            <a:fillRect/>
          </a:stretch>
        </p:blipFill>
        <p:spPr bwMode="auto">
          <a:xfrm>
            <a:off x="3275856" y="1844824"/>
            <a:ext cx="854075" cy="401638"/>
          </a:xfrm>
          <a:prstGeom prst="rect">
            <a:avLst/>
          </a:prstGeom>
          <a:noFill/>
          <a:ln w="9525">
            <a:noFill/>
            <a:miter lim="800000"/>
            <a:headEnd/>
            <a:tailEnd/>
          </a:ln>
        </p:spPr>
      </p:pic>
      <p:pic>
        <p:nvPicPr>
          <p:cNvPr id="22533" name="Picture 6"/>
          <p:cNvPicPr>
            <a:picLocks noChangeAspect="1" noChangeArrowheads="1"/>
          </p:cNvPicPr>
          <p:nvPr/>
        </p:nvPicPr>
        <p:blipFill>
          <a:blip r:embed="rId4" cstate="print"/>
          <a:srcRect/>
          <a:stretch>
            <a:fillRect/>
          </a:stretch>
        </p:blipFill>
        <p:spPr bwMode="auto">
          <a:xfrm>
            <a:off x="1187450" y="3573016"/>
            <a:ext cx="7348538" cy="2448372"/>
          </a:xfrm>
          <a:prstGeom prst="rect">
            <a:avLst/>
          </a:prstGeom>
          <a:noFill/>
          <a:ln w="9525">
            <a:noFill/>
            <a:miter lim="800000"/>
            <a:headEnd/>
            <a:tailEnd/>
          </a:ln>
        </p:spPr>
      </p:pic>
      <p:pic>
        <p:nvPicPr>
          <p:cNvPr id="22534" name="Picture 13" descr="WBCSD - World Business Council for Sustainable Development"/>
          <p:cNvPicPr>
            <a:picLocks noChangeAspect="1" noChangeArrowheads="1"/>
          </p:cNvPicPr>
          <p:nvPr/>
        </p:nvPicPr>
        <p:blipFill>
          <a:blip r:embed="rId5" cstate="print"/>
          <a:srcRect/>
          <a:stretch>
            <a:fillRect/>
          </a:stretch>
        </p:blipFill>
        <p:spPr bwMode="auto">
          <a:xfrm>
            <a:off x="2771800" y="980728"/>
            <a:ext cx="2592288" cy="7847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608" y="620688"/>
            <a:ext cx="7867650" cy="792162"/>
          </a:xfrm>
        </p:spPr>
        <p:txBody>
          <a:bodyPr/>
          <a:lstStyle/>
          <a:p>
            <a:r>
              <a:rPr lang="en-GB" dirty="0" err="1" smtClean="0"/>
              <a:t>Energia</a:t>
            </a:r>
            <a:r>
              <a:rPr lang="en-GB" dirty="0" smtClean="0"/>
              <a:t> Global (now </a:t>
            </a:r>
            <a:r>
              <a:rPr lang="en-GB" dirty="0" err="1" smtClean="0"/>
              <a:t>Enel</a:t>
            </a:r>
            <a:r>
              <a:rPr lang="en-GB" dirty="0" smtClean="0"/>
              <a:t> Latin America)</a:t>
            </a:r>
            <a:endParaRPr lang="en-GB" dirty="0"/>
          </a:p>
        </p:txBody>
      </p:sp>
      <p:sp>
        <p:nvSpPr>
          <p:cNvPr id="6" name="Content Placeholder 5"/>
          <p:cNvSpPr>
            <a:spLocks noGrp="1"/>
          </p:cNvSpPr>
          <p:nvPr>
            <p:ph idx="1"/>
          </p:nvPr>
        </p:nvSpPr>
        <p:spPr/>
        <p:txBody>
          <a:bodyPr/>
          <a:lstStyle/>
          <a:p>
            <a:endParaRPr lang="nl-NL"/>
          </a:p>
        </p:txBody>
      </p:sp>
      <p:pic>
        <p:nvPicPr>
          <p:cNvPr id="8" name="Picture 2" descr="Sarapiqui 2"/>
          <p:cNvPicPr>
            <a:picLocks noChangeAspect="1" noChangeArrowheads="1"/>
          </p:cNvPicPr>
          <p:nvPr/>
        </p:nvPicPr>
        <p:blipFill>
          <a:blip r:embed="rId3" cstate="print"/>
          <a:srcRect/>
          <a:stretch>
            <a:fillRect/>
          </a:stretch>
        </p:blipFill>
        <p:spPr bwMode="auto">
          <a:xfrm>
            <a:off x="969963" y="1200150"/>
            <a:ext cx="7716837" cy="4591050"/>
          </a:xfrm>
          <a:prstGeom prst="rect">
            <a:avLst/>
          </a:prstGeom>
          <a:noFill/>
          <a:ln w="9525">
            <a:noFill/>
            <a:miter lim="800000"/>
            <a:headEnd/>
            <a:tailEnd/>
          </a:ln>
        </p:spPr>
      </p:pic>
      <p:pic>
        <p:nvPicPr>
          <p:cNvPr id="9" name="Picture 3" descr="EnergiaGlobal"/>
          <p:cNvPicPr>
            <a:picLocks noChangeAspect="1" noChangeArrowheads="1"/>
          </p:cNvPicPr>
          <p:nvPr/>
        </p:nvPicPr>
        <p:blipFill>
          <a:blip r:embed="rId4" cstate="print"/>
          <a:srcRect/>
          <a:stretch>
            <a:fillRect/>
          </a:stretch>
        </p:blipFill>
        <p:spPr bwMode="auto">
          <a:xfrm>
            <a:off x="6705984" y="1200150"/>
            <a:ext cx="1993516" cy="925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6350" y="260648"/>
            <a:ext cx="7867650" cy="792162"/>
          </a:xfrm>
        </p:spPr>
        <p:txBody>
          <a:bodyPr/>
          <a:lstStyle/>
          <a:p>
            <a:r>
              <a:rPr lang="en-GB" dirty="0" smtClean="0"/>
              <a:t>Potlatch</a:t>
            </a:r>
            <a:endParaRPr lang="en-GB" dirty="0"/>
          </a:p>
        </p:txBody>
      </p:sp>
      <p:sp>
        <p:nvSpPr>
          <p:cNvPr id="6" name="Content Placeholder 5"/>
          <p:cNvSpPr>
            <a:spLocks noGrp="1"/>
          </p:cNvSpPr>
          <p:nvPr>
            <p:ph idx="1"/>
          </p:nvPr>
        </p:nvSpPr>
        <p:spPr/>
        <p:txBody>
          <a:bodyPr/>
          <a:lstStyle/>
          <a:p>
            <a:endParaRPr lang="nl-NL"/>
          </a:p>
        </p:txBody>
      </p:sp>
      <p:pic>
        <p:nvPicPr>
          <p:cNvPr id="8" name="Picture 2"/>
          <p:cNvPicPr>
            <a:picLocks noChangeAspect="1" noChangeArrowheads="1"/>
          </p:cNvPicPr>
          <p:nvPr/>
        </p:nvPicPr>
        <p:blipFill>
          <a:blip r:embed="rId3" cstate="print"/>
          <a:srcRect/>
          <a:stretch>
            <a:fillRect/>
          </a:stretch>
        </p:blipFill>
        <p:spPr bwMode="auto">
          <a:xfrm>
            <a:off x="971602" y="1200150"/>
            <a:ext cx="7716837" cy="459105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6577370" y="1200150"/>
            <a:ext cx="2122130" cy="6248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5616" y="260648"/>
            <a:ext cx="7867650" cy="792162"/>
          </a:xfrm>
        </p:spPr>
        <p:txBody>
          <a:bodyPr/>
          <a:lstStyle/>
          <a:p>
            <a:r>
              <a:rPr lang="en-GB" dirty="0" smtClean="0"/>
              <a:t>Allegheny Energy</a:t>
            </a:r>
            <a:endParaRPr lang="en-GB" dirty="0"/>
          </a:p>
        </p:txBody>
      </p:sp>
      <p:sp>
        <p:nvSpPr>
          <p:cNvPr id="6" name="Content Placeholder 5"/>
          <p:cNvSpPr>
            <a:spLocks noGrp="1"/>
          </p:cNvSpPr>
          <p:nvPr>
            <p:ph idx="1"/>
          </p:nvPr>
        </p:nvSpPr>
        <p:spPr/>
        <p:txBody>
          <a:bodyPr/>
          <a:lstStyle/>
          <a:p>
            <a:endParaRPr lang="nl-NL"/>
          </a:p>
        </p:txBody>
      </p:sp>
      <p:pic>
        <p:nvPicPr>
          <p:cNvPr id="8" name="Picture 2" descr="Canaan Valley"/>
          <p:cNvPicPr>
            <a:picLocks noChangeAspect="1" noChangeArrowheads="1"/>
          </p:cNvPicPr>
          <p:nvPr/>
        </p:nvPicPr>
        <p:blipFill>
          <a:blip r:embed="rId3" cstate="print"/>
          <a:srcRect/>
          <a:stretch>
            <a:fillRect/>
          </a:stretch>
        </p:blipFill>
        <p:spPr bwMode="auto">
          <a:xfrm>
            <a:off x="958851" y="1200150"/>
            <a:ext cx="7716837" cy="459105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6693927" y="1200150"/>
            <a:ext cx="2005573" cy="53668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cdn.wemotor.my/blog/wp-content/uploads/2011/12/Honda-Cars-Claimed-By-Thai-Floods-0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43658"/>
            <a:ext cx="4860032" cy="2884080"/>
          </a:xfrm>
          <a:prstGeom prst="rect">
            <a:avLst/>
          </a:prstGeom>
          <a:noFill/>
          <a:extLst>
            <a:ext uri="{909E8E84-426E-40DD-AFC4-6F175D3DCCD1}">
              <a14:hiddenFill xmlns:a14="http://schemas.microsoft.com/office/drawing/2010/main" xmlns="">
                <a:solidFill>
                  <a:srgbClr val="FFFFFF"/>
                </a:solidFill>
              </a14:hiddenFill>
            </a:ext>
          </a:extLst>
        </p:spPr>
      </p:pic>
      <p:pic>
        <p:nvPicPr>
          <p:cNvPr id="61442" name="Picture 8" descr="http://understory.ran.org/wp-content/uploads/2010/02/20080922_PNG_7570.jpg"/>
          <p:cNvPicPr>
            <a:picLocks noChangeAspect="1" noChangeArrowheads="1"/>
          </p:cNvPicPr>
          <p:nvPr/>
        </p:nvPicPr>
        <p:blipFill>
          <a:blip r:embed="rId4" cstate="print"/>
          <a:srcRect t="11776"/>
          <a:stretch>
            <a:fillRect/>
          </a:stretch>
        </p:blipFill>
        <p:spPr bwMode="auto">
          <a:xfrm>
            <a:off x="0" y="4005064"/>
            <a:ext cx="4851400" cy="2852936"/>
          </a:xfrm>
          <a:prstGeom prst="rect">
            <a:avLst/>
          </a:prstGeom>
          <a:noFill/>
          <a:ln w="9525">
            <a:noFill/>
            <a:miter lim="800000"/>
            <a:headEnd/>
            <a:tailEnd/>
          </a:ln>
        </p:spPr>
      </p:pic>
      <p:sp>
        <p:nvSpPr>
          <p:cNvPr id="61444" name="Title 1"/>
          <p:cNvSpPr>
            <a:spLocks noGrp="1"/>
          </p:cNvSpPr>
          <p:nvPr>
            <p:ph type="title"/>
          </p:nvPr>
        </p:nvSpPr>
        <p:spPr>
          <a:xfrm>
            <a:off x="609600" y="152400"/>
            <a:ext cx="7704138" cy="647700"/>
          </a:xfrm>
        </p:spPr>
        <p:txBody>
          <a:bodyPr anchor="ctr"/>
          <a:lstStyle/>
          <a:p>
            <a:pPr eaLnBrk="1" hangingPunct="1"/>
            <a:r>
              <a:rPr lang="en-US" smtClean="0"/>
              <a:t>Risks &amp; Opportunities</a:t>
            </a:r>
          </a:p>
        </p:txBody>
      </p:sp>
      <p:sp>
        <p:nvSpPr>
          <p:cNvPr id="61445" name="Rectangle 2"/>
          <p:cNvSpPr>
            <a:spLocks noChangeArrowheads="1"/>
          </p:cNvSpPr>
          <p:nvPr/>
        </p:nvSpPr>
        <p:spPr bwMode="auto">
          <a:xfrm>
            <a:off x="0" y="1089025"/>
            <a:ext cx="4826000" cy="615553"/>
          </a:xfrm>
          <a:prstGeom prst="rect">
            <a:avLst/>
          </a:prstGeom>
          <a:solidFill>
            <a:srgbClr val="000000">
              <a:alpha val="50195"/>
            </a:srgbClr>
          </a:solidFill>
          <a:ln w="9525">
            <a:noFill/>
            <a:miter lim="800000"/>
            <a:headEnd/>
            <a:tailEnd/>
          </a:ln>
        </p:spPr>
        <p:txBody>
          <a:bodyPr>
            <a:spAutoFit/>
          </a:bodyPr>
          <a:lstStyle/>
          <a:p>
            <a:r>
              <a:rPr lang="en-US" sz="2000" dirty="0">
                <a:solidFill>
                  <a:schemeClr val="bg1"/>
                </a:solidFill>
              </a:rPr>
              <a:t>OPERATIONAL</a:t>
            </a:r>
          </a:p>
          <a:p>
            <a:r>
              <a:rPr lang="en-US" sz="1400" dirty="0">
                <a:solidFill>
                  <a:schemeClr val="bg1"/>
                </a:solidFill>
              </a:rPr>
              <a:t>E.g. </a:t>
            </a:r>
            <a:r>
              <a:rPr lang="en-US" sz="1400" dirty="0" smtClean="0">
                <a:solidFill>
                  <a:schemeClr val="bg1"/>
                </a:solidFill>
              </a:rPr>
              <a:t> Flooding of Honda factory</a:t>
            </a:r>
            <a:endParaRPr lang="en-US" sz="1400" dirty="0">
              <a:solidFill>
                <a:schemeClr val="bg1"/>
              </a:solidFill>
            </a:endParaRPr>
          </a:p>
        </p:txBody>
      </p:sp>
      <p:sp>
        <p:nvSpPr>
          <p:cNvPr id="8" name="TextBox 7"/>
          <p:cNvSpPr txBox="1"/>
          <p:nvPr/>
        </p:nvSpPr>
        <p:spPr>
          <a:xfrm rot="16200000">
            <a:off x="-1805781" y="1970881"/>
            <a:ext cx="3781425" cy="214313"/>
          </a:xfrm>
          <a:prstGeom prst="rect">
            <a:avLst/>
          </a:prstGeom>
          <a:noFill/>
        </p:spPr>
        <p:txBody>
          <a:bodyPr>
            <a:spAutoFit/>
          </a:bodyPr>
          <a:lstStyle/>
          <a:p>
            <a:pPr>
              <a:defRPr/>
            </a:pPr>
            <a:r>
              <a:rPr lang="en-US" sz="800" dirty="0">
                <a:solidFill>
                  <a:schemeClr val="bg1">
                    <a:lumMod val="65000"/>
                  </a:schemeClr>
                </a:solidFill>
              </a:rPr>
              <a:t>Photo Credit: The Economist</a:t>
            </a:r>
          </a:p>
        </p:txBody>
      </p:sp>
      <p:pic>
        <p:nvPicPr>
          <p:cNvPr id="61447" name="Picture 6" descr="http://econews.com.au/wp-content/uploads/2011/12/logging-greenpeace.jpg"/>
          <p:cNvPicPr>
            <a:picLocks noChangeAspect="1" noChangeArrowheads="1"/>
          </p:cNvPicPr>
          <p:nvPr/>
        </p:nvPicPr>
        <p:blipFill>
          <a:blip r:embed="rId5" cstate="print"/>
          <a:srcRect/>
          <a:stretch>
            <a:fillRect/>
          </a:stretch>
        </p:blipFill>
        <p:spPr bwMode="auto">
          <a:xfrm>
            <a:off x="4845050" y="1092200"/>
            <a:ext cx="4298950" cy="2878138"/>
          </a:xfrm>
          <a:prstGeom prst="rect">
            <a:avLst/>
          </a:prstGeom>
          <a:noFill/>
          <a:ln w="9525">
            <a:noFill/>
            <a:miter lim="800000"/>
            <a:headEnd/>
            <a:tailEnd/>
          </a:ln>
        </p:spPr>
      </p:pic>
      <p:sp>
        <p:nvSpPr>
          <p:cNvPr id="61448" name="Rectangle 9"/>
          <p:cNvSpPr>
            <a:spLocks noChangeArrowheads="1"/>
          </p:cNvSpPr>
          <p:nvPr/>
        </p:nvSpPr>
        <p:spPr bwMode="auto">
          <a:xfrm>
            <a:off x="4821238" y="1081088"/>
            <a:ext cx="4322762" cy="830262"/>
          </a:xfrm>
          <a:prstGeom prst="rect">
            <a:avLst/>
          </a:prstGeom>
          <a:solidFill>
            <a:srgbClr val="000000">
              <a:alpha val="50195"/>
            </a:srgbClr>
          </a:solidFill>
          <a:ln w="9525">
            <a:noFill/>
            <a:miter lim="800000"/>
            <a:headEnd/>
            <a:tailEnd/>
          </a:ln>
        </p:spPr>
        <p:txBody>
          <a:bodyPr>
            <a:spAutoFit/>
          </a:bodyPr>
          <a:lstStyle/>
          <a:p>
            <a:r>
              <a:rPr lang="en-US" sz="2000">
                <a:solidFill>
                  <a:schemeClr val="bg1"/>
                </a:solidFill>
              </a:rPr>
              <a:t>LEGAL</a:t>
            </a:r>
          </a:p>
          <a:p>
            <a:r>
              <a:rPr lang="en-US" sz="1400">
                <a:solidFill>
                  <a:schemeClr val="bg1"/>
                </a:solidFill>
              </a:rPr>
              <a:t>E.g. Concord Pacific fined $97 million after being found guilty of illegal logging in Papua New Guinea</a:t>
            </a:r>
          </a:p>
        </p:txBody>
      </p:sp>
      <p:sp>
        <p:nvSpPr>
          <p:cNvPr id="61449" name="Rectangle 13"/>
          <p:cNvSpPr>
            <a:spLocks noChangeArrowheads="1"/>
          </p:cNvSpPr>
          <p:nvPr/>
        </p:nvSpPr>
        <p:spPr bwMode="auto">
          <a:xfrm>
            <a:off x="0" y="3959225"/>
            <a:ext cx="4838700" cy="1046440"/>
          </a:xfrm>
          <a:prstGeom prst="rect">
            <a:avLst/>
          </a:prstGeom>
          <a:solidFill>
            <a:srgbClr val="000000">
              <a:alpha val="50195"/>
            </a:srgbClr>
          </a:solidFill>
          <a:ln w="9525">
            <a:noFill/>
            <a:miter lim="800000"/>
            <a:headEnd/>
            <a:tailEnd/>
          </a:ln>
        </p:spPr>
        <p:txBody>
          <a:bodyPr wrap="square">
            <a:spAutoFit/>
          </a:bodyPr>
          <a:lstStyle/>
          <a:p>
            <a:r>
              <a:rPr lang="en-US" sz="2000" dirty="0">
                <a:solidFill>
                  <a:schemeClr val="bg1"/>
                </a:solidFill>
              </a:rPr>
              <a:t>REPUTATIONAL/ MARKETS</a:t>
            </a:r>
          </a:p>
          <a:p>
            <a:r>
              <a:rPr lang="en-US" sz="1400" dirty="0" smtClean="0">
                <a:solidFill>
                  <a:srgbClr val="FFFFFF"/>
                </a:solidFill>
                <a:latin typeface="Arial"/>
              </a:rPr>
              <a:t>E.g. Mattel received over 500.000 customer complaints during Greenpeace campaign due to unsustainable packaging</a:t>
            </a:r>
          </a:p>
        </p:txBody>
      </p:sp>
      <p:pic>
        <p:nvPicPr>
          <p:cNvPr id="61450" name="Picture 2"/>
          <p:cNvPicPr>
            <a:picLocks noChangeAspect="1" noChangeArrowheads="1"/>
          </p:cNvPicPr>
          <p:nvPr/>
        </p:nvPicPr>
        <p:blipFill>
          <a:blip r:embed="rId6" cstate="print"/>
          <a:srcRect b="47"/>
          <a:stretch>
            <a:fillRect/>
          </a:stretch>
        </p:blipFill>
        <p:spPr bwMode="auto">
          <a:xfrm>
            <a:off x="4840288" y="3965575"/>
            <a:ext cx="3321050" cy="2892425"/>
          </a:xfrm>
          <a:prstGeom prst="rect">
            <a:avLst/>
          </a:prstGeom>
          <a:noFill/>
          <a:ln w="9525">
            <a:noFill/>
            <a:miter lim="800000"/>
            <a:headEnd/>
            <a:tailEnd/>
          </a:ln>
        </p:spPr>
      </p:pic>
      <p:sp>
        <p:nvSpPr>
          <p:cNvPr id="61451" name="Rectangle 11"/>
          <p:cNvSpPr>
            <a:spLocks noChangeArrowheads="1"/>
          </p:cNvSpPr>
          <p:nvPr/>
        </p:nvSpPr>
        <p:spPr bwMode="auto">
          <a:xfrm>
            <a:off x="4838700" y="3962400"/>
            <a:ext cx="4305300" cy="1046163"/>
          </a:xfrm>
          <a:prstGeom prst="rect">
            <a:avLst/>
          </a:prstGeom>
          <a:solidFill>
            <a:srgbClr val="000000">
              <a:alpha val="58823"/>
            </a:srgbClr>
          </a:solidFill>
          <a:ln w="9525">
            <a:noFill/>
            <a:miter lim="800000"/>
            <a:headEnd/>
            <a:tailEnd/>
          </a:ln>
        </p:spPr>
        <p:txBody>
          <a:bodyPr>
            <a:spAutoFit/>
          </a:bodyPr>
          <a:lstStyle/>
          <a:p>
            <a:r>
              <a:rPr lang="en-US" sz="2000">
                <a:solidFill>
                  <a:schemeClr val="bg1"/>
                </a:solidFill>
              </a:rPr>
              <a:t>FINANCIAL</a:t>
            </a:r>
          </a:p>
          <a:p>
            <a:r>
              <a:rPr lang="en-US" sz="1400">
                <a:solidFill>
                  <a:schemeClr val="bg1"/>
                </a:solidFill>
              </a:rPr>
              <a:t>E.g. Infinito Gold lost more than half of its value when the Costa Rican court annulled a gold mine concession</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ttp://generationalliance.com/assets/Uploads/_resampled/SetWidth675-RainforestAllianceKerichoCarolineIrby059.jpg"/>
          <p:cNvPicPr>
            <a:picLocks noChangeAspect="1" noChangeArrowheads="1"/>
          </p:cNvPicPr>
          <p:nvPr/>
        </p:nvPicPr>
        <p:blipFill>
          <a:blip r:embed="rId3" cstate="print"/>
          <a:srcRect b="56"/>
          <a:stretch>
            <a:fillRect/>
          </a:stretch>
        </p:blipFill>
        <p:spPr bwMode="auto">
          <a:xfrm>
            <a:off x="4595813" y="1362075"/>
            <a:ext cx="4548187" cy="2936875"/>
          </a:xfrm>
          <a:prstGeom prst="rect">
            <a:avLst/>
          </a:prstGeom>
          <a:noFill/>
          <a:ln w="9525">
            <a:noFill/>
            <a:miter lim="800000"/>
            <a:headEnd/>
            <a:tailEnd/>
          </a:ln>
        </p:spPr>
      </p:pic>
      <p:pic>
        <p:nvPicPr>
          <p:cNvPr id="62467" name="Picture 2" descr="http://blog.newsok.com/retail-business/files/2012/05/walmart-sign.jpg"/>
          <p:cNvPicPr>
            <a:picLocks noChangeAspect="1" noChangeArrowheads="1"/>
          </p:cNvPicPr>
          <p:nvPr/>
        </p:nvPicPr>
        <p:blipFill>
          <a:blip r:embed="rId4" cstate="print"/>
          <a:srcRect/>
          <a:stretch>
            <a:fillRect/>
          </a:stretch>
        </p:blipFill>
        <p:spPr bwMode="auto">
          <a:xfrm>
            <a:off x="0" y="1349375"/>
            <a:ext cx="4572000" cy="2947988"/>
          </a:xfrm>
          <a:prstGeom prst="rect">
            <a:avLst/>
          </a:prstGeom>
          <a:noFill/>
          <a:ln w="9525">
            <a:noFill/>
            <a:miter lim="800000"/>
            <a:headEnd/>
            <a:tailEnd/>
          </a:ln>
        </p:spPr>
      </p:pic>
      <p:sp>
        <p:nvSpPr>
          <p:cNvPr id="62468" name="Rectangle 2"/>
          <p:cNvSpPr>
            <a:spLocks noChangeArrowheads="1"/>
          </p:cNvSpPr>
          <p:nvPr/>
        </p:nvSpPr>
        <p:spPr bwMode="auto">
          <a:xfrm>
            <a:off x="0" y="1344613"/>
            <a:ext cx="4572000" cy="708025"/>
          </a:xfrm>
          <a:prstGeom prst="rect">
            <a:avLst/>
          </a:prstGeom>
          <a:solidFill>
            <a:srgbClr val="000000">
              <a:alpha val="50195"/>
            </a:srgbClr>
          </a:solidFill>
          <a:ln w="9525">
            <a:noFill/>
            <a:miter lim="800000"/>
            <a:headEnd/>
            <a:tailEnd/>
          </a:ln>
        </p:spPr>
        <p:txBody>
          <a:bodyPr>
            <a:spAutoFit/>
          </a:bodyPr>
          <a:lstStyle/>
          <a:p>
            <a:r>
              <a:rPr lang="en-US" sz="2000">
                <a:solidFill>
                  <a:schemeClr val="bg1"/>
                </a:solidFill>
              </a:rPr>
              <a:t>Walmart to save $150 Million in 2013 thanks to sustainability programs</a:t>
            </a:r>
          </a:p>
        </p:txBody>
      </p:sp>
      <p:sp>
        <p:nvSpPr>
          <p:cNvPr id="62469" name="Rectangle 9"/>
          <p:cNvSpPr>
            <a:spLocks noChangeArrowheads="1"/>
          </p:cNvSpPr>
          <p:nvPr/>
        </p:nvSpPr>
        <p:spPr bwMode="auto">
          <a:xfrm>
            <a:off x="4595813" y="1330325"/>
            <a:ext cx="4548187" cy="1014413"/>
          </a:xfrm>
          <a:prstGeom prst="rect">
            <a:avLst/>
          </a:prstGeom>
          <a:solidFill>
            <a:srgbClr val="000000">
              <a:alpha val="50195"/>
            </a:srgbClr>
          </a:solidFill>
          <a:ln w="9525">
            <a:noFill/>
            <a:miter lim="800000"/>
            <a:headEnd/>
            <a:tailEnd/>
          </a:ln>
        </p:spPr>
        <p:txBody>
          <a:bodyPr>
            <a:spAutoFit/>
          </a:bodyPr>
          <a:lstStyle/>
          <a:p>
            <a:r>
              <a:rPr lang="en-US" sz="2000">
                <a:solidFill>
                  <a:schemeClr val="bg1"/>
                </a:solidFill>
              </a:rPr>
              <a:t>Launch of Unilever’s Rainforest Alliance Certified tea: 12% grow in sale in Australia </a:t>
            </a:r>
            <a:endParaRPr lang="en-US" sz="1400">
              <a:solidFill>
                <a:schemeClr val="bg1"/>
              </a:solidFill>
            </a:endParaRPr>
          </a:p>
        </p:txBody>
      </p:sp>
      <p:pic>
        <p:nvPicPr>
          <p:cNvPr id="62470" name="Picture 8" descr="5435321_165079e6e1_b"/>
          <p:cNvPicPr>
            <a:picLocks noChangeAspect="1" noChangeArrowheads="1"/>
          </p:cNvPicPr>
          <p:nvPr/>
        </p:nvPicPr>
        <p:blipFill>
          <a:blip r:embed="rId5" cstate="print"/>
          <a:srcRect b="2"/>
          <a:stretch>
            <a:fillRect/>
          </a:stretch>
        </p:blipFill>
        <p:spPr bwMode="auto">
          <a:xfrm>
            <a:off x="0" y="4365625"/>
            <a:ext cx="4572000" cy="2492375"/>
          </a:xfrm>
          <a:prstGeom prst="rect">
            <a:avLst/>
          </a:prstGeom>
          <a:noFill/>
          <a:ln w="9525">
            <a:noFill/>
            <a:miter lim="800000"/>
            <a:headEnd/>
            <a:tailEnd/>
          </a:ln>
        </p:spPr>
      </p:pic>
      <p:sp>
        <p:nvSpPr>
          <p:cNvPr id="62471" name="Rectangle 7"/>
          <p:cNvSpPr>
            <a:spLocks noChangeArrowheads="1"/>
          </p:cNvSpPr>
          <p:nvPr/>
        </p:nvSpPr>
        <p:spPr bwMode="auto">
          <a:xfrm>
            <a:off x="0" y="4357688"/>
            <a:ext cx="4572000" cy="1016000"/>
          </a:xfrm>
          <a:prstGeom prst="rect">
            <a:avLst/>
          </a:prstGeom>
          <a:solidFill>
            <a:srgbClr val="000000">
              <a:alpha val="50195"/>
            </a:srgbClr>
          </a:solidFill>
          <a:ln w="9525">
            <a:noFill/>
            <a:miter lim="800000"/>
            <a:headEnd/>
            <a:tailEnd/>
          </a:ln>
        </p:spPr>
        <p:txBody>
          <a:bodyPr>
            <a:spAutoFit/>
          </a:bodyPr>
          <a:lstStyle/>
          <a:p>
            <a:r>
              <a:rPr lang="en-US" sz="2000">
                <a:solidFill>
                  <a:schemeClr val="bg1"/>
                </a:solidFill>
              </a:rPr>
              <a:t>Vittel has secured its license to operate by rewarding farmers for changing agricultural practices</a:t>
            </a:r>
          </a:p>
        </p:txBody>
      </p:sp>
      <p:pic>
        <p:nvPicPr>
          <p:cNvPr id="62472" name="Picture 4" descr="Marsh"/>
          <p:cNvPicPr>
            <a:picLocks noChangeAspect="1" noChangeArrowheads="1"/>
          </p:cNvPicPr>
          <p:nvPr/>
        </p:nvPicPr>
        <p:blipFill>
          <a:blip r:embed="rId6" cstate="print"/>
          <a:srcRect b="2"/>
          <a:stretch>
            <a:fillRect/>
          </a:stretch>
        </p:blipFill>
        <p:spPr bwMode="auto">
          <a:xfrm>
            <a:off x="4600575" y="4354513"/>
            <a:ext cx="4543425" cy="2503487"/>
          </a:xfrm>
          <a:prstGeom prst="rect">
            <a:avLst/>
          </a:prstGeom>
          <a:noFill/>
          <a:ln w="9525">
            <a:noFill/>
            <a:miter lim="800000"/>
            <a:headEnd/>
            <a:tailEnd/>
          </a:ln>
        </p:spPr>
      </p:pic>
      <p:sp>
        <p:nvSpPr>
          <p:cNvPr id="62473" name="Rectangle 10"/>
          <p:cNvSpPr>
            <a:spLocks noChangeArrowheads="1"/>
          </p:cNvSpPr>
          <p:nvPr/>
        </p:nvSpPr>
        <p:spPr bwMode="auto">
          <a:xfrm>
            <a:off x="4579938" y="4343400"/>
            <a:ext cx="4564062" cy="1014413"/>
          </a:xfrm>
          <a:prstGeom prst="rect">
            <a:avLst/>
          </a:prstGeom>
          <a:solidFill>
            <a:srgbClr val="000000">
              <a:alpha val="50195"/>
            </a:srgbClr>
          </a:solidFill>
          <a:ln w="9525">
            <a:noFill/>
            <a:miter lim="800000"/>
            <a:headEnd/>
            <a:tailEnd/>
          </a:ln>
        </p:spPr>
        <p:txBody>
          <a:bodyPr>
            <a:spAutoFit/>
          </a:bodyPr>
          <a:lstStyle/>
          <a:p>
            <a:r>
              <a:rPr lang="en-US" sz="2000">
                <a:solidFill>
                  <a:schemeClr val="bg1"/>
                </a:solidFill>
              </a:rPr>
              <a:t>Chevron could earn US$ 150 million potential income from selling wetland credits </a:t>
            </a:r>
          </a:p>
        </p:txBody>
      </p:sp>
      <p:sp>
        <p:nvSpPr>
          <p:cNvPr id="62474" name="TextBox 113"/>
          <p:cNvSpPr txBox="1">
            <a:spLocks noChangeArrowheads="1"/>
          </p:cNvSpPr>
          <p:nvPr/>
        </p:nvSpPr>
        <p:spPr bwMode="auto">
          <a:xfrm rot="-5400000">
            <a:off x="8182768" y="3348832"/>
            <a:ext cx="1744663" cy="215900"/>
          </a:xfrm>
          <a:prstGeom prst="rect">
            <a:avLst/>
          </a:prstGeom>
          <a:noFill/>
          <a:ln w="9525">
            <a:noFill/>
            <a:miter lim="800000"/>
            <a:headEnd/>
            <a:tailEnd/>
          </a:ln>
        </p:spPr>
        <p:txBody>
          <a:bodyPr>
            <a:spAutoFit/>
          </a:bodyPr>
          <a:lstStyle/>
          <a:p>
            <a:r>
              <a:rPr lang="en-US" sz="800">
                <a:solidFill>
                  <a:schemeClr val="bg1"/>
                </a:solidFill>
              </a:rPr>
              <a:t>Photo Credit: Unilever</a:t>
            </a:r>
          </a:p>
        </p:txBody>
      </p:sp>
      <p:sp>
        <p:nvSpPr>
          <p:cNvPr id="62475" name="Title 12"/>
          <p:cNvSpPr>
            <a:spLocks noGrp="1"/>
          </p:cNvSpPr>
          <p:nvPr>
            <p:ph type="title"/>
          </p:nvPr>
        </p:nvSpPr>
        <p:spPr/>
        <p:txBody>
          <a:bodyPr/>
          <a:lstStyle/>
          <a:p>
            <a:r>
              <a:rPr lang="en-GB" smtClean="0"/>
              <a:t>Risks &amp; Opportunities</a:t>
            </a:r>
            <a:endParaRPr lang="hu-HU" smtClean="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08720"/>
            <a:ext cx="6192688" cy="792162"/>
          </a:xfrm>
        </p:spPr>
        <p:txBody>
          <a:bodyPr/>
          <a:lstStyle/>
          <a:p>
            <a:r>
              <a:rPr lang="en-GB" dirty="0" smtClean="0">
                <a:solidFill>
                  <a:schemeClr val="tx2"/>
                </a:solidFill>
              </a:rPr>
              <a:t>Consider whether your</a:t>
            </a:r>
            <a:r>
              <a:rPr lang="en-GB" dirty="0" smtClean="0"/>
              <a:t>:</a:t>
            </a:r>
            <a:endParaRPr lang="en-GB" dirty="0"/>
          </a:p>
        </p:txBody>
      </p:sp>
      <p:sp>
        <p:nvSpPr>
          <p:cNvPr id="3" name="Text Placeholder 2"/>
          <p:cNvSpPr>
            <a:spLocks noGrp="1"/>
          </p:cNvSpPr>
          <p:nvPr>
            <p:ph idx="1"/>
          </p:nvPr>
        </p:nvSpPr>
        <p:spPr/>
        <p:txBody>
          <a:bodyPr/>
          <a:lstStyle/>
          <a:p>
            <a:r>
              <a:rPr lang="en-GB" dirty="0" smtClean="0"/>
              <a:t>Company operations are vulnerable to changes in the quality and quantity of ecosystem service inputs – e.g. water</a:t>
            </a:r>
          </a:p>
          <a:p>
            <a:r>
              <a:rPr lang="en-GB" dirty="0" smtClean="0"/>
              <a:t>Company license to operate is challenged by new stricter environmental policies and legislation – e.g. GHG emissions</a:t>
            </a:r>
          </a:p>
          <a:p>
            <a:r>
              <a:rPr lang="en-GB" dirty="0" smtClean="0"/>
              <a:t>Company reputation, brand or image is sensitive to public opinion and NGO actions about nature conservation – e.g. boycotts &amp; campaigns</a:t>
            </a:r>
          </a:p>
          <a:p>
            <a:r>
              <a:rPr lang="en-GB" dirty="0" smtClean="0"/>
              <a:t>Company can respond to increased demand for green products from customers – e.g. eco-labelled and certified</a:t>
            </a:r>
          </a:p>
          <a:p>
            <a:r>
              <a:rPr lang="en-GB" dirty="0" smtClean="0"/>
              <a:t>Company faces biodiversity impact assessments when seeking external finance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763688" y="260648"/>
            <a:ext cx="6191824" cy="6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smtClean="0">
                <a:ln>
                  <a:noFill/>
                </a:ln>
                <a:solidFill>
                  <a:schemeClr val="tx2"/>
                </a:solidFill>
                <a:effectLst/>
                <a:uLnTx/>
                <a:uFillTx/>
              </a:rPr>
              <a:t>RISKS AND OPPORTUNITIES FRAMEWORK</a:t>
            </a:r>
            <a:endParaRPr kumimoji="0" lang="en-GB" b="0" i="0" u="none" strike="noStrike" kern="0" cap="none" spc="0" normalizeH="0" baseline="0" noProof="0" dirty="0">
              <a:ln>
                <a:noFill/>
              </a:ln>
              <a:solidFill>
                <a:schemeClr val="tx2"/>
              </a:solidFill>
              <a:effectLst/>
              <a:uLnTx/>
              <a:uFillTx/>
            </a:endParaRPr>
          </a:p>
        </p:txBody>
      </p:sp>
      <p:sp>
        <p:nvSpPr>
          <p:cNvPr id="8" name="Rectangle 3"/>
          <p:cNvSpPr txBox="1">
            <a:spLocks noChangeArrowheads="1"/>
          </p:cNvSpPr>
          <p:nvPr/>
        </p:nvSpPr>
        <p:spPr>
          <a:xfrm>
            <a:off x="971600" y="2670802"/>
            <a:ext cx="3744000" cy="3092323"/>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lang="en-US" sz="2000" b="1" kern="1200" baseline="0" dirty="0" smtClean="0">
                <a:solidFill>
                  <a:srgbClr val="00B25A"/>
                </a:solidFill>
                <a:latin typeface="Arial" pitchFamily="34" charset="0"/>
                <a:ea typeface="+mn-ea"/>
                <a:cs typeface="Arial" pitchFamily="34" charset="0"/>
              </a:defRPr>
            </a:lvl1pPr>
            <a:lvl2pPr marL="0" indent="0" algn="l" defTabSz="914400" rtl="0" eaLnBrk="1" latinLnBrk="0" hangingPunct="1">
              <a:spcBef>
                <a:spcPts val="300"/>
              </a:spcBef>
              <a:spcAft>
                <a:spcPts val="300"/>
              </a:spcAft>
              <a:buFont typeface="Arial" pitchFamily="34" charset="0"/>
              <a:buNone/>
              <a:defRPr sz="2000" kern="1200" baseline="0">
                <a:solidFill>
                  <a:srgbClr val="414042"/>
                </a:solidFill>
                <a:latin typeface="Arial" pitchFamily="34" charset="0"/>
                <a:ea typeface="+mn-ea"/>
                <a:cs typeface="Arial" pitchFamily="34" charset="0"/>
              </a:defRPr>
            </a:lvl2pPr>
            <a:lvl3pPr marL="0" indent="0" algn="l" defTabSz="914400" rtl="0" eaLnBrk="1" latinLnBrk="0" hangingPunct="1">
              <a:spcBef>
                <a:spcPts val="0"/>
              </a:spcBef>
              <a:spcAft>
                <a:spcPts val="300"/>
              </a:spcAft>
              <a:buFontTx/>
              <a:buNone/>
              <a:defRPr lang="en-US" sz="1800" kern="1200" dirty="0" smtClean="0">
                <a:solidFill>
                  <a:srgbClr val="414042"/>
                </a:solidFill>
                <a:latin typeface="Arial" pitchFamily="34" charset="0"/>
                <a:ea typeface="+mn-ea"/>
                <a:cs typeface="Arial" pitchFamily="34" charset="0"/>
              </a:defRPr>
            </a:lvl3pPr>
            <a:lvl4pPr marL="358775" indent="-358775" algn="l" defTabSz="914400" rtl="0" eaLnBrk="1" latinLnBrk="0" hangingPunct="1">
              <a:spcBef>
                <a:spcPts val="500"/>
              </a:spcBef>
              <a:spcAft>
                <a:spcPts val="500"/>
              </a:spcAft>
              <a:buClr>
                <a:srgbClr val="98BBE5"/>
              </a:buClr>
              <a:buFont typeface="Wingdings" pitchFamily="2" charset="2"/>
              <a:buChar char="Ë"/>
              <a:defRPr lang="en-US" sz="2000" kern="1200">
                <a:solidFill>
                  <a:srgbClr val="414042"/>
                </a:solidFill>
                <a:latin typeface="Arial" pitchFamily="34" charset="0"/>
                <a:ea typeface="+mn-ea"/>
                <a:cs typeface="Arial" pitchFamily="34" charset="0"/>
              </a:defRPr>
            </a:lvl4pPr>
            <a:lvl5pPr marL="720000" indent="-360000" algn="l" defTabSz="914400" rtl="0" eaLnBrk="1" latinLnBrk="0" hangingPunct="1">
              <a:spcBef>
                <a:spcPts val="500"/>
              </a:spcBef>
              <a:spcAft>
                <a:spcPts val="500"/>
              </a:spcAft>
              <a:buClr>
                <a:srgbClr val="98BBE5"/>
              </a:buClr>
              <a:buFont typeface="Webdings" pitchFamily="18" charset="2"/>
              <a:buChar char="&lt;"/>
              <a:defRPr sz="2000" kern="1200">
                <a:solidFill>
                  <a:srgbClr val="414042"/>
                </a:solidFill>
                <a:latin typeface="Arial" pitchFamily="34" charset="0"/>
                <a:ea typeface="+mn-ea"/>
                <a:cs typeface="Arial" pitchFamily="34" charset="0"/>
              </a:defRPr>
            </a:lvl5pPr>
            <a:lvl6pPr marL="1080000" indent="-360000" algn="l" defTabSz="914400" rtl="0" eaLnBrk="1" latinLnBrk="0" hangingPunct="1">
              <a:spcBef>
                <a:spcPts val="500"/>
              </a:spcBef>
              <a:spcAft>
                <a:spcPts val="500"/>
              </a:spcAft>
              <a:buClr>
                <a:srgbClr val="98BBE5"/>
              </a:buClr>
              <a:buFont typeface="Arial" pitchFamily="34" charset="0"/>
              <a:buChar char="–"/>
              <a:defRPr sz="2000" kern="1200">
                <a:solidFill>
                  <a:srgbClr val="414042"/>
                </a:solidFill>
                <a:latin typeface="Arial" pitchFamily="34" charset="0"/>
                <a:ea typeface="+mn-ea"/>
                <a:cs typeface="Arial" pitchFamily="34" charset="0"/>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itchFamily="34" charset="0"/>
              <a:buNone/>
              <a:tabLst/>
              <a:defRPr/>
            </a:pPr>
            <a:endParaRPr kumimoji="0" lang="en-GB" sz="1200" b="1" i="0" u="none" strike="noStrike" kern="1200" cap="none" spc="0" normalizeH="0" baseline="0" noProof="0" smtClean="0">
              <a:ln>
                <a:noFill/>
              </a:ln>
              <a:solidFill>
                <a:srgbClr val="00B25A"/>
              </a:solidFill>
              <a:effectLst/>
              <a:uLnTx/>
              <a:uFillTx/>
              <a:latin typeface="Arial" pitchFamily="34" charset="0"/>
              <a:ea typeface="+mn-ea"/>
              <a:cs typeface="Arial" pitchFamily="34" charset="0"/>
            </a:endParaRPr>
          </a:p>
          <a:p>
            <a:pPr marL="358775" marR="0" lvl="3" indent="-358775" algn="l" defTabSz="914400" rtl="0" eaLnBrk="1" fontAlgn="auto" latinLnBrk="0" hangingPunct="1">
              <a:lnSpc>
                <a:spcPct val="100000"/>
              </a:lnSpc>
              <a:spcBef>
                <a:spcPts val="500"/>
              </a:spcBef>
              <a:spcAft>
                <a:spcPts val="500"/>
              </a:spcAft>
              <a:buClr>
                <a:srgbClr val="98BBE5"/>
              </a:buClr>
              <a:buSzTx/>
              <a:buFont typeface="Wingdings" pitchFamily="2" charset="2"/>
              <a:buNone/>
              <a:tabLst/>
              <a:defRPr/>
            </a:pPr>
            <a:endParaRPr kumimoji="0" lang="en-GB" sz="1200" b="0" i="0" u="none" strike="noStrike" kern="1200" cap="none" spc="0" normalizeH="0" baseline="0" noProof="0" smtClean="0">
              <a:ln>
                <a:noFill/>
              </a:ln>
              <a:solidFill>
                <a:srgbClr val="414042"/>
              </a:solidFill>
              <a:effectLst/>
              <a:uLnTx/>
              <a:uFillTx/>
              <a:latin typeface="Arial" pitchFamily="34" charset="0"/>
              <a:ea typeface="+mn-ea"/>
              <a:cs typeface="Arial" pitchFamily="34" charset="0"/>
            </a:endParaRPr>
          </a:p>
          <a:p>
            <a:pPr marL="0" marR="0" lvl="2" indent="0" algn="l" defTabSz="914400" rtl="0" eaLnBrk="1" fontAlgn="auto" latinLnBrk="0" hangingPunct="1">
              <a:lnSpc>
                <a:spcPct val="100000"/>
              </a:lnSpc>
              <a:spcBef>
                <a:spcPts val="0"/>
              </a:spcBef>
              <a:spcAft>
                <a:spcPts val="300"/>
              </a:spcAft>
              <a:buClrTx/>
              <a:buSzTx/>
              <a:buFontTx/>
              <a:buNone/>
              <a:tabLst/>
              <a:defRPr/>
            </a:pPr>
            <a:endParaRPr kumimoji="0" lang="en-GB" sz="1200" b="0" i="0" u="none" strike="noStrike" kern="1200" cap="none" spc="0" normalizeH="0" baseline="0" noProof="0" dirty="0" smtClean="0">
              <a:ln>
                <a:noFill/>
              </a:ln>
              <a:solidFill>
                <a:srgbClr val="414042"/>
              </a:solidFill>
              <a:effectLst/>
              <a:uLnTx/>
              <a:uFillTx/>
              <a:latin typeface="Arial" pitchFamily="34" charset="0"/>
              <a:ea typeface="+mn-ea"/>
              <a:cs typeface="Arial" pitchFamily="34" charset="0"/>
            </a:endParaRPr>
          </a:p>
        </p:txBody>
      </p:sp>
      <p:graphicFrame>
        <p:nvGraphicFramePr>
          <p:cNvPr id="9" name="Diagram 8"/>
          <p:cNvGraphicFramePr/>
          <p:nvPr>
            <p:extLst>
              <p:ext uri="{D42A27DB-BD31-4B8C-83A1-F6EECF244321}">
                <p14:modId xmlns:p14="http://schemas.microsoft.com/office/powerpoint/2010/main" xmlns="" val="4014173139"/>
              </p:ext>
            </p:extLst>
          </p:nvPr>
        </p:nvGraphicFramePr>
        <p:xfrm>
          <a:off x="595085" y="1211266"/>
          <a:ext cx="8244114" cy="4434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1531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981075" y="3727450"/>
            <a:ext cx="7697788" cy="973138"/>
          </a:xfrm>
          <a:prstGeom prst="rect">
            <a:avLst/>
          </a:prstGeom>
        </p:spPr>
        <p:txBody>
          <a:bodyPr lIns="0" tIns="0" rIns="0" bIns="0" anchor="b"/>
          <a:lstStyle/>
          <a:p>
            <a:pPr fontAlgn="auto">
              <a:spcBef>
                <a:spcPts val="0"/>
              </a:spcBef>
              <a:spcAft>
                <a:spcPts val="0"/>
              </a:spcAft>
              <a:defRPr/>
            </a:pPr>
            <a:r>
              <a:rPr lang="en-GB" sz="2900" b="1" dirty="0">
                <a:solidFill>
                  <a:schemeClr val="tx2"/>
                </a:solidFill>
                <a:latin typeface="Arial"/>
                <a:cs typeface="+mn-cs"/>
              </a:rPr>
              <a:t/>
            </a:r>
            <a:br>
              <a:rPr lang="en-GB" sz="2900" b="1" dirty="0">
                <a:solidFill>
                  <a:schemeClr val="tx2"/>
                </a:solidFill>
                <a:latin typeface="Arial"/>
                <a:cs typeface="+mn-cs"/>
              </a:rPr>
            </a:br>
            <a:endParaRPr lang="en-GB" sz="3200" b="1" dirty="0">
              <a:solidFill>
                <a:srgbClr val="414042"/>
              </a:solidFill>
              <a:latin typeface="+mj-lt"/>
              <a:cs typeface="Arial" pitchFamily="34" charset="0"/>
            </a:endParaRPr>
          </a:p>
          <a:p>
            <a:pPr fontAlgn="auto">
              <a:spcBef>
                <a:spcPts val="0"/>
              </a:spcBef>
              <a:spcAft>
                <a:spcPts val="0"/>
              </a:spcAft>
              <a:defRPr/>
            </a:pPr>
            <a:endParaRPr lang="en-GB" sz="2900" b="1" dirty="0">
              <a:solidFill>
                <a:schemeClr val="tx2"/>
              </a:solidFill>
              <a:latin typeface="Arial"/>
              <a:cs typeface="+mn-cs"/>
            </a:endParaRPr>
          </a:p>
        </p:txBody>
      </p:sp>
      <p:sp>
        <p:nvSpPr>
          <p:cNvPr id="63491" name="Text Placeholder 7"/>
          <p:cNvSpPr txBox="1">
            <a:spLocks/>
          </p:cNvSpPr>
          <p:nvPr/>
        </p:nvSpPr>
        <p:spPr bwMode="auto">
          <a:xfrm>
            <a:off x="981075" y="4714875"/>
            <a:ext cx="7697788" cy="1071563"/>
          </a:xfrm>
          <a:prstGeom prst="rect">
            <a:avLst/>
          </a:prstGeom>
          <a:noFill/>
          <a:ln>
            <a:noFill/>
          </a:ln>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300"/>
              </a:spcBef>
              <a:spcAft>
                <a:spcPts val="300"/>
              </a:spcAft>
              <a:buFont typeface="Arial" pitchFamily="34" charset="0"/>
              <a:buNone/>
              <a:defRPr/>
            </a:pPr>
            <a:endParaRPr lang="en-GB" sz="2400" dirty="0">
              <a:solidFill>
                <a:srgbClr val="58595B"/>
              </a:solidFill>
              <a:cs typeface="+mn-cs"/>
            </a:endParaRPr>
          </a:p>
        </p:txBody>
      </p:sp>
      <p:sp>
        <p:nvSpPr>
          <p:cNvPr id="7" name="Title 6"/>
          <p:cNvSpPr>
            <a:spLocks noGrp="1"/>
          </p:cNvSpPr>
          <p:nvPr>
            <p:ph type="title"/>
          </p:nvPr>
        </p:nvSpPr>
        <p:spPr>
          <a:xfrm>
            <a:off x="611560" y="3727451"/>
            <a:ext cx="7867650" cy="2058988"/>
          </a:xfrm>
        </p:spPr>
        <p:txBody>
          <a:bodyPr/>
          <a:lstStyle/>
          <a:p>
            <a:r>
              <a:rPr lang="en-GB" dirty="0" smtClean="0">
                <a:solidFill>
                  <a:schemeClr val="accent1"/>
                </a:solidFill>
              </a:rPr>
              <a:t>Exercise</a:t>
            </a:r>
            <a:r>
              <a:rPr lang="en-GB" dirty="0" smtClean="0">
                <a:solidFill>
                  <a:schemeClr val="tx2"/>
                </a:solidFill>
              </a:rPr>
              <a:t>- The business case for action</a:t>
            </a:r>
            <a:endParaRPr lang="nl-NL"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Rectangle 7"/>
          <p:cNvSpPr>
            <a:spLocks noGrp="1" noChangeArrowheads="1"/>
          </p:cNvSpPr>
          <p:nvPr>
            <p:ph type="title"/>
          </p:nvPr>
        </p:nvSpPr>
        <p:spPr>
          <a:xfrm>
            <a:off x="1187624" y="332656"/>
            <a:ext cx="6192688" cy="792162"/>
          </a:xfrm>
        </p:spPr>
        <p:txBody>
          <a:bodyPr/>
          <a:lstStyle/>
          <a:p>
            <a:r>
              <a:rPr lang="en-GB" dirty="0" smtClean="0"/>
              <a:t>Risks </a:t>
            </a:r>
            <a:r>
              <a:rPr lang="nl-NL" dirty="0" smtClean="0"/>
              <a:t>&amp;</a:t>
            </a:r>
            <a:r>
              <a:rPr lang="en-GB" dirty="0" smtClean="0"/>
              <a:t> opportunities</a:t>
            </a:r>
            <a:endParaRPr lang="en-GB" dirty="0"/>
          </a:p>
        </p:txBody>
      </p:sp>
      <p:sp>
        <p:nvSpPr>
          <p:cNvPr id="7" name="Text Placeholder 6"/>
          <p:cNvSpPr>
            <a:spLocks noGrp="1"/>
          </p:cNvSpPr>
          <p:nvPr>
            <p:ph idx="1"/>
          </p:nvPr>
        </p:nvSpPr>
        <p:spPr/>
        <p:txBody>
          <a:bodyPr/>
          <a:lstStyle/>
          <a:p>
            <a:pPr marL="0" lvl="1" indent="0">
              <a:buNone/>
            </a:pPr>
            <a:r>
              <a:rPr lang="en-GB" dirty="0" smtClean="0">
                <a:solidFill>
                  <a:schemeClr val="accent1"/>
                </a:solidFill>
                <a:latin typeface="Arial" charset="0"/>
                <a:cs typeface="Arial" charset="0"/>
              </a:rPr>
              <a:t>Please discuss in groups: </a:t>
            </a:r>
            <a:r>
              <a:rPr lang="en-GB" dirty="0" smtClean="0">
                <a:latin typeface="Arial" charset="0"/>
                <a:cs typeface="Arial" charset="0"/>
              </a:rPr>
              <a:t>Which risks &amp; opportunities could your company face  as a result of a change in the ecosystem services that your business relies on or benefits from?</a:t>
            </a:r>
          </a:p>
          <a:p>
            <a:pPr marL="0" lvl="1" indent="0">
              <a:buNone/>
            </a:pPr>
            <a:endParaRPr lang="en-GB" dirty="0" smtClean="0">
              <a:latin typeface="Arial" charset="0"/>
              <a:cs typeface="Arial" charset="0"/>
            </a:endParaRPr>
          </a:p>
          <a:p>
            <a:pPr marL="0" lvl="1" indent="0">
              <a:buNone/>
            </a:pPr>
            <a:r>
              <a:rPr lang="en-GB" dirty="0" smtClean="0">
                <a:latin typeface="Arial" charset="0"/>
                <a:cs typeface="Arial" charset="0"/>
              </a:rPr>
              <a:t>You may do the exercise for an entire BU or specify a certain product, facility or supply chain.</a:t>
            </a:r>
          </a:p>
          <a:p>
            <a:pPr lvl="1"/>
            <a:endParaRPr lang="en-GB" dirty="0"/>
          </a:p>
        </p:txBody>
      </p:sp>
      <p:grpSp>
        <p:nvGrpSpPr>
          <p:cNvPr id="2" name="Group 8"/>
          <p:cNvGrpSpPr/>
          <p:nvPr/>
        </p:nvGrpSpPr>
        <p:grpSpPr>
          <a:xfrm>
            <a:off x="683568" y="4077072"/>
            <a:ext cx="1711522" cy="588193"/>
            <a:chOff x="1115619" y="2996961"/>
            <a:chExt cx="1711522" cy="588193"/>
          </a:xfrm>
        </p:grpSpPr>
        <p:pic>
          <p:nvPicPr>
            <p:cNvPr id="4" name="Picture 4" descr="C:\Users\dsauzasuarez\AppData\Local\Microsoft\Windows\Temporary Internet Files\Content.IE5\SW3HJZS2\MC900383802[1].wmf"/>
            <p:cNvPicPr>
              <a:picLocks noChangeAspect="1" noChangeArrowheads="1"/>
            </p:cNvPicPr>
            <p:nvPr/>
          </p:nvPicPr>
          <p:blipFill>
            <a:blip r:embed="rId3" cstate="print"/>
            <a:srcRect/>
            <a:stretch>
              <a:fillRect/>
            </a:stretch>
          </p:blipFill>
          <p:spPr bwMode="auto">
            <a:xfrm>
              <a:off x="1115619" y="2996961"/>
              <a:ext cx="516245" cy="588193"/>
            </a:xfrm>
            <a:prstGeom prst="rect">
              <a:avLst/>
            </a:prstGeom>
            <a:noFill/>
          </p:spPr>
        </p:pic>
        <p:sp>
          <p:nvSpPr>
            <p:cNvPr id="5" name="Rectangle 4"/>
            <p:cNvSpPr/>
            <p:nvPr/>
          </p:nvSpPr>
          <p:spPr>
            <a:xfrm>
              <a:off x="1580902" y="3140968"/>
              <a:ext cx="1246239" cy="369332"/>
            </a:xfrm>
            <a:prstGeom prst="rect">
              <a:avLst/>
            </a:prstGeom>
          </p:spPr>
          <p:txBody>
            <a:bodyPr wrap="none">
              <a:spAutoFit/>
            </a:bodyPr>
            <a:lstStyle/>
            <a:p>
              <a:pPr marL="228600" lvl="1" indent="-228600">
                <a:defRPr/>
              </a:pPr>
              <a:r>
                <a:rPr lang="en-GB" b="1" dirty="0" smtClean="0">
                  <a:solidFill>
                    <a:srgbClr val="000000"/>
                  </a:solidFill>
                </a:rPr>
                <a:t>30 minutes</a:t>
              </a:r>
              <a:endParaRPr lang="en-GB" b="1" dirty="0"/>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1187624" y="332656"/>
            <a:ext cx="6192688" cy="792162"/>
          </a:xfrm>
        </p:spPr>
        <p:txBody>
          <a:bodyPr/>
          <a:lstStyle/>
          <a:p>
            <a:r>
              <a:rPr dirty="0" smtClean="0">
                <a:latin typeface="Arial" charset="0"/>
                <a:cs typeface="Arial" charset="0"/>
              </a:rPr>
              <a:t>Business risks and opportunities</a:t>
            </a:r>
            <a:endParaRPr dirty="0" smtClean="0">
              <a:solidFill>
                <a:srgbClr val="FF0000"/>
              </a:solidFill>
              <a:latin typeface="Arial" charset="0"/>
              <a:cs typeface="Arial" charset="0"/>
            </a:endParaRPr>
          </a:p>
        </p:txBody>
      </p:sp>
      <p:sp>
        <p:nvSpPr>
          <p:cNvPr id="4" name="Content Placeholder 3"/>
          <p:cNvSpPr>
            <a:spLocks noGrp="1"/>
          </p:cNvSpPr>
          <p:nvPr>
            <p:ph idx="1"/>
          </p:nvPr>
        </p:nvSpPr>
        <p:spPr/>
        <p:txBody>
          <a:bodyPr/>
          <a:lstStyle/>
          <a:p>
            <a:endParaRPr lang="nl-NL"/>
          </a:p>
        </p:txBody>
      </p:sp>
      <p:graphicFrame>
        <p:nvGraphicFramePr>
          <p:cNvPr id="5" name="Table 4"/>
          <p:cNvGraphicFramePr>
            <a:graphicFrameLocks noGrp="1"/>
          </p:cNvGraphicFramePr>
          <p:nvPr/>
        </p:nvGraphicFramePr>
        <p:xfrm>
          <a:off x="755650" y="1628775"/>
          <a:ext cx="7704138" cy="4238628"/>
        </p:xfrm>
        <a:graphic>
          <a:graphicData uri="http://schemas.openxmlformats.org/drawingml/2006/table">
            <a:tbl>
              <a:tblPr/>
              <a:tblGrid>
                <a:gridCol w="2178050"/>
                <a:gridCol w="2762250"/>
                <a:gridCol w="2763838"/>
              </a:tblGrid>
              <a:tr h="412795">
                <a:tc>
                  <a:txBody>
                    <a:bodyPr/>
                    <a:lstStyle/>
                    <a:p>
                      <a:pPr marL="0" marR="0" lvl="0" indent="0" algn="l" defTabSz="762000" rtl="0" eaLnBrk="0" fontAlgn="base" latinLnBrk="0" hangingPunct="0">
                        <a:lnSpc>
                          <a:spcPct val="100000"/>
                        </a:lnSpc>
                        <a:spcBef>
                          <a:spcPct val="3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pitchFamily="34" charset="0"/>
                          <a:cs typeface="Arial" pitchFamily="34" charset="0"/>
                        </a:rPr>
                        <a:t>Type</a:t>
                      </a:r>
                    </a:p>
                  </a:txBody>
                  <a:tcPr marL="54000" marR="54000" marT="53999" marB="53999" anchor="ctr"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rgbClr val="00B25A"/>
                    </a:solidFill>
                  </a:tcPr>
                </a:tc>
                <a:tc>
                  <a:txBody>
                    <a:bodyPr/>
                    <a:lstStyle/>
                    <a:p>
                      <a:pPr marL="0" marR="0" lvl="0" indent="0" algn="l" defTabSz="762000" rtl="0" eaLnBrk="0" fontAlgn="base" latinLnBrk="0" hangingPunct="0">
                        <a:lnSpc>
                          <a:spcPct val="100000"/>
                        </a:lnSpc>
                        <a:spcBef>
                          <a:spcPct val="30000"/>
                        </a:spcBef>
                        <a:spcAft>
                          <a:spcPct val="0"/>
                        </a:spcAft>
                        <a:buClrTx/>
                        <a:buSzTx/>
                        <a:buFontTx/>
                        <a:buNone/>
                        <a:tabLst/>
                      </a:pPr>
                      <a:r>
                        <a:rPr kumimoji="0" lang="en-GB" sz="2000" b="0" i="0" u="none" strike="noStrike" cap="none" normalizeH="0" baseline="0" smtClean="0">
                          <a:ln>
                            <a:noFill/>
                          </a:ln>
                          <a:solidFill>
                            <a:schemeClr val="bg1"/>
                          </a:solidFill>
                          <a:effectLst/>
                          <a:latin typeface="Arial" pitchFamily="34" charset="0"/>
                          <a:cs typeface="Arial" pitchFamily="34" charset="0"/>
                        </a:rPr>
                        <a:t>Risk</a:t>
                      </a:r>
                    </a:p>
                  </a:txBody>
                  <a:tcPr marL="54000" marR="54000" marT="53999" marB="53999" anchor="ctr"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rgbClr val="00B25A"/>
                    </a:solidFill>
                  </a:tcPr>
                </a:tc>
                <a:tc>
                  <a:txBody>
                    <a:bodyPr/>
                    <a:lstStyle/>
                    <a:p>
                      <a:pPr marL="0" marR="0" lvl="0" indent="0" algn="l" defTabSz="762000" rtl="0" eaLnBrk="0" fontAlgn="base" latinLnBrk="0" hangingPunct="0">
                        <a:lnSpc>
                          <a:spcPct val="100000"/>
                        </a:lnSpc>
                        <a:spcBef>
                          <a:spcPct val="30000"/>
                        </a:spcBef>
                        <a:spcAft>
                          <a:spcPct val="0"/>
                        </a:spcAft>
                        <a:buClrTx/>
                        <a:buSzTx/>
                        <a:buFontTx/>
                        <a:buNone/>
                        <a:tabLst/>
                      </a:pPr>
                      <a:r>
                        <a:rPr kumimoji="0" lang="en-GB" sz="2000" b="0" i="0" u="none" strike="noStrike" cap="none" normalizeH="0" baseline="0" smtClean="0">
                          <a:ln>
                            <a:noFill/>
                          </a:ln>
                          <a:solidFill>
                            <a:schemeClr val="bg1"/>
                          </a:solidFill>
                          <a:effectLst/>
                          <a:latin typeface="Arial" pitchFamily="34" charset="0"/>
                          <a:cs typeface="Arial" pitchFamily="34" charset="0"/>
                        </a:rPr>
                        <a:t>Opportunity</a:t>
                      </a:r>
                    </a:p>
                  </a:txBody>
                  <a:tcPr marL="54000" marR="54000" marT="53999" marB="53999" anchor="ctr"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rgbClr val="00B25A"/>
                    </a:solidFill>
                  </a:tcPr>
                </a:tc>
              </a:tr>
              <a:tr h="765166">
                <a:tc>
                  <a:txBody>
                    <a:bodyPr/>
                    <a:lstStyle/>
                    <a:p>
                      <a:pPr marL="0" marR="0" lvl="1" indent="0" algn="l" defTabSz="914400" rtl="0" eaLnBrk="0" fontAlgn="base" latinLnBrk="0" hangingPunct="0">
                        <a:lnSpc>
                          <a:spcPct val="100000"/>
                        </a:lnSpc>
                        <a:spcBef>
                          <a:spcPts val="300"/>
                        </a:spcBef>
                        <a:spcAft>
                          <a:spcPts val="300"/>
                        </a:spcAft>
                        <a:buClrTx/>
                        <a:buSzTx/>
                        <a:buFont typeface="Arial" pitchFamily="34" charset="0"/>
                        <a:buNone/>
                        <a:tabLst/>
                      </a:pPr>
                      <a:r>
                        <a:rPr kumimoji="0" lang="en-GB" sz="1600" b="1" i="0" u="none" strike="noStrike" cap="none" normalizeH="0" baseline="0" smtClean="0">
                          <a:ln>
                            <a:noFill/>
                          </a:ln>
                          <a:solidFill>
                            <a:srgbClr val="98BBE5"/>
                          </a:solidFill>
                          <a:effectLst/>
                          <a:latin typeface="Arial" pitchFamily="34" charset="0"/>
                          <a:cs typeface="Arial" pitchFamily="34" charset="0"/>
                        </a:rPr>
                        <a:t>Operational</a:t>
                      </a:r>
                    </a:p>
                  </a:txBody>
                  <a:tcPr marL="54000" marR="54000" marT="53999" marB="53999"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chemeClr val="bg1"/>
                    </a:solidFill>
                  </a:tcPr>
                </a:tc>
                <a:tc>
                  <a:txBody>
                    <a:bodyPr/>
                    <a:lstStyle/>
                    <a:p>
                      <a:pPr marL="358775" marR="0" lvl="3" indent="-358775" algn="l" defTabSz="914400" rtl="0" eaLnBrk="0" fontAlgn="base" latinLnBrk="0" hangingPunct="0">
                        <a:lnSpc>
                          <a:spcPct val="100000"/>
                        </a:lnSpc>
                        <a:spcBef>
                          <a:spcPts val="500"/>
                        </a:spcBef>
                        <a:spcAft>
                          <a:spcPts val="500"/>
                        </a:spcAft>
                        <a:buClr>
                          <a:srgbClr val="00B25A"/>
                        </a:buClr>
                        <a:buSzTx/>
                        <a:buFont typeface="Wingdings" pitchFamily="2" charset="2"/>
                        <a:buChar char="Ë"/>
                        <a:tabLst/>
                      </a:pPr>
                      <a:endParaRPr kumimoji="0" lang="nl-NL" sz="1600" b="0" i="0" u="none" strike="noStrike" cap="none" normalizeH="0" baseline="0" smtClean="0">
                        <a:ln>
                          <a:noFill/>
                        </a:ln>
                        <a:solidFill>
                          <a:srgbClr val="414042"/>
                        </a:solidFill>
                        <a:effectLst/>
                        <a:latin typeface="Arial" pitchFamily="34" charset="0"/>
                        <a:cs typeface="Arial" pitchFamily="34" charset="0"/>
                      </a:endParaRPr>
                    </a:p>
                  </a:txBody>
                  <a:tcPr marL="54000" marR="54000" marT="53999" marB="53999"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chemeClr val="bg1"/>
                    </a:solidFill>
                  </a:tcPr>
                </a:tc>
                <a:tc>
                  <a:txBody>
                    <a:bodyPr/>
                    <a:lstStyle/>
                    <a:p>
                      <a:pPr marL="358775" marR="0" lvl="3" indent="-358775" algn="l" defTabSz="914400" rtl="0" eaLnBrk="0" fontAlgn="base" latinLnBrk="0" hangingPunct="0">
                        <a:lnSpc>
                          <a:spcPct val="100000"/>
                        </a:lnSpc>
                        <a:spcBef>
                          <a:spcPts val="500"/>
                        </a:spcBef>
                        <a:spcAft>
                          <a:spcPts val="500"/>
                        </a:spcAft>
                        <a:buClr>
                          <a:srgbClr val="00B25A"/>
                        </a:buClr>
                        <a:buSzTx/>
                        <a:buFont typeface="Wingdings" pitchFamily="2" charset="2"/>
                        <a:buChar char="Ë"/>
                        <a:tabLst/>
                      </a:pPr>
                      <a:endParaRPr kumimoji="0" lang="nl-NL" sz="1600" b="0" i="0" u="none" strike="noStrike" cap="none" normalizeH="0" baseline="0" smtClean="0">
                        <a:ln>
                          <a:noFill/>
                        </a:ln>
                        <a:solidFill>
                          <a:srgbClr val="414042"/>
                        </a:solidFill>
                        <a:effectLst/>
                        <a:latin typeface="Arial" pitchFamily="34" charset="0"/>
                        <a:cs typeface="Arial" pitchFamily="34" charset="0"/>
                      </a:endParaRPr>
                    </a:p>
                  </a:txBody>
                  <a:tcPr marL="54000" marR="54000" marT="53999" marB="53999"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chemeClr val="bg1"/>
                    </a:solidFill>
                  </a:tcPr>
                </a:tc>
              </a:tr>
              <a:tr h="765166">
                <a:tc>
                  <a:txBody>
                    <a:bodyPr/>
                    <a:lstStyle/>
                    <a:p>
                      <a:pPr marL="0" marR="0" lvl="1" indent="0" algn="l" defTabSz="914400" rtl="0" eaLnBrk="0" fontAlgn="base" latinLnBrk="0" hangingPunct="0">
                        <a:lnSpc>
                          <a:spcPct val="100000"/>
                        </a:lnSpc>
                        <a:spcBef>
                          <a:spcPts val="300"/>
                        </a:spcBef>
                        <a:spcAft>
                          <a:spcPts val="300"/>
                        </a:spcAft>
                        <a:buClrTx/>
                        <a:buSzTx/>
                        <a:buFont typeface="Arial" pitchFamily="34" charset="0"/>
                        <a:buNone/>
                        <a:tabLst/>
                      </a:pPr>
                      <a:r>
                        <a:rPr kumimoji="0" lang="en-GB" sz="1600" b="1" i="0" u="none" strike="noStrike" cap="none" normalizeH="0" baseline="0" smtClean="0">
                          <a:ln>
                            <a:noFill/>
                          </a:ln>
                          <a:solidFill>
                            <a:srgbClr val="98BBE5"/>
                          </a:solidFill>
                          <a:effectLst/>
                          <a:latin typeface="Arial" pitchFamily="34" charset="0"/>
                          <a:cs typeface="Arial" pitchFamily="34" charset="0"/>
                        </a:rPr>
                        <a:t>Legal and political</a:t>
                      </a:r>
                    </a:p>
                  </a:txBody>
                  <a:tcPr marL="54000" marR="54000" marT="53999" marB="53999"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chemeClr val="bg1"/>
                    </a:solidFill>
                  </a:tcPr>
                </a:tc>
                <a:tc>
                  <a:txBody>
                    <a:bodyPr/>
                    <a:lstStyle/>
                    <a:p>
                      <a:pPr marL="358775" marR="0" lvl="3" indent="-358775" algn="l" defTabSz="914400" rtl="0" eaLnBrk="0" fontAlgn="base" latinLnBrk="0" hangingPunct="0">
                        <a:lnSpc>
                          <a:spcPct val="100000"/>
                        </a:lnSpc>
                        <a:spcBef>
                          <a:spcPts val="500"/>
                        </a:spcBef>
                        <a:spcAft>
                          <a:spcPts val="500"/>
                        </a:spcAft>
                        <a:buClr>
                          <a:srgbClr val="00B25A"/>
                        </a:buClr>
                        <a:buSzTx/>
                        <a:buFont typeface="Wingdings" pitchFamily="2" charset="2"/>
                        <a:buChar char="Ë"/>
                        <a:tabLst/>
                      </a:pPr>
                      <a:endParaRPr kumimoji="0" lang="nl-NL" sz="1600" b="0" i="0" u="none" strike="noStrike" cap="none" normalizeH="0" baseline="0" smtClean="0">
                        <a:ln>
                          <a:noFill/>
                        </a:ln>
                        <a:solidFill>
                          <a:srgbClr val="414042"/>
                        </a:solidFill>
                        <a:effectLst/>
                        <a:latin typeface="Arial" pitchFamily="34" charset="0"/>
                        <a:cs typeface="Arial" pitchFamily="34" charset="0"/>
                      </a:endParaRPr>
                    </a:p>
                  </a:txBody>
                  <a:tcPr marL="54000" marR="54000" marT="53999" marB="53999"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chemeClr val="bg1"/>
                    </a:solidFill>
                  </a:tcPr>
                </a:tc>
                <a:tc>
                  <a:txBody>
                    <a:bodyPr/>
                    <a:lstStyle/>
                    <a:p>
                      <a:pPr marL="358775" marR="0" lvl="3" indent="-358775" algn="l" defTabSz="914400" rtl="0" eaLnBrk="0" fontAlgn="base" latinLnBrk="0" hangingPunct="0">
                        <a:lnSpc>
                          <a:spcPct val="100000"/>
                        </a:lnSpc>
                        <a:spcBef>
                          <a:spcPts val="500"/>
                        </a:spcBef>
                        <a:spcAft>
                          <a:spcPts val="500"/>
                        </a:spcAft>
                        <a:buClr>
                          <a:srgbClr val="00B25A"/>
                        </a:buClr>
                        <a:buSzTx/>
                        <a:buFont typeface="Wingdings" pitchFamily="2" charset="2"/>
                        <a:buChar char="Ë"/>
                        <a:tabLst/>
                      </a:pPr>
                      <a:endParaRPr kumimoji="0" lang="nl-NL" sz="1600" b="0" i="0" u="none" strike="noStrike" cap="none" normalizeH="0" baseline="0" smtClean="0">
                        <a:ln>
                          <a:noFill/>
                        </a:ln>
                        <a:solidFill>
                          <a:srgbClr val="414042"/>
                        </a:solidFill>
                        <a:effectLst/>
                        <a:latin typeface="Arial" pitchFamily="34" charset="0"/>
                        <a:cs typeface="Arial" pitchFamily="34" charset="0"/>
                      </a:endParaRPr>
                    </a:p>
                  </a:txBody>
                  <a:tcPr marL="54000" marR="54000" marT="53999" marB="53999"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chemeClr val="bg1"/>
                    </a:solidFill>
                  </a:tcPr>
                </a:tc>
              </a:tr>
              <a:tr h="765166">
                <a:tc>
                  <a:txBody>
                    <a:bodyPr/>
                    <a:lstStyle/>
                    <a:p>
                      <a:pPr marL="0" marR="0" lvl="1" indent="0" algn="l" defTabSz="914400" rtl="0" eaLnBrk="0" fontAlgn="base" latinLnBrk="0" hangingPunct="0">
                        <a:lnSpc>
                          <a:spcPct val="100000"/>
                        </a:lnSpc>
                        <a:spcBef>
                          <a:spcPts val="300"/>
                        </a:spcBef>
                        <a:spcAft>
                          <a:spcPts val="300"/>
                        </a:spcAft>
                        <a:buClrTx/>
                        <a:buSzTx/>
                        <a:buFont typeface="Arial" pitchFamily="34" charset="0"/>
                        <a:buNone/>
                        <a:tabLst/>
                      </a:pPr>
                      <a:r>
                        <a:rPr kumimoji="0" lang="en-GB" sz="1600" b="1" i="0" u="none" strike="noStrike" cap="none" normalizeH="0" baseline="0" smtClean="0">
                          <a:ln>
                            <a:noFill/>
                          </a:ln>
                          <a:solidFill>
                            <a:srgbClr val="98BBE5"/>
                          </a:solidFill>
                          <a:effectLst/>
                          <a:latin typeface="Arial" pitchFamily="34" charset="0"/>
                          <a:cs typeface="Arial" pitchFamily="34" charset="0"/>
                        </a:rPr>
                        <a:t>Reputational</a:t>
                      </a:r>
                    </a:p>
                  </a:txBody>
                  <a:tcPr marL="54000" marR="54000" marT="53999" marB="53999"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chemeClr val="bg1"/>
                    </a:solidFill>
                  </a:tcPr>
                </a:tc>
                <a:tc>
                  <a:txBody>
                    <a:bodyPr/>
                    <a:lstStyle/>
                    <a:p>
                      <a:pPr marL="358775" marR="0" lvl="3" indent="-358775" algn="l" defTabSz="914400" rtl="0" eaLnBrk="0" fontAlgn="base" latinLnBrk="0" hangingPunct="0">
                        <a:lnSpc>
                          <a:spcPct val="100000"/>
                        </a:lnSpc>
                        <a:spcBef>
                          <a:spcPts val="500"/>
                        </a:spcBef>
                        <a:spcAft>
                          <a:spcPts val="500"/>
                        </a:spcAft>
                        <a:buClr>
                          <a:srgbClr val="00B25A"/>
                        </a:buClr>
                        <a:buSzTx/>
                        <a:buFont typeface="Wingdings" pitchFamily="2" charset="2"/>
                        <a:buChar char="Ë"/>
                        <a:tabLst/>
                      </a:pPr>
                      <a:endParaRPr kumimoji="0" lang="nl-NL" sz="1600" b="0" i="0" u="none" strike="noStrike" cap="none" normalizeH="0" baseline="0" smtClean="0">
                        <a:ln>
                          <a:noFill/>
                        </a:ln>
                        <a:solidFill>
                          <a:srgbClr val="414042"/>
                        </a:solidFill>
                        <a:effectLst/>
                        <a:latin typeface="Arial" pitchFamily="34" charset="0"/>
                        <a:cs typeface="Arial" pitchFamily="34" charset="0"/>
                      </a:endParaRPr>
                    </a:p>
                  </a:txBody>
                  <a:tcPr marL="54000" marR="54000" marT="53999" marB="53999"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chemeClr val="bg1"/>
                    </a:solidFill>
                  </a:tcPr>
                </a:tc>
                <a:tc>
                  <a:txBody>
                    <a:bodyPr/>
                    <a:lstStyle/>
                    <a:p>
                      <a:pPr marL="358775" marR="0" lvl="3" indent="-358775" algn="l" defTabSz="914400" rtl="0" eaLnBrk="0" fontAlgn="base" latinLnBrk="0" hangingPunct="0">
                        <a:lnSpc>
                          <a:spcPct val="100000"/>
                        </a:lnSpc>
                        <a:spcBef>
                          <a:spcPts val="500"/>
                        </a:spcBef>
                        <a:spcAft>
                          <a:spcPts val="500"/>
                        </a:spcAft>
                        <a:buClr>
                          <a:srgbClr val="00B25A"/>
                        </a:buClr>
                        <a:buSzTx/>
                        <a:buFont typeface="Wingdings" pitchFamily="2" charset="2"/>
                        <a:buChar char="Ë"/>
                        <a:tabLst/>
                      </a:pPr>
                      <a:endParaRPr kumimoji="0" lang="nl-NL" sz="1600" b="0" i="0" u="none" strike="noStrike" cap="none" normalizeH="0" baseline="0" smtClean="0">
                        <a:ln>
                          <a:noFill/>
                        </a:ln>
                        <a:solidFill>
                          <a:srgbClr val="414042"/>
                        </a:solidFill>
                        <a:effectLst/>
                        <a:latin typeface="Arial" pitchFamily="34" charset="0"/>
                        <a:cs typeface="Arial" pitchFamily="34" charset="0"/>
                      </a:endParaRPr>
                    </a:p>
                  </a:txBody>
                  <a:tcPr marL="54000" marR="54000" marT="53999" marB="53999"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chemeClr val="bg1"/>
                    </a:solidFill>
                  </a:tcPr>
                </a:tc>
              </a:tr>
              <a:tr h="765166">
                <a:tc>
                  <a:txBody>
                    <a:bodyPr/>
                    <a:lstStyle/>
                    <a:p>
                      <a:pPr marL="0" marR="0" lvl="1" indent="0" algn="l" defTabSz="914400" rtl="0" eaLnBrk="0" fontAlgn="base" latinLnBrk="0" hangingPunct="0">
                        <a:lnSpc>
                          <a:spcPct val="100000"/>
                        </a:lnSpc>
                        <a:spcBef>
                          <a:spcPts val="300"/>
                        </a:spcBef>
                        <a:spcAft>
                          <a:spcPts val="300"/>
                        </a:spcAft>
                        <a:buClrTx/>
                        <a:buSzTx/>
                        <a:buFont typeface="Arial" pitchFamily="34" charset="0"/>
                        <a:buNone/>
                        <a:tabLst/>
                      </a:pPr>
                      <a:r>
                        <a:rPr kumimoji="0" lang="en-GB" sz="1600" b="1" i="0" u="none" strike="noStrike" cap="none" normalizeH="0" baseline="0" smtClean="0">
                          <a:ln>
                            <a:noFill/>
                          </a:ln>
                          <a:solidFill>
                            <a:srgbClr val="98BBE5"/>
                          </a:solidFill>
                          <a:effectLst/>
                          <a:latin typeface="Arial" pitchFamily="34" charset="0"/>
                          <a:cs typeface="Arial" pitchFamily="34" charset="0"/>
                        </a:rPr>
                        <a:t>Market, product, replacement strategy</a:t>
                      </a:r>
                    </a:p>
                  </a:txBody>
                  <a:tcPr marL="54000" marR="54000" marT="53999" marB="53999"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chemeClr val="bg1"/>
                    </a:solidFill>
                  </a:tcPr>
                </a:tc>
                <a:tc>
                  <a:txBody>
                    <a:bodyPr/>
                    <a:lstStyle/>
                    <a:p>
                      <a:pPr marL="358775" marR="0" lvl="3" indent="-358775" algn="l" defTabSz="914400" rtl="0" eaLnBrk="0" fontAlgn="base" latinLnBrk="0" hangingPunct="0">
                        <a:lnSpc>
                          <a:spcPct val="100000"/>
                        </a:lnSpc>
                        <a:spcBef>
                          <a:spcPts val="500"/>
                        </a:spcBef>
                        <a:spcAft>
                          <a:spcPts val="500"/>
                        </a:spcAft>
                        <a:buClr>
                          <a:srgbClr val="00B25A"/>
                        </a:buClr>
                        <a:buSzTx/>
                        <a:buFont typeface="Wingdings" pitchFamily="2" charset="2"/>
                        <a:buChar char="Ë"/>
                        <a:tabLst/>
                      </a:pPr>
                      <a:endParaRPr kumimoji="0" lang="nl-NL" sz="1600" b="0" i="0" u="none" strike="noStrike" cap="none" normalizeH="0" baseline="0" dirty="0" smtClean="0">
                        <a:ln>
                          <a:noFill/>
                        </a:ln>
                        <a:solidFill>
                          <a:srgbClr val="414042"/>
                        </a:solidFill>
                        <a:effectLst/>
                        <a:latin typeface="Arial" pitchFamily="34" charset="0"/>
                        <a:cs typeface="Arial" pitchFamily="34" charset="0"/>
                      </a:endParaRPr>
                    </a:p>
                  </a:txBody>
                  <a:tcPr marL="54000" marR="54000" marT="53999" marB="53999"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chemeClr val="bg1"/>
                    </a:solidFill>
                  </a:tcPr>
                </a:tc>
                <a:tc>
                  <a:txBody>
                    <a:bodyPr/>
                    <a:lstStyle/>
                    <a:p>
                      <a:pPr marL="358775" marR="0" lvl="3" indent="-358775" algn="l" defTabSz="914400" rtl="0" eaLnBrk="0" fontAlgn="base" latinLnBrk="0" hangingPunct="0">
                        <a:lnSpc>
                          <a:spcPct val="100000"/>
                        </a:lnSpc>
                        <a:spcBef>
                          <a:spcPts val="500"/>
                        </a:spcBef>
                        <a:spcAft>
                          <a:spcPts val="500"/>
                        </a:spcAft>
                        <a:buClr>
                          <a:srgbClr val="00B25A"/>
                        </a:buClr>
                        <a:buSzTx/>
                        <a:buFont typeface="Wingdings" pitchFamily="2" charset="2"/>
                        <a:buChar char="Ë"/>
                        <a:tabLst/>
                      </a:pPr>
                      <a:endParaRPr kumimoji="0" lang="nl-NL" sz="1600" b="0" i="0" u="none" strike="noStrike" cap="none" normalizeH="0" baseline="0" smtClean="0">
                        <a:ln>
                          <a:noFill/>
                        </a:ln>
                        <a:solidFill>
                          <a:srgbClr val="414042"/>
                        </a:solidFill>
                        <a:effectLst/>
                        <a:latin typeface="Arial" pitchFamily="34" charset="0"/>
                        <a:cs typeface="Arial" pitchFamily="34" charset="0"/>
                      </a:endParaRPr>
                    </a:p>
                  </a:txBody>
                  <a:tcPr marL="54000" marR="54000" marT="53999" marB="53999"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chemeClr val="bg1"/>
                    </a:solidFill>
                  </a:tcPr>
                </a:tc>
              </a:tr>
              <a:tr h="765166">
                <a:tc>
                  <a:txBody>
                    <a:bodyPr/>
                    <a:lstStyle/>
                    <a:p>
                      <a:pPr marL="0" marR="0" lvl="1" indent="0" algn="l" defTabSz="914400" rtl="0" eaLnBrk="0" fontAlgn="base" latinLnBrk="0" hangingPunct="0">
                        <a:lnSpc>
                          <a:spcPct val="100000"/>
                        </a:lnSpc>
                        <a:spcBef>
                          <a:spcPts val="300"/>
                        </a:spcBef>
                        <a:spcAft>
                          <a:spcPts val="300"/>
                        </a:spcAft>
                        <a:buClrTx/>
                        <a:buSzTx/>
                        <a:buFont typeface="Arial" pitchFamily="34" charset="0"/>
                        <a:buNone/>
                        <a:tabLst/>
                      </a:pPr>
                      <a:r>
                        <a:rPr kumimoji="0" lang="en-GB" sz="1600" b="1" i="0" u="none" strike="noStrike" cap="none" normalizeH="0" baseline="0" smtClean="0">
                          <a:ln>
                            <a:noFill/>
                          </a:ln>
                          <a:solidFill>
                            <a:srgbClr val="98BBE5"/>
                          </a:solidFill>
                          <a:effectLst/>
                          <a:latin typeface="Arial" pitchFamily="34" charset="0"/>
                          <a:cs typeface="Arial" pitchFamily="34" charset="0"/>
                        </a:rPr>
                        <a:t>Financing</a:t>
                      </a:r>
                    </a:p>
                  </a:txBody>
                  <a:tcPr marL="54000" marR="54000" marT="53999" marB="53999"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chemeClr val="bg1"/>
                    </a:solidFill>
                  </a:tcPr>
                </a:tc>
                <a:tc>
                  <a:txBody>
                    <a:bodyPr/>
                    <a:lstStyle/>
                    <a:p>
                      <a:pPr marL="358775" marR="0" lvl="3" indent="-358775" algn="l" defTabSz="914400" rtl="0" eaLnBrk="0" fontAlgn="base" latinLnBrk="0" hangingPunct="0">
                        <a:lnSpc>
                          <a:spcPct val="100000"/>
                        </a:lnSpc>
                        <a:spcBef>
                          <a:spcPts val="500"/>
                        </a:spcBef>
                        <a:spcAft>
                          <a:spcPts val="500"/>
                        </a:spcAft>
                        <a:buClr>
                          <a:srgbClr val="00B25A"/>
                        </a:buClr>
                        <a:buSzTx/>
                        <a:buFont typeface="Wingdings" pitchFamily="2" charset="2"/>
                        <a:buChar char="Ë"/>
                        <a:tabLst/>
                      </a:pPr>
                      <a:endParaRPr kumimoji="0" lang="nl-NL" sz="1600" b="0" i="0" u="none" strike="noStrike" cap="none" normalizeH="0" baseline="0" smtClean="0">
                        <a:ln>
                          <a:noFill/>
                        </a:ln>
                        <a:solidFill>
                          <a:srgbClr val="414042"/>
                        </a:solidFill>
                        <a:effectLst/>
                        <a:latin typeface="Arial" pitchFamily="34" charset="0"/>
                        <a:cs typeface="Arial" pitchFamily="34" charset="0"/>
                      </a:endParaRPr>
                    </a:p>
                  </a:txBody>
                  <a:tcPr marL="54000" marR="54000" marT="53999" marB="53999"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chemeClr val="bg1"/>
                    </a:solidFill>
                  </a:tcPr>
                </a:tc>
                <a:tc>
                  <a:txBody>
                    <a:bodyPr/>
                    <a:lstStyle/>
                    <a:p>
                      <a:pPr marL="358775" marR="0" lvl="3" indent="-358775" algn="l" defTabSz="914400" rtl="0" eaLnBrk="0" fontAlgn="base" latinLnBrk="0" hangingPunct="0">
                        <a:lnSpc>
                          <a:spcPct val="100000"/>
                        </a:lnSpc>
                        <a:spcBef>
                          <a:spcPts val="500"/>
                        </a:spcBef>
                        <a:spcAft>
                          <a:spcPts val="500"/>
                        </a:spcAft>
                        <a:buClr>
                          <a:srgbClr val="00B25A"/>
                        </a:buClr>
                        <a:buSzTx/>
                        <a:buFont typeface="Wingdings" pitchFamily="2" charset="2"/>
                        <a:buChar char="Ë"/>
                        <a:tabLst/>
                      </a:pPr>
                      <a:endParaRPr kumimoji="0" lang="nl-NL" sz="1600" b="0" i="0" u="none" strike="noStrike" cap="none" normalizeH="0" baseline="0" dirty="0" smtClean="0">
                        <a:ln>
                          <a:noFill/>
                        </a:ln>
                        <a:solidFill>
                          <a:srgbClr val="414042"/>
                        </a:solidFill>
                        <a:effectLst/>
                        <a:latin typeface="Arial" pitchFamily="34" charset="0"/>
                        <a:cs typeface="Arial" pitchFamily="34" charset="0"/>
                      </a:endParaRPr>
                    </a:p>
                  </a:txBody>
                  <a:tcPr marL="54000" marR="54000" marT="53999" marB="53999" horzOverflow="overflow">
                    <a:lnL w="12700" cap="flat" cmpd="sng" algn="ctr">
                      <a:solidFill>
                        <a:srgbClr val="00B25A"/>
                      </a:solidFill>
                      <a:prstDash val="solid"/>
                      <a:round/>
                      <a:headEnd type="none" w="med" len="med"/>
                      <a:tailEnd type="none" w="med" len="med"/>
                    </a:lnL>
                    <a:lnR w="12700" cap="flat" cmpd="sng" algn="ctr">
                      <a:solidFill>
                        <a:srgbClr val="00B25A"/>
                      </a:solidFill>
                      <a:prstDash val="solid"/>
                      <a:round/>
                      <a:headEnd type="none" w="med" len="med"/>
                      <a:tailEnd type="none" w="med" len="med"/>
                    </a:lnR>
                    <a:lnT w="12700" cap="flat" cmpd="sng" algn="ctr">
                      <a:solidFill>
                        <a:srgbClr val="00B25A"/>
                      </a:solidFill>
                      <a:prstDash val="solid"/>
                      <a:round/>
                      <a:headEnd type="none" w="med" len="med"/>
                      <a:tailEnd type="none" w="med" len="med"/>
                    </a:lnT>
                    <a:lnB w="12700" cap="flat" cmpd="sng" algn="ctr">
                      <a:solidFill>
                        <a:srgbClr val="00B25A"/>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24"/>
          <p:cNvSpPr>
            <a:spLocks noGrp="1"/>
          </p:cNvSpPr>
          <p:nvPr>
            <p:ph type="title"/>
          </p:nvPr>
        </p:nvSpPr>
        <p:spPr>
          <a:xfrm>
            <a:off x="1331640" y="332656"/>
            <a:ext cx="6408712" cy="792162"/>
          </a:xfrm>
        </p:spPr>
        <p:txBody>
          <a:bodyPr/>
          <a:lstStyle/>
          <a:p>
            <a:r>
              <a:rPr dirty="0" smtClean="0">
                <a:solidFill>
                  <a:schemeClr val="tx2"/>
                </a:solidFill>
                <a:latin typeface="Arial" charset="0"/>
                <a:cs typeface="Arial" charset="0"/>
              </a:rPr>
              <a:t>Where do module 1 &amp; 2 sit within the broader training available?</a:t>
            </a:r>
          </a:p>
        </p:txBody>
      </p:sp>
      <p:sp>
        <p:nvSpPr>
          <p:cNvPr id="14" name="Content Placeholder 13"/>
          <p:cNvSpPr>
            <a:spLocks noGrp="1"/>
          </p:cNvSpPr>
          <p:nvPr>
            <p:ph idx="1"/>
          </p:nvPr>
        </p:nvSpPr>
        <p:spPr/>
        <p:txBody>
          <a:bodyPr/>
          <a:lstStyle/>
          <a:p>
            <a:endParaRPr lang="nl-NL"/>
          </a:p>
        </p:txBody>
      </p:sp>
      <p:sp>
        <p:nvSpPr>
          <p:cNvPr id="7" name="TextBox 6"/>
          <p:cNvSpPr txBox="1"/>
          <p:nvPr/>
        </p:nvSpPr>
        <p:spPr>
          <a:xfrm>
            <a:off x="1177925" y="1662113"/>
            <a:ext cx="2843213" cy="1512887"/>
          </a:xfrm>
          <a:prstGeom prst="rect">
            <a:avLst/>
          </a:prstGeom>
          <a:solidFill>
            <a:schemeClr val="bg1"/>
          </a:solidFill>
          <a:ln w="12700">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58595B"/>
                </a:solidFill>
              </a:rPr>
              <a:t>Module 1: </a:t>
            </a:r>
            <a:r>
              <a:rPr lang="en-GB" dirty="0">
                <a:solidFill>
                  <a:srgbClr val="58595B"/>
                </a:solidFill>
              </a:rPr>
              <a:t/>
            </a:r>
            <a:br>
              <a:rPr lang="en-GB" dirty="0">
                <a:solidFill>
                  <a:srgbClr val="58595B"/>
                </a:solidFill>
              </a:rPr>
            </a:br>
            <a:r>
              <a:rPr lang="en-GB" dirty="0">
                <a:solidFill>
                  <a:srgbClr val="58595B"/>
                </a:solidFill>
              </a:rPr>
              <a:t>Understanding the links between ecosystem services and business</a:t>
            </a:r>
          </a:p>
        </p:txBody>
      </p:sp>
      <p:sp>
        <p:nvSpPr>
          <p:cNvPr id="10" name="TextBox 9"/>
          <p:cNvSpPr txBox="1"/>
          <p:nvPr/>
        </p:nvSpPr>
        <p:spPr>
          <a:xfrm>
            <a:off x="5530850" y="1662113"/>
            <a:ext cx="2843213" cy="1512887"/>
          </a:xfrm>
          <a:prstGeom prst="rect">
            <a:avLst/>
          </a:prstGeom>
          <a:solidFill>
            <a:schemeClr val="bg1"/>
          </a:solidFill>
          <a:ln w="12700">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58595B"/>
                </a:solidFill>
              </a:rPr>
              <a:t>Module 2: </a:t>
            </a:r>
            <a:r>
              <a:rPr lang="en-GB" dirty="0">
                <a:solidFill>
                  <a:srgbClr val="58595B"/>
                </a:solidFill>
              </a:rPr>
              <a:t/>
            </a:r>
            <a:br>
              <a:rPr lang="en-GB" dirty="0">
                <a:solidFill>
                  <a:srgbClr val="58595B"/>
                </a:solidFill>
              </a:rPr>
            </a:br>
            <a:r>
              <a:rPr lang="en-GB" dirty="0">
                <a:solidFill>
                  <a:srgbClr val="58595B"/>
                </a:solidFill>
              </a:rPr>
              <a:t>Measuring and assessing impacts and dependencies</a:t>
            </a:r>
          </a:p>
        </p:txBody>
      </p:sp>
      <p:sp>
        <p:nvSpPr>
          <p:cNvPr id="13" name="TextBox 12"/>
          <p:cNvSpPr txBox="1"/>
          <p:nvPr/>
        </p:nvSpPr>
        <p:spPr>
          <a:xfrm>
            <a:off x="5530850" y="4273550"/>
            <a:ext cx="2843213" cy="1512888"/>
          </a:xfrm>
          <a:prstGeom prst="rect">
            <a:avLst/>
          </a:prstGeom>
          <a:solidFill>
            <a:schemeClr val="bg1"/>
          </a:solidFill>
          <a:ln w="12700">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58595B"/>
                </a:solidFill>
              </a:rPr>
              <a:t>Module 3: </a:t>
            </a:r>
            <a:r>
              <a:rPr lang="en-GB" dirty="0">
                <a:solidFill>
                  <a:srgbClr val="58595B"/>
                </a:solidFill>
              </a:rPr>
              <a:t/>
            </a:r>
            <a:br>
              <a:rPr lang="en-GB" dirty="0">
                <a:solidFill>
                  <a:srgbClr val="58595B"/>
                </a:solidFill>
              </a:rPr>
            </a:br>
            <a:r>
              <a:rPr lang="en-GB" dirty="0">
                <a:solidFill>
                  <a:srgbClr val="58595B"/>
                </a:solidFill>
              </a:rPr>
              <a:t>Introduction to valuing ecosystem services</a:t>
            </a:r>
          </a:p>
        </p:txBody>
      </p:sp>
      <p:sp>
        <p:nvSpPr>
          <p:cNvPr id="16" name="TextBox 15"/>
          <p:cNvSpPr txBox="1"/>
          <p:nvPr/>
        </p:nvSpPr>
        <p:spPr>
          <a:xfrm>
            <a:off x="1177925" y="4273550"/>
            <a:ext cx="2843213" cy="1512888"/>
          </a:xfrm>
          <a:prstGeom prst="rect">
            <a:avLst/>
          </a:prstGeom>
          <a:solidFill>
            <a:schemeClr val="bg1"/>
          </a:solidFill>
          <a:ln w="12700">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58595B"/>
                </a:solidFill>
              </a:rPr>
              <a:t>Module 4:</a:t>
            </a:r>
            <a:r>
              <a:rPr lang="en-GB" dirty="0">
                <a:solidFill>
                  <a:srgbClr val="58595B"/>
                </a:solidFill>
              </a:rPr>
              <a:t/>
            </a:r>
            <a:br>
              <a:rPr lang="en-GB" dirty="0">
                <a:solidFill>
                  <a:srgbClr val="58595B"/>
                </a:solidFill>
              </a:rPr>
            </a:br>
            <a:r>
              <a:rPr lang="en-GB" dirty="0">
                <a:solidFill>
                  <a:srgbClr val="58595B"/>
                </a:solidFill>
              </a:rPr>
              <a:t>Managing and mitigating impacts</a:t>
            </a:r>
          </a:p>
        </p:txBody>
      </p:sp>
      <p:sp>
        <p:nvSpPr>
          <p:cNvPr id="23" name="Oval 22"/>
          <p:cNvSpPr/>
          <p:nvPr/>
        </p:nvSpPr>
        <p:spPr>
          <a:xfrm>
            <a:off x="1004888" y="1344613"/>
            <a:ext cx="3146425" cy="2119312"/>
          </a:xfrm>
          <a:prstGeom prst="ellipse">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33" name="Elbow Connector 32"/>
          <p:cNvCxnSpPr>
            <a:stCxn id="7" idx="3"/>
            <a:endCxn id="10" idx="1"/>
          </p:cNvCxnSpPr>
          <p:nvPr/>
        </p:nvCxnSpPr>
        <p:spPr>
          <a:xfrm>
            <a:off x="4021138" y="2417763"/>
            <a:ext cx="1509712" cy="1587"/>
          </a:xfrm>
          <a:prstGeom prst="bentConnector3">
            <a:avLst>
              <a:gd name="adj1" fmla="val 50000"/>
            </a:avLst>
          </a:prstGeom>
          <a:noFill/>
          <a:ln w="9525">
            <a:solidFill>
              <a:schemeClr val="tx1"/>
            </a:solidFill>
            <a:miter lim="800000"/>
            <a:headEnd/>
            <a:tailEnd type="triangle" w="lg" len="lg"/>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0" idx="3"/>
            <a:endCxn id="13" idx="3"/>
          </p:cNvCxnSpPr>
          <p:nvPr/>
        </p:nvCxnSpPr>
        <p:spPr>
          <a:xfrm>
            <a:off x="8374063" y="2417763"/>
            <a:ext cx="1587" cy="2611437"/>
          </a:xfrm>
          <a:prstGeom prst="bentConnector3">
            <a:avLst>
              <a:gd name="adj1" fmla="val 14395466"/>
            </a:avLst>
          </a:prstGeom>
          <a:noFill/>
          <a:ln w="9525">
            <a:solidFill>
              <a:schemeClr val="tx1"/>
            </a:solidFill>
            <a:miter lim="800000"/>
            <a:headEnd/>
            <a:tailEnd type="triangle" w="lg" len="lg"/>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3" idx="1"/>
            <a:endCxn id="16" idx="3"/>
          </p:cNvCxnSpPr>
          <p:nvPr/>
        </p:nvCxnSpPr>
        <p:spPr>
          <a:xfrm rot="10800000">
            <a:off x="4021138" y="5029200"/>
            <a:ext cx="1509712" cy="1588"/>
          </a:xfrm>
          <a:prstGeom prst="bentConnector3">
            <a:avLst>
              <a:gd name="adj1" fmla="val 50000"/>
            </a:avLst>
          </a:prstGeom>
          <a:noFill/>
          <a:ln w="9525">
            <a:solidFill>
              <a:schemeClr val="tx1"/>
            </a:solidFill>
            <a:miter lim="800000"/>
            <a:headEnd/>
            <a:tailEnd type="triangle" w="lg" len="lg"/>
          </a:ln>
        </p:spPr>
        <p:style>
          <a:lnRef idx="1">
            <a:schemeClr val="accent1"/>
          </a:lnRef>
          <a:fillRef idx="0">
            <a:schemeClr val="accent1"/>
          </a:fillRef>
          <a:effectRef idx="0">
            <a:schemeClr val="accent1"/>
          </a:effectRef>
          <a:fontRef idx="minor">
            <a:schemeClr val="tx1"/>
          </a:fontRef>
        </p:style>
      </p:cxnSp>
      <p:sp>
        <p:nvSpPr>
          <p:cNvPr id="11" name="Oval 22"/>
          <p:cNvSpPr/>
          <p:nvPr/>
        </p:nvSpPr>
        <p:spPr>
          <a:xfrm>
            <a:off x="5227638" y="1360488"/>
            <a:ext cx="3148012" cy="2119312"/>
          </a:xfrm>
          <a:prstGeom prst="ellipse">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2226130"/>
            <a:ext cx="5583378" cy="3978439"/>
          </a:xfrm>
          <a:prstGeom prst="rect">
            <a:avLst/>
          </a:prstGeom>
          <a:noFill/>
          <a:ln w="9525">
            <a:noFill/>
            <a:miter lim="800000"/>
            <a:headEnd/>
            <a:tailEnd/>
          </a:ln>
          <a:effectLst/>
        </p:spPr>
      </p:pic>
      <p:sp>
        <p:nvSpPr>
          <p:cNvPr id="6" name="Title 1"/>
          <p:cNvSpPr>
            <a:spLocks noGrp="1"/>
          </p:cNvSpPr>
          <p:nvPr>
            <p:ph type="ctrTitle"/>
          </p:nvPr>
        </p:nvSpPr>
        <p:spPr>
          <a:xfrm>
            <a:off x="1907704" y="1052736"/>
            <a:ext cx="6876256" cy="1470025"/>
          </a:xfrm>
        </p:spPr>
        <p:txBody>
          <a:bodyPr anchor="b">
            <a:normAutofit fontScale="90000"/>
          </a:bodyPr>
          <a:lstStyle/>
          <a:p>
            <a:r>
              <a:rPr lang="nl-NL" sz="4000" noProof="0" dirty="0" smtClean="0">
                <a:latin typeface="Arial" charset="0"/>
                <a:cs typeface="Arial" charset="0"/>
              </a:rPr>
              <a:t/>
            </a:r>
            <a:br>
              <a:rPr lang="nl-NL" sz="4000" noProof="0" dirty="0" smtClean="0">
                <a:latin typeface="Arial" charset="0"/>
                <a:cs typeface="Arial" charset="0"/>
              </a:rPr>
            </a:br>
            <a:r>
              <a:rPr lang="nl-NL" sz="4000" dirty="0" smtClean="0">
                <a:solidFill>
                  <a:schemeClr val="tx2"/>
                </a:solidFill>
                <a:latin typeface="Arial" charset="0"/>
                <a:cs typeface="Arial" charset="0"/>
              </a:rPr>
              <a:t>CS</a:t>
            </a:r>
            <a:r>
              <a:rPr lang="nl-NL" sz="4000" dirty="0">
                <a:solidFill>
                  <a:schemeClr val="tx2"/>
                </a:solidFill>
                <a:latin typeface="Arial" charset="0"/>
                <a:cs typeface="Arial" charset="0"/>
              </a:rPr>
              <a:t>I</a:t>
            </a:r>
            <a:r>
              <a:rPr lang="nl-NL" sz="4000" noProof="0" dirty="0" smtClean="0">
                <a:latin typeface="Arial" charset="0"/>
                <a:cs typeface="Arial" charset="0"/>
              </a:rPr>
              <a:t> Business &amp; Ecosystems Training</a:t>
            </a:r>
            <a:br>
              <a:rPr lang="nl-NL" sz="4000" noProof="0" dirty="0" smtClean="0">
                <a:latin typeface="Arial" charset="0"/>
                <a:cs typeface="Arial" charset="0"/>
              </a:rPr>
            </a:br>
            <a:r>
              <a:rPr lang="nl-NL" sz="4000" dirty="0" smtClean="0">
                <a:solidFill>
                  <a:schemeClr val="accent1"/>
                </a:solidFill>
                <a:latin typeface="Arial" charset="0"/>
                <a:cs typeface="Arial" charset="0"/>
              </a:rPr>
              <a:t>DAY 2</a:t>
            </a:r>
            <a:r>
              <a:rPr lang="nl-NL" sz="4000" noProof="0" dirty="0" smtClean="0">
                <a:latin typeface="Arial" charset="0"/>
                <a:cs typeface="Arial" charset="0"/>
              </a:rPr>
              <a:t/>
            </a:r>
            <a:br>
              <a:rPr lang="nl-NL" sz="4000" noProof="0" dirty="0" smtClean="0">
                <a:latin typeface="Arial" charset="0"/>
                <a:cs typeface="Arial" charset="0"/>
              </a:rPr>
            </a:br>
            <a:endParaRPr lang="nl-NL" sz="4000" noProof="0" dirty="0" smtClean="0">
              <a:latin typeface="Arial" charset="0"/>
              <a:cs typeface="Arial" charset="0"/>
            </a:endParaRPr>
          </a:p>
        </p:txBody>
      </p:sp>
      <p:sp>
        <p:nvSpPr>
          <p:cNvPr id="7" name="Subtitle 4"/>
          <p:cNvSpPr>
            <a:spLocks noGrp="1"/>
          </p:cNvSpPr>
          <p:nvPr>
            <p:ph type="subTitle" idx="1"/>
          </p:nvPr>
        </p:nvSpPr>
        <p:spPr>
          <a:xfrm>
            <a:off x="3995936" y="2996952"/>
            <a:ext cx="4752528" cy="990107"/>
          </a:xfrm>
        </p:spPr>
        <p:txBody>
          <a:bodyPr/>
          <a:lstStyle/>
          <a:p>
            <a:r>
              <a:rPr lang="en-US" sz="2400" dirty="0" smtClean="0">
                <a:solidFill>
                  <a:schemeClr val="tx1"/>
                </a:solidFill>
                <a:latin typeface="Arial" charset="0"/>
                <a:cs typeface="Arial" charset="0"/>
              </a:rPr>
              <a:t>Bette Harms</a:t>
            </a:r>
          </a:p>
          <a:p>
            <a:r>
              <a:rPr lang="en-US" sz="2400" b="0" dirty="0" smtClean="0">
                <a:solidFill>
                  <a:schemeClr val="tx1"/>
                </a:solidFill>
                <a:latin typeface="Arial" charset="0"/>
                <a:cs typeface="Arial" charset="0"/>
              </a:rPr>
              <a:t>Advisor Business &amp; Biodiversity</a:t>
            </a:r>
          </a:p>
          <a:p>
            <a:r>
              <a:rPr lang="en-US" sz="2400" b="0" dirty="0" smtClean="0">
                <a:solidFill>
                  <a:schemeClr val="tx1"/>
                </a:solidFill>
                <a:latin typeface="Arial" charset="0"/>
                <a:cs typeface="Arial" charset="0"/>
              </a:rPr>
              <a:t>Coordinator Leaders for Nature Academy</a:t>
            </a:r>
          </a:p>
          <a:p>
            <a:endParaRPr lang="nl-NL" noProof="0" dirty="0" smtClean="0">
              <a:latin typeface="Arial" charset="0"/>
              <a:cs typeface="Arial" charset="0"/>
            </a:endParaRPr>
          </a:p>
        </p:txBody>
      </p:sp>
      <p:sp>
        <p:nvSpPr>
          <p:cNvPr id="8" name="Subtitle 4"/>
          <p:cNvSpPr txBox="1">
            <a:spLocks/>
          </p:cNvSpPr>
          <p:nvPr/>
        </p:nvSpPr>
        <p:spPr bwMode="auto">
          <a:xfrm>
            <a:off x="5577436" y="3453042"/>
            <a:ext cx="3889958" cy="1233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0099CD"/>
              </a:buClr>
              <a:buFont typeface="Arial" charset="0"/>
              <a:buNone/>
              <a:defRPr sz="2500" b="1" kern="1200">
                <a:solidFill>
                  <a:srgbClr val="939393"/>
                </a:solidFill>
                <a:latin typeface="Arial" pitchFamily="34" charset="0"/>
                <a:ea typeface="+mn-ea"/>
                <a:cs typeface="Arial" pitchFamily="34" charset="0"/>
              </a:defRPr>
            </a:lvl1pPr>
            <a:lvl2pPr marL="457200" indent="0" algn="ctr" rtl="0" eaLnBrk="1" fontAlgn="base" hangingPunct="1">
              <a:spcBef>
                <a:spcPct val="20000"/>
              </a:spcBef>
              <a:spcAft>
                <a:spcPct val="0"/>
              </a:spcAft>
              <a:buClr>
                <a:srgbClr val="0099CD"/>
              </a:buClr>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Clr>
                <a:srgbClr val="0099CD"/>
              </a:buClr>
              <a:buFont typeface="Wingdings" pitchFamily="2" charset="2"/>
              <a:buNone/>
              <a:defRPr sz="16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200" kern="1200">
                <a:solidFill>
                  <a:schemeClr val="tx1">
                    <a:tint val="75000"/>
                  </a:schemeClr>
                </a:solidFill>
                <a:latin typeface="+mn-lt"/>
                <a:ea typeface="+mn-ea"/>
                <a:cs typeface="Arial"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600" b="0" dirty="0" smtClean="0">
              <a:solidFill>
                <a:schemeClr val="tx1"/>
              </a:solidFill>
              <a:latin typeface="Arial" charset="0"/>
              <a:cs typeface="Arial" charset="0"/>
            </a:endParaRPr>
          </a:p>
        </p:txBody>
      </p:sp>
      <p:sp>
        <p:nvSpPr>
          <p:cNvPr id="9" name="Subtitle 4"/>
          <p:cNvSpPr txBox="1">
            <a:spLocks/>
          </p:cNvSpPr>
          <p:nvPr/>
        </p:nvSpPr>
        <p:spPr bwMode="auto">
          <a:xfrm>
            <a:off x="5583379" y="4820284"/>
            <a:ext cx="3603452" cy="1233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0099CD"/>
              </a:buClr>
              <a:buFont typeface="Arial" charset="0"/>
              <a:buNone/>
              <a:defRPr sz="2500" b="1" kern="1200">
                <a:solidFill>
                  <a:srgbClr val="939393"/>
                </a:solidFill>
                <a:latin typeface="Arial" pitchFamily="34" charset="0"/>
                <a:ea typeface="+mn-ea"/>
                <a:cs typeface="Arial" pitchFamily="34" charset="0"/>
              </a:defRPr>
            </a:lvl1pPr>
            <a:lvl2pPr marL="457200" indent="0" algn="ctr" rtl="0" eaLnBrk="1" fontAlgn="base" hangingPunct="1">
              <a:spcBef>
                <a:spcPct val="20000"/>
              </a:spcBef>
              <a:spcAft>
                <a:spcPct val="0"/>
              </a:spcAft>
              <a:buClr>
                <a:srgbClr val="0099CD"/>
              </a:buClr>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Clr>
                <a:srgbClr val="0099CD"/>
              </a:buClr>
              <a:buFont typeface="Wingdings" pitchFamily="2" charset="2"/>
              <a:buNone/>
              <a:defRPr sz="16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200" kern="1200">
                <a:solidFill>
                  <a:schemeClr val="tx1">
                    <a:tint val="75000"/>
                  </a:schemeClr>
                </a:solidFill>
                <a:latin typeface="+mn-lt"/>
                <a:ea typeface="+mn-ea"/>
                <a:cs typeface="Arial"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600" b="0" dirty="0" smtClean="0">
              <a:solidFill>
                <a:schemeClr val="tx1"/>
              </a:solidFill>
              <a:latin typeface="Arial" charset="0"/>
              <a:cs typeface="Arial" charset="0"/>
            </a:endParaRPr>
          </a:p>
        </p:txBody>
      </p:sp>
      <p:pic>
        <p:nvPicPr>
          <p:cNvPr id="10" name="Picture 9" descr="LFN logo nieuwe stijl 22-01 (Sm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44208" y="4941168"/>
            <a:ext cx="2364298" cy="100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AutoShape 8" descr="data:image/jpeg;base64,/9j/4AAQSkZJRgABAQAAAQABAAD/2wCEAAkGBxQSERQUEBQSFBUWFxoVFhgYFxYVGRceGRoXFxoZFx4YHSggGhopGxcXITEhKCksLi4uHiE1ODMtQygvLisBCgoKDg0OGxAQGywmICQ0LzA0LC80LCwyNCwsLCwuLCwsLCwsNCwsLCwsNCwsLCw0LCwsLC8sLCwsLCwsLCwvLP/AABEIAKsBJwMBEQACEQEDEQH/xAAcAAEAAgMBAQEAAAAAAAAAAAAABgcDBQgEAgH/xABOEAABAwIDBAMKCQoEBQUAAAABAAIDBBEFEiEGBxMxQVFhFCIyUnFygZGSsRcjNXSCoaKy0RU0QlNic5OzwdMzNsPSJCVDg8IWY2Sj4//EABsBAQACAwEBAAAAAAAAAAAAAAACAwQFBgEH/8QAPhEAAgECAwMJBwIFBAIDAAAAAAECAxEEBTESIVETQWFxgZGhscEVIjI00eHwFFJCQ3KC8QYjMzWS0hYkY//aAAwDAQACEQMRAD8AgCwz6MEAQBAEAQBAEAQBAEAQBAEAQBAEAQBAEAQBAEAQBAEAQBAEAQBAEAQBAEAQBAEAQBAEAQBAEAQBAEAQBAEAQBAEAQBAEAQBAEAQBAEAQBAEAQBAEAQBAEAQBAEAQBAEAXl0Al0Al0AvbgIAgC8ugEugEugF6AgCA+4IXPcGsaXOcQGtAuSToAAOZQ8lJRV3oTAbr8Q4efhx3tfJxG5/J4t/SpcnPgav2zhdrZu+u276+BEaqnfG9zJGuY9ps5rhYg9RCibOE4zipRd0zEhIIAgCAIAgCAIAgCAIAgCAIAgCAIAgCAIAgPXhABqIQbW4rL35eEOa8ZVX/wCKVuD8jpP8nUn6qm9iP8Fl2icLylbi/Eyfken/AFEH8Nn4L3ZXAjy9X9z72fL8Jphzhpx5Y2D+i82VwPVWqvST72RHehR07cNmMUcDXXjsWtYD/iNvawvyVdVJR3dHmbLKp1HioqTdt/HgyjVSdcTvc5DG+ukEzWOb3O4gPAIvxIvG6bXU6fxb/wA0NPncpKgtm/xLTqZcjcMpToIaYnsZH+Cv2Ucu6tZfxPvZ9/kan/UQfw2fgvdlcDzl6v7n3s+HYZSjQw048rIx/RebKPVVrP8AifeyoN8sEbKqEQtjaODc5A0C+d/PL0qmolfcdNkkpOlLab15+pFfqs3QQE63NRsOI3fa7YXmO/jXYNO3IX/Wp0/jNRnbksNu4q/Vv9bF7LJOQKb340jGz08jQA97HB/aGFuUnt75wv2DqWPV+JHUZDOTpzi9E146lZqs3wQBAEAQBAEAQBAEAQBAEAQBAEAQBAEAQBAEB+EKEoqz3A6spfAZ5o9wWej53LVkA34fmMXzhv8ALlVVZXRuch/55f0+qKSssfZR1Z+r0BeNJgmO6Qf80i82T7jlOmkpGrzn5SXZ5l/rKONKE3wj/mb/AN3H7li1UnPedhkvyq62QpQSSNsF6AgPRh1dJBKyWFxY9hzNI6PxFtCOkIQq041IOE1dMsym3yOEfxlKHSW5tkytJ67FpI8lyrVVfOjQSyBbXuz3dW/zK/2kx6WtnM05F7ZWtGjWNF7Nb2ak+lVttu7N1hcNDD09iBq14ZAQBAEAQBAEAQBAEAQBAEAQBAEAQBAEAQBAEB+FeS0YOrKXwGeaPcs1HzqWrIBvv/MYvnDf5cqqq6G6yH5iX9Pqik1QdWEAQEx3SfKkXmyfccp0/iRq85+Ul2eZf6yTjShd8Hym/wDdx+5Y1T4zsMl+VXWyEqBtggCAyRQOdfK1zrc7Am3ltyS5FzjHVmNCRlipnuF2se4crhpPuQi5xjqz77hl/Vyew78EPOVh+5d47hl/Vyew78EHKw/cu8wOaQbHQjQhCadzJFTPcLtY9w6w0kfUhFzitzaPvuGX9XJ7DvwQ85WH7l3mB7CDYggjmDoUJppq6PxAAEuDNJRyNF3MeB1lrgPWQlyCqQbsmjChMIAgCA/QL6DUry6Ddg4WNjoUuE7mQ0rw3OWPy+NlOXq58l6R2432bq5iQkEAQBAEAQH4V5LRg6spfAZ5o9yzUfOpasgG+/8AMYvnDf5cqqq6G6yH5iX9Pqik1QdWEAQEx3SfKkPmyfccp0/iRq85+Ul2eZf6yTjShd8Hym/93H7ljVPjOwyX5VdbISoG2CAsDd3u/NXaeqzNp7960XDpbdvMM7Rqei3NThDa38xpcyzTkP8AbpfFx4fcumjo44WBkLGxsHJrQGgegLISS3I5ac5Te1J3ZSG+HDI4a8OiaG8WMSOA0GbM5pNui9gfLc9Kx6itI6zJa0qmHtLmduw9+7XbamoaWSKo4mZ0peMrcwsWMb187tK9hNRW8pzTL62JqqdO1rW8WXJFIHNDmm4IBB6wdQVkHLtNOzNLtPtVBQcM1AktJmylrcw721wddDr71GU1HUysLgqmJvydtxz1j1U2aqqJWXyyTSSNvobOe5wv22KxXqdth4OFKEHqkl3IsHdptrT0lLwJRKZHSktDGZr5gwAc+dwrITUVZmkzTL6tarykbWS5+gsvaTaGGhibJUF2VzgwZRmJJBPLqsCrpSUdTRYbC1MRLZp9Zz5tbiLKmtnmivkkfmbcWPIDUehYr3ts7TBUpUqEYS1RsthdjJMQkJJMcDDaR9tSeeRl9C63qBv1AyjByKMwzCOFjbWT0Xq+jzLdkZh+DwhxayK+gNs8shHb4R5+QX6Fd7lNHMp4rHztdvwS9DBs/vGo6yYQtEsb3aM4rWgPPigtcdew8+hI1U3Ynicpr0Ibbs10c3gZdqdgKWsaS1jYZuiRgAuf22jRw+vtSVNPTUjhMzrUHa948H6cCicawmWkmdDO3K9vpDh0OaelpWO9zszsKFeFeCnB7meFC0sHdzu/7sHdFVmEF7MaDYy2Nib9DL6aanXlbWcIbW96GlzPNOQfJ0vi53w+5ZeJYlQYVG0ObHDfwWRsGd1umw1PnH1q5uMDQ0qOJxsna76W/wA7jWUO2mGYgRDK0AuNmtqI22ceixuW36tQepR24S3MyKmX4zCrbi9OeLf+T83kULIMGlihblYwxhrbk2HFYba69K8qpKFl0eYyypKpjYylq7+TKHVJ2AQBAEAQBAfhXktGDqyl8Bnmj3LNR86lqyL7ydnZq+mjip8mZsoec5LRYNe3oB1u4KupFtbjY5Zi4Yaq5zva1t3WiuPgmr+un/iO/wBiq5OfR+dhvPbmG4S7l9R8E1f10/8AEd/sTk59H52D25huEu5fUfBNX9dP/Ed/sTk59H52D25huEu5fUkGwe7+ro62OeYw5Gh4OV5J75pA0LR0lShCSldmFmGaUcRQdOF77vzUtRXnPFC74PlN/wC7j9yxqnxnYZL8qutkJUDbEm2A2aFdUHinLBEOJM69tNbNv0XsdegAqUY7TsYGY4z9PT934nuX1J5hW8B9RicNLSMY2luYx3urmta45h4rQG6Dq59QmqjckloaatlcaWFlVqt7eve/HpLOV5oSgN7GIibEpANRE1sI9F3O+09w9CxZu8mdlk9Lk8Km+feQ5RNodC7sMT4+Gw3N3RXhd9DwfsFiyKTvE4rNaPJYmXB7+/73MG9jC+Ph0jgLuhImHkGjvsucfQvKqvG/AllFbk8SlzS3fTxKBVB2ZLt1uFd0YjESLthvM76Ojftlp9BUoK8ka3Nq/JYZ21lu+vgbnfZiueqip2nSFmZ3nSWNj2hoafpKVV3lYxMiobNKVR8/kvv5EAw+jdNKyKMXfI4Mb5XG2vYq9/MbqpUjTg5y0W86ZwLCWUlPHBEO9YLX6XHpce0m5WXGKirI4KvXlWqOpLVlFb0MWNRiMovdkJ4LB0DL4fpL831dSxpu8mddlVBUsNF88t/08CKseWkFpIINwQbEEagg9BUWbJpNWZ0zstivdVHBPpd7Bmt4w7149oFZUJbUUzgcXR5GtKnwfhzeBFd8OACak7oaPjINSekxk2cPQbO7LO61XVjuvwNjkuKdOtyb0l5/m4pGGMuc1o5uIA9JsqGdZJ7KbOpqGkbDEyKMWaxoY0djRYLMSsrHz2pNzk5PVlDb2XvOKTZ72DYwzqy5GnTszF3pusafxs7DJ1H9JG3Tfrv9LEPUTZlgYjtyyowbuWYvNT3jbkXDgyRpBLr88g16z5VJzvDZeppaeWypY3lY22N/iuHWV+om6CAIAgCAID8K8lowdWUvgM80e5ZqPnUtWararaSKgibLO2RzXPEYDA0m5Dna5nDSzSoykooycJhJ4qbhBq6V9/8Agi/wv0X6qr9iL+6ocqjYewsR+6Pj9B8L9F+qq/Yi/upyqHsLEfuj4/QfC/Rfqqv2Iv7qcqh7CxH7o+P0Nls7vEpq2obBCyoa9wcQXtYG96C43s8nkOpexqJuxRicqrYem6kmrdF/oTBWGsKF3wfKb/3cfuWNU+M7DJflV1shKgbY9VJiMsTJWRvc1srQ2QA6PANwD9foJHSUK50YTkpSV2tCf7ksKz1EtQfBiZkb5z+dvI0H2grKSvK5ps9r2pxpLn39i/PAtzF69tPBLM/wY2Oee2wvbynkr5Oyuc1RpurUUFzuxy9VTuke57zdz3F7j1lxJJ9ZWGj6BCKhFRWiMa9JFobjsUtLPTk6PaJW+Vpyu9JDm+yrKT3tHP59RvGNVc276Ft1UDZGOY8Xa9pa4dYcLEeorIObjJxkpLVHLuJUboJpIn+FG9zD9EkX8miw9Nx9BpVFUgprnVy3dy2GiKlmqX6cR1gT4kd7n2i72VdRWrOZzytt1o0lzeb+1iqdoMSNTVTTm/xjy4X6ByaPQ0AKm9950eGo8jSjT4L/ACSvc3h4kxDiEaQxuePOdZg+pzvUp01eRrs7q7GH2V/E/uXqsk5A5cxuTNUzuP6Ush9b3FYZ9Bw6tSiuheR4kLS8ty1Vnw9zD/05nNHkIa/3uKvovdY5HPIbOJvxS+hNcSpRNDJE7lIxzD9IEf1VjV1Y1VObhNSXM7nLLHFpBGhBuPKFhb7H0Jq6sdSYTXtqII5mG7ZGB49I5eUHRZqd1c+fVqbpTcHqiLbyNi+74xJDYVEYs2+gkbzyE9Bvcg9ZPXcQqQ2t61NjlmYfppbMvhfh0/UoeogdG9zJGuY5ps5rhYgjoIKxzsIyjNKUXdMxoehAEAQBAEAQH4V5LRg6spfAZ5o9yzUfOpasgG+/8xi+cN/lyqqrobrIfmJf0+qKTVB1YQBATHdJ8qQ+bJ9xynT+JGrzn5SXZ5l/rJONKF3wfKb/AN3H7ljVPjOwyX5VdbISoG2CA6G3ZYR3Nh0QIs6X45/07ZfUwNCyKStE4rNK/K4mXBbu773NJvqxfh0jKdp76d93eZHYn7RZ6io1nusZWR0Nus6j/h839rlKKk6sIDd7E4n3NX08pNmh4a7zX946/kDr+hep2aZiY+jyuHnHo8VvOlVlnCFFb3sIMeI52AkVDWuFul47wgdujT9JYtVWl1nXZNXUsNsv+Hy1J1tc8YdgnBYQHFjacdrnj4wjttxCrJ+7C3YajBp4vHbb0vfu09CilSdeWruIZ31YekCEesyn+gVlH4n2epzv+oHuprr9C21kHNnLOKttPMOqR4+0VhI+hUXenHqXkeVelhb+4qX4qqb1PY72muH/AIq6jznM5/H34PoZaKuOfOUp3AucRyJJHpKwkfRYq0UmWBuv23FKe5qk2gcbseeUTjzB6mE9PQdekkWQns7noaXNcudb/dp/EtVx+/mXY11xcag8lknKES272Ijr2F7LR1DR3r+h1v0ZLcx28x28jXOmpb+c2WX5jPDSs98eHqvzeUJX0UkEj4pmlj2HK5p5g/1HSDyIWOdjTqRqRU4O6ZgQmEAQBAEAQH4V5LRg6spfAZ5o9yzUfOpasgG+/wDMYvnDf5cqqq6G6yH5iX9Pqik1QdWEAQEx3SfKkPmyfccp0/iRq85+Ul2eZf6yTjShd8Hym/8Adx+5Y1T4zsMl+VXWyEqBtjabMYUaqrgg6HvAd5o7559kFEruxj4utyNGVTgvHm8TptrQBYaAaBZhwJz9vSxfujEZADdkPxLfo3z/AGy4egLFm7yZ2mU0OSwyb1lv+ngRFRNkEAR7wdLbG4p3VQ08pN3OYA/zm9477TSsqDvFM4PG0eRryh0+D3o/Mf2fbVTUkjrf8PLxNekZSbD6bYz5AV5KG00+Aw+KlRhOK/iVvzsuVtvuxXNPDTtOkbTI7zn6AHtDW3+kqqrvKxvsio2pyqvn3d354FZqs3xam4iQZqxvSREfUZQfvBWUfifZ6nO/6gW6m+v0LcWQc2cxbTw5K2pb1Tyj7brfUsO1mzv8JLaoQfQvI1iF5bu4mPvKt3QXRt9Qef8AyCuo85zWfy96C6/QsPaCt4FLPKf0InuHlDTYeuysk7Js0mHp8pVjDi0cvrESsj6AF6CdbBbwZKMthqLyU3IdLou1vW39n1dRnCbj1GozDK417zp7peD+/T3l4UlSyVjZInB7HDM1w1BBWQnfejkpwlCTjJWaIBvi2cbLT91MHxkNg+36TCba9rSb+TMqqsf4jc5Li3CpyL0l5/cpRUnVhAEAQBAEB+FeS0YOrKXwGeaPcs1HzqWrIBvv/MYvnDf5cqqq6G6yH5iX9Pqik1QdWEAQEx3SfKkPmyfccp0/iRq85+Ul2eZf6yTjShd8Hym/93H7ljVPjOwyX5VdbISoG2LM3H4bmnnnI/w2CNvlebk+UBlvpKykryuaHPq1qcaa53fu/PAtjGa3gU803Phxvkt15Wk2+pXydk2c5Rp8pUjDi0u8532WwCXEKkRtvYnNLJ4gJ1cetx1sOk+kjEjFvcdti8VDC0tp9iMu3kFLHWOjoR8XG1rHalwL26OIJ9APaCvZWvuI5fKtOipVtXv7PzwI8vDNCAuLcfieaGenJ1Y4SN8jxYgeQtv9JW0XqjmM+o2qRqLn3d354FmuNhc8leaA5j2mxTuqrnn6HvJb5o71n2Q1Yd7u532Fo8jRjT4Lx5/E1iGQTHdRiwp8RYHGzZmmE9hNiz7TQPpKUHaRq83oOrhm1rHf9fAv9ZRxpz7vVw8w4nMbWbKGyt7bgB322uWLNWkztMoqqeFiuG787CIqJsi9NzVAY8Pzn/rSuePILMH1td61fRW65yGd1drE7K5kl6nn3z40I6VtM09/O4Fw6mMIP1uyj0FeVnusWZJh9us6r0j5v7FN0FFJPI2KFpe9xs1osL6E9OnIFUnUVKkacXObskfWJ4dLTyGKdjo3ixLTbpFwdNCnQzylWhVjtwd0eVCwtXchjDy6alcSWhvGZ+zZzWvA7DmabeXrVtF77HO59h42jWWuj9CxNsLdwVebl3PL9x1vrVs7bLuaTBfMU7fuXmczLFO9CAIAgCAzUUHEkYy9s72svztmIF+3mhGpPYg5cFctL4GP/m//AEf/AKq10bq1znv/AJB/+fj9i1YmZWgdQA9SvOdbu7mg232Y/KMDIuLwssgkzZM97Nc21sw8bn2KM47SM3AYz9LUc9m91bW3DoZWO1u7XuGlfUd08TIWjLwsl8zg3nnNud+SpnDZVzf4PN/1FVU9i1+e9+bqK/VZuSQ7EbM/lGodDxeFljMmbJnvZzG2tmHj879ClFbTsYWPxn6Wmp7N7u2tuPQy0Nkt2vcNUyo7p4mUOGXhZL5mlvPOevqVsadne5z+Mzf9TSdPYt03v6E/VppiBbYbuO76kz908K7Wty8LP4Ite+ce5VSp3d7m4wWbfpqXJ7F+23oVhtxst+TpmR8Xi52Z75Mlu+LbWzG/JVTjsux0GAxv6qDls2s7a39EWPuPaO4pj090G/k4cVveVZR0fX6I0WfX5ePV6ssGpgbIxzHgOa4FrgeRBFiD6Fc1c00ZOLUlqirNtto6fDoXUOFtbG92kr2EksvoRmJuZLaXv3o7eVEpKPuxOgwOEq4qaxGId1zJ8/Zw8yplUdIEAQEt3W4pwMSiubNlvC76fg/bDVKDtJGtzajymGlbVb+7XwuW5vJxXubDp3A2dIOCzo1fobdobmPoV9R2ic1llHlcTFcy3933OdljHbhAfrXEEEEgjUEaEeRA1fcy/N3m2rK2IRyuDalgs4HTiAfps6+0dHkV9Opfc9Tjcyy+WHntR+B+HQzNvB2OGIRNLCGTR3yON8pBtdrrdGgIOtvSV7Uhtb1qQy7HvCzd98Xr9SusK3U1j5QKjJFGD3zg9ryR+wBfXy2VXJSZvK2d0IwvTu3w07y2MUxOnw2lBeQyONoZGwaudYWDWjpPb6Sr21BHOUqNXF1bLe3vb9Wc+bSY3JW1D55dC7RreYY0eC0eT6zc9KxW23dnaYXDRw9JU4/5Zst2/wAqUvnn7jl7H4l+cxRmnyk/znRbu8DYtuIRhzCGVDBZjjycOeR9ui+oPRr1lX1IbW9anNZdmDwsrPfF6r1RUMuweINfk7lkJ6wWlvtA2VGzLgdMszwrV9tFp7stjHULHyVFuNIAMoNxG0a5bjmSbXtpoFdTg472c7mmYLEyUYfCvFmv3v7UtjhNHE68sluJb9BnOx/adpp1X6wvKst2yX5NgnOfLS0WnS/t5lMKk6kIAgCAIDJTTFj2vba7XBwvyu0gi/qQjOKlFxfOTv4XK7xKX2JP7inyk+j87TUewsPxl3r6D4XK7xKX2JP7icpPo/O0ewsPxl3r6D4XK7xKX2JP7icpPo/O0ewsPxl3r6Gu2g3h1VZA6CZsAY4tJLGvDu9cHCxLyOY6lGU5SVmX4bKqNCoqkW7rjb6ERXhsjb7MbRS0EzpYBGXOYYznBIsS13QRrdoXqbTujGxeEhiYKE72vfcSj4XK7xKX2JP7ilyk+j87TX+wsPxl3r6D4XK7xKX2JP7icpPo/O0ewsPxl3r6D4XK7xKX2JP7icpPo/O0ewsPxl3r6EZ2o2lmr5GyTiMOY3IMgLRa5Ot3HXVRcm9TPwmDhhYuML79+89Gx+102HvcYg17H2zxuvY25EEatdz19Y5WRk46EMbgKeKitrc1ozc4/vRq6hhZEG07ToSwkvPZmPL0AHtUnUk+gxcPk1Ck9qfvPp07iCqBtwgCAID7hlLHNc02c0hzT1EG4PrQ8lFSTT0ZIdqttKjEGMZOImtYS4CNrm3JFrnM48he3lK9cnLUwsJl9LCtyhe74/4I2vDOCAID6jeWkFpIINwQbEEciCORQNJqzJjhe86vhGVz2TAcuK259ppBPlN1JVJLnNXVyfDVHdJrq+566ve1WuBDG08faGOJHkzOI+peurIqhkeHTu23+dRDcUxSapfxKiR8jutx5dgHJo7Aoa72bSjQp0Y7NNWR40LTZ7NYr3JVRTlufhuJy3y3uCOdjbmi3NMx8VQ5ejKne1yVYrvSqnVIlpviowwNMTrSNcQXEuOgIOvRY6DVTdSV7o19HJaKpbFTe+K3G0p98kgHxlIxx62ylg9Ra73r3lpcDHlkEb+7Pw+5rca3r1crS2BrKcHpHfv9BdoPVftXjqSfQX0MkoQd5ty8F+dpApJC4lziXOJJJJuSTqSSeZUDcJJKyPlD0IAgCAIAgCAIAgCAIAgCAIAgNzDsrVvp+6WwuMIa5+fMy2Vt8xtmvpY9CWdr23GLLHUI1OScve0tv1ZpkMoIAgCAIAgCAIDcw7K1bqfulsLjDlc/PmZbK2+Y2zX0sehLO17bjFeNoKpyTl72lt+p5qTAqmWPiRQTPZr3zWOLdOeoFtESb0JzxNGEtmUknwua9C8IAgPuGJz3NawFznENaALkkmwAHSboeSkopt6I9WI4TPT5e6IZYs18udrm3ta9rjXmEs1qV0q9OrfYknbgeJeJploXoCAIDLS07pHtjjGZ73BjR1lxAA17SEIzmoRcpaI92NbP1NJk7qiMee+W5ab5bX8Enxh61601qiqhiqVe/JyvY1i8LwgCAIAgCPcCb/BXX3bpDZxsTxNG6E3dpe3Rpc6qXJz4Gp9tYbfr3Hj2l3f1dFHxZBHJGPCdGSct9BmDgDa/TqElBx1LcLmlDES2FdPpNTs7s9PWyGOmZmI1c4mzWA8i4/05nXTReJN7kZOJxVLDx2qj+pIsV3XVsMZkHClyi5bG5xdpzsHNGb0a9ik6ckYNHOcPUls7116eZFMIwuWqlEVOwvedbDoA5kk6AdpUFv0NjWrwow25uyJm7dJW5b56Ynxc77+S+S11PkpWNX7dw97Wl4fUiD8FmbUtpZGFkzntjDXaavIDdRcZdRqLqG/Q2axFN0nVi7xSv3EpZupry8NPAAIJLuJoLW0Nm3ub9A6DyU+Tma553hrX39VjUbU7GVNAA6cNdG42EjCXNvrobgEGw6Qoyi46mVhMwo4ndDXgy0MF/wAtu+aVHulVv8p9TOer/wDZ/wB0fQqbZvZiornltMwEN8J7jlY2/K56+wAlVJN6HSYrGUsMr1H2c5u8a3Z1tPE6X4qVrRdwjc4uAHM2c0XHk17FKUJLeYlDOMPVnsb1fiQtQNqbTZzAZa2UxU+TOGl/fHKLAgHoOvfBEm3ZGPicVDDw256aGat2ZnirG0b8nFeWNFnXbd9rXNu3qXtmnbnI08ZTnRdZX2VfwM2P7H1FG+Fk/DvMS1mV2bUFo1008MI4uOpDD4+lXjKUL+7qbaTdbXhzRliOY2uH6N6buuOXkuexe8nPgYyzrDNN7+48W0+wVVQxCWXhvjuAXRuJyk8swc0G19L/AIpKDjqXYXM6OJnsRun0lk4N/lt3zSf/AFFZ/KfUzQ1v+zX9UfQ0WxE2IjDLU0dI6D43vnueH83ZtBp12UIbezutYy8fHCvFf7jltbtLWIbs1sVU10TpKfh5WuyHM7KbgNd1HSzgoQi2vdNrisxo4aSjO93v3G1ot1ddJHnPBjJ1DHuIefLZpA8hPlspqnJmPPOsNGWyrvpRjwndjXTAlzWQAEj41xBNtNA0HS45nnzF0VOTPa2c4am7Jt9X3NZ+RamixGCF7WcYSxOjuTkeS8ZDca5S4W6+ajZp25zI/UUsRhpTT92zvxW7f2kv27w7Ea2akgqGUrHv43C4b32OVrXPzl17aAWUpqctzsavL6uFw8KlSDk0rXvbi7WJdvA2VfVUjIqVkLXiRriTZmga8HUDrIVtSLa3Gty7Gxo1nOo3a3XwKapNl6mWqfSxMzyxuLX2PetymxJceQv61Qk27HUzxtGFFVpOyenEkVbupro4y9pgkIFyxjnZvRmaAfWpOnJGFDO8NKVnddL/AMkMoqCSaVsMTHOkccoaBrfpvflaxvflY3UFv0NpOrCEHOT3cSxMC3X1kNRTzPdT2jmjkc0PcXANe1x/RsTYHpVipS3GjxGc0KlOcEnvTXh1nr3786P/AL3+ipVuYh/p/wDmdnqVQqToggCAIAgBXktAXxvZxWamoo3U8jo3OlawubobZHusDzGrRyWRVdkcflFCnWrtVFdJX8UZNi619Vg5dWnOCyVrnO/SYMwufRcX7Eg7w3kcdTjRxtqW7TvMG6mJkeEh4u0uMr5HNGZ12lzbgAEkhrRYWPk1XlD4Lk83lKWM2eFkvzrNfszj2E0b5HRV1TIZRd4kbM+5GufSIHNa+vUoxnTjo34l2Kw2NrpKVKKtpay7NTPusbA6fEZachwdN3hsW2Y4vc2wIBAuT7IUqVrtohmzqKnRhPmXjuRGsO2hrTjuQySkGpdGYiTkEYcRo3kLMF726L9KrUntmfVwuH9n7SS+FO/Pfr6zf7yIWjFMJeAM7pmtcekhssRbf0uepVfij+c6MPLJP9JXXNb0d/Qb5McqKbuVtPK+IP4hdkOUnLw7a87d8dF7Vk01vGS4alV23Uina2vTc2WLzmfZ90lVq91M15JAF3aFjuwk5T6V7Jt0rvgY9GKp5io09FK3ZzmHCP8ALbvmk/8AqJ/KfUydb/s/7l6Ho2AijiwVrg50YcySSSRgu8G7g5wsDdzQ0AaHwRoV7DdAhmMpzxrVr2aST06u31NZsvtBhNFxeDW1Egk75wkZM8XFyXC0Q1IOp6bDqUITpx0b8S/FYXHYi21TStwsuzXuKixQs48vB1j4j+HoR3uY5dDqO9toVWdNR2uTjt62V+vnJpuV+UHfuH/fjU6fx9n0NVnnyy615M2e0cLnbSw2a499C7QE6AC58gsdexey/wCQx8NJLLJb+JsN7351hv7x334Urar850U5P/w1ur0Ztd7eNT0tLEaaQxl8uVxFr2yuNgSNNQNRqp1ZNJWMfJ8PTrVWqivZep87T1DpdnuJKcz308D3HrcXRG+nbqknenvGFioZlsx0TkvM/MK/y275pN7pFH+V2Ct/2f8AcvQbt/kT0T+969pfB3jM/nv/AB9DBuP/ADGX5w7+XElD4SzPvmI/0+rPNut2lqaurqW1Epe3LmaLABpzW72w0FivKUm5O5PNsJRoUYOCs/sfsu0dT/6hFNxTwA7Jw7DLYw5zfS5ObW6823ylvzQLCUfZvK7Pvcf7reR87xW/83wzz2fVM0/ivanxoZa//p1up+R876auSJ9C+F7o3jjgOaS0i4hB1HYSvar0JZHCE41YzV17vqbXfBiUtPSROgkkicZw0lji0kZJDYkdFwPUlZtJGNk1GnVrSU0mrc/WjHucYHUk0ziXyyzu4rjq42DSATzPhE/SK9o6Nks6bVaNNbopKy/PzceLAsawqlqXzNr6uSSS7XiRkrg4kg3LRCO+BFh1XIUIzpp3u/Etr4fG1qSg6UUlpa3/ALH1sCaabFsQnpyHNLWGM2c3/Es6QgOAI79vV09qU7ObaPMw5Wng6VOprvv2aeBpMcxeq/L8cZlmawVELGsa5zWlhcy+g0IIJJ9KjKT5TXnRl4ehR9nOVlez39O89m/fnR/97/RU62qK/wDT/wDM7PUqhVHRBAEAQBACvHoDovbvG4aSnY6pgFRG+QMLSGm3eudms4WPg26OaypySW9HEYDD1K9RqnLZaV79q4FbbXbyzUQGnpIuDG4ZXEkZi3xGhujRbTmdNNFTKo5KyVjeYPKOSqcrVldrz4mr2G26kw/Mws4sLjmLL5S08i5hsejmDzsOWt/IzcTJx+WwxVpJ2kuf6kkqt51K0PdS0DBI8EOc8RtBvzzZAS8dlxdS5VcyMCGT15WVSruXC789CFbJ7US0E5liDS12j4zcNcL3AB5gjoOvpuVCLcXdG1xmChiaexLVaMn53tUwvIKN/GIte8Yv2F9s1vQrOV6DTew63wuotnt8iHw7QS12LUk01h/xELWtHJjRK0gDr5kk9JPoVbbck30eZtHhYYbBzhD9st/F2LU2+2kp6N0AqqYVDX53NNmOLCzJyDx05udxyV9Saja6uc7l+Eq11J057Nrcd978Ctdud4L69ghiZwobgkE3c+3LNbQAHW2uoGqpnNy6je4DK44aW3J3l5GWk3hBmGGh4BJMT4uJxPHza5cvRm5XXu37myRnlTliuX2udO1uHaYNhtv30DTE9nFhJzAXs5hPPKToQfF69b87+Rm4k8flccS9uLtLzNziG8qlEcjaSgja6Vpa8vaxoIcLHMGC7x2XCk6nBGLTyis5J1arstLX8L6FZKs35udktoHUNS2drc4ALXNvbM08xfoNwD6F6nZ3MXGYVYmk6bdunpLCrt8LO94FM69xnL3AaX1Dct9T1nl1FWct0Glp5DLftz7iLbX7cCumpZBCY+53F1s+bNdzHWvlFvA7eahOW00+BsMHlrw8Jx2r7XR19PSfe3e3YxGKOMQGLI/PfPnvoRbwRbmk57VjzL8teFm5bV7q2lvUyV+8ASYYKHgEERRxcTiX/wAMs1y5enLyv0r1zvHZI08rcMV+o2udu1uN+k+qbeEGYaaHuckmF8XE4njBwvly9vK682/c2TyWVOWK5fa507W4do2c3hCloe5OAXm0gz8TL4ZceWU8r9a9jPZjYYrKnWxHLbVtN1uHafGw234w6B0JgMuaQyZuJktdrW2tlPipCeyrEsfljxVRT2rWVtOvpNdsLtWMOlkkMRlzsy2z5La3vyK8hLZdy7MMD+qgoqVrdp+na0flX8ocI2zZuHn/APb4ds2X08l5f3tr80H6F/pP02129t9D2bQ7dCqraWp4BYKcg5M981nh3PKLcrcivZSvJMqw2WujQnS2r7XPbo6zBt9tmMS4FoTFws/6ee+fJ+yLWyfWk5bRPLsveE2ryve3NbS/1JfFvgj4TeJTPdKALgObkLh0gkXGvYbdqny3Qax5DPb92at4/naRLZjbuSjqJpGxtMMzy90OYjKSSQWG2hANuWoA7LQjJxd0bLFZZGvTjFv3oq1/qSefejSNJlgoRxzze4RsNz1uaC4qXK8Ea+OTV2tmdT3eG9+GhBNn9pZKOrNTC1gzF2eMXDC1xuWDmWgaW6rDn0wTad0bjEYOFejyUm+vnvx+pYNTvgis10dI4v0BzOaAB0hpAJPqH9FZy3QaWOQz3qU9xENvtshiRhtCYuFn/Tz5s+T9kWtk+tQnLaaZs8uwDwm1eV725raXIkomyCAIAgCAIwTDbHb2TEIWxPhZGGvEl2uJJs1zba+cpSm5amswWWRws3NSvdWIeomzCAIAgCA9WF1hgnimADjFIyQA6A5HB1j6kK6tPlKcocU13m8202wfiJizxsj4We2Uk3z5ed/NXspOTuzEwOAjhNq0r3t4XIyvDPCAIAgCAIAgCAIAgCAIAgCAIAgCAIAgCAIAgCAIAgCAIAgCAIAgCAIAgCAIAgCAIAgCAIAgCAIAgCAIAgCAIAgCAIAgCAIAgCAIAgCAIAgCAIAgCAIAgCAIAgCAIAgCAIAgCAIAgCAIAgCAIAgCAIAgCAIAgCAIAgCAIAgCAIAgCAIAgCAIAgCAIAgCAIAgCAIAgCAIAgCAIAgCAIAgCAIAgCAIAgCAIAgC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34" name="AutoShape 10" descr="data:image/jpeg;base64,/9j/4AAQSkZJRgABAQAAAQABAAD/2wCEAAkGBxQSERQUEBQSFBUWFxoVFhgYFxYVGRceGRoXFxoZFx4YHSggGhopGxcXITEhKCksLi4uHiE1ODMtQygvLisBCgoKDg0OGxAQGywmICQ0LzA0LC80LCwyNCwsLCwuLCwsLCwsNCwsLCwsNCwsLCw0LCwsLC8sLCwsLCwsLCwvLP/AABEIAKsBJwMBEQACEQEDEQH/xAAcAAEAAgMBAQEAAAAAAAAAAAAABgcDBQgEAgH/xABOEAABAwIDBAMKCQoEBQUAAAABAAIDBBEFEiEGBxMxQVFhFCIyUnFygZGSsRcjNXSCoaKy0RU0QlNic5OzwdMzNsPSJCVDg8IWY2Sj4//EABsBAQACAwEBAAAAAAAAAAAAAAACAwQFBgEH/8QAPhEAAgECAwMJBwIFBAIDAAAAAAECAxEEBTESIVETQWFxgZGhscEVIjI00eHwFFJCQ3KC8QYjMzWS0hYkY//aAAwDAQACEQMRAD8AgCwz6MEAQBAEAQBAEAQBAEAQBAEAQBAEAQBAEAQBAEAQBAEAQBAEAQBAEAQBAEAQBAEAQBAEAQBAEAQBAEAQBAEAQBAEAQBAEAQBAEAQBAEAQBAEAQBAEAQBAEAQBAEAQBAEAXl0Al0Al0AvbgIAgC8ugEugEugF6AgCA+4IXPcGsaXOcQGtAuSToAAOZQ8lJRV3oTAbr8Q4efhx3tfJxG5/J4t/SpcnPgav2zhdrZu+u276+BEaqnfG9zJGuY9ps5rhYg9RCibOE4zipRd0zEhIIAgCAIAgCAIAgCAIAgCAIAgCAIAgCAIAgPXhABqIQbW4rL35eEOa8ZVX/wCKVuD8jpP8nUn6qm9iP8Fl2icLylbi/Eyfken/AFEH8Nn4L3ZXAjy9X9z72fL8Jphzhpx5Y2D+i82VwPVWqvST72RHehR07cNmMUcDXXjsWtYD/iNvawvyVdVJR3dHmbLKp1HioqTdt/HgyjVSdcTvc5DG+ukEzWOb3O4gPAIvxIvG6bXU6fxb/wA0NPncpKgtm/xLTqZcjcMpToIaYnsZH+Cv2Ucu6tZfxPvZ9/kan/UQfw2fgvdlcDzl6v7n3s+HYZSjQw048rIx/RebKPVVrP8AifeyoN8sEbKqEQtjaODc5A0C+d/PL0qmolfcdNkkpOlLab15+pFfqs3QQE63NRsOI3fa7YXmO/jXYNO3IX/Wp0/jNRnbksNu4q/Vv9bF7LJOQKb340jGz08jQA97HB/aGFuUnt75wv2DqWPV+JHUZDOTpzi9E146lZqs3wQBAEAQBAEAQBAEAQBAEAQBAEAQBAEAQBAEB+EKEoqz3A6spfAZ5o9wWej53LVkA34fmMXzhv8ALlVVZXRuch/55f0+qKSssfZR1Z+r0BeNJgmO6Qf80i82T7jlOmkpGrzn5SXZ5l/rKONKE3wj/mb/AN3H7li1UnPedhkvyq62QpQSSNsF6AgPRh1dJBKyWFxY9hzNI6PxFtCOkIQq041IOE1dMsym3yOEfxlKHSW5tkytJ67FpI8lyrVVfOjQSyBbXuz3dW/zK/2kx6WtnM05F7ZWtGjWNF7Nb2ak+lVttu7N1hcNDD09iBq14ZAQBAEAQBAEAQBAEAQBAEAQBAEAQBAEAQBAEB+FeS0YOrKXwGeaPcs1HzqWrIBvv/MYvnDf5cqqq6G6yH5iX9Pqik1QdWEAQEx3SfKkXmyfccp0/iRq85+Ul2eZf6yTjShd8Hym/wDdx+5Y1T4zsMl+VXWyEqBtggCAyRQOdfK1zrc7Am3ltyS5FzjHVmNCRlipnuF2se4crhpPuQi5xjqz77hl/Vyew78EPOVh+5d47hl/Vyew78EHKw/cu8wOaQbHQjQhCadzJFTPcLtY9w6w0kfUhFzitzaPvuGX9XJ7DvwQ85WH7l3mB7CDYggjmDoUJppq6PxAAEuDNJRyNF3MeB1lrgPWQlyCqQbsmjChMIAgCA/QL6DUry6Ddg4WNjoUuE7mQ0rw3OWPy+NlOXq58l6R2432bq5iQkEAQBAEAQH4V5LRg6spfAZ5o9yzUfOpasgG+/8AMYvnDf5cqqq6G6yH5iX9Pqik1QdWEAQEx3SfKkPmyfccp0/iRq85+Ul2eZf6yTjShd8Hym/93H7ljVPjOwyX5VdbISoG2CAsDd3u/NXaeqzNp7960XDpbdvMM7Rqei3NThDa38xpcyzTkP8AbpfFx4fcumjo44WBkLGxsHJrQGgegLISS3I5ac5Te1J3ZSG+HDI4a8OiaG8WMSOA0GbM5pNui9gfLc9Kx6itI6zJa0qmHtLmduw9+7XbamoaWSKo4mZ0peMrcwsWMb187tK9hNRW8pzTL62JqqdO1rW8WXJFIHNDmm4IBB6wdQVkHLtNOzNLtPtVBQcM1AktJmylrcw721wddDr71GU1HUysLgqmJvydtxz1j1U2aqqJWXyyTSSNvobOe5wv22KxXqdth4OFKEHqkl3IsHdptrT0lLwJRKZHSktDGZr5gwAc+dwrITUVZmkzTL6tarykbWS5+gsvaTaGGhibJUF2VzgwZRmJJBPLqsCrpSUdTRYbC1MRLZp9Zz5tbiLKmtnmivkkfmbcWPIDUehYr3ts7TBUpUqEYS1RsthdjJMQkJJMcDDaR9tSeeRl9C63qBv1AyjByKMwzCOFjbWT0Xq+jzLdkZh+DwhxayK+gNs8shHb4R5+QX6Fd7lNHMp4rHztdvwS9DBs/vGo6yYQtEsb3aM4rWgPPigtcdew8+hI1U3Ynicpr0Ibbs10c3gZdqdgKWsaS1jYZuiRgAuf22jRw+vtSVNPTUjhMzrUHa948H6cCicawmWkmdDO3K9vpDh0OaelpWO9zszsKFeFeCnB7meFC0sHdzu/7sHdFVmEF7MaDYy2Nib9DL6aanXlbWcIbW96GlzPNOQfJ0vi53w+5ZeJYlQYVG0ObHDfwWRsGd1umw1PnH1q5uMDQ0qOJxsna76W/wA7jWUO2mGYgRDK0AuNmtqI22ceixuW36tQepR24S3MyKmX4zCrbi9OeLf+T83kULIMGlihblYwxhrbk2HFYba69K8qpKFl0eYyypKpjYylq7+TKHVJ2AQBAEAQBAfhXktGDqyl8Bnmj3LNR86lqyL7ydnZq+mjip8mZsoec5LRYNe3oB1u4KupFtbjY5Zi4Yaq5zva1t3WiuPgmr+un/iO/wBiq5OfR+dhvPbmG4S7l9R8E1f10/8AEd/sTk59H52D25huEu5fUfBNX9dP/Ed/sTk59H52D25huEu5fUkGwe7+ro62OeYw5Gh4OV5J75pA0LR0lShCSldmFmGaUcRQdOF77vzUtRXnPFC74PlN/wC7j9yxqnxnYZL8qutkJUDbEm2A2aFdUHinLBEOJM69tNbNv0XsdegAqUY7TsYGY4z9PT934nuX1J5hW8B9RicNLSMY2luYx3urmta45h4rQG6Dq59QmqjckloaatlcaWFlVqt7eve/HpLOV5oSgN7GIibEpANRE1sI9F3O+09w9CxZu8mdlk9Lk8Km+feQ5RNodC7sMT4+Gw3N3RXhd9DwfsFiyKTvE4rNaPJYmXB7+/73MG9jC+Ph0jgLuhImHkGjvsucfQvKqvG/AllFbk8SlzS3fTxKBVB2ZLt1uFd0YjESLthvM76Ojftlp9BUoK8ka3Nq/JYZ21lu+vgbnfZiueqip2nSFmZ3nSWNj2hoafpKVV3lYxMiobNKVR8/kvv5EAw+jdNKyKMXfI4Mb5XG2vYq9/MbqpUjTg5y0W86ZwLCWUlPHBEO9YLX6XHpce0m5WXGKirI4KvXlWqOpLVlFb0MWNRiMovdkJ4LB0DL4fpL831dSxpu8mddlVBUsNF88t/08CKseWkFpIINwQbEEagg9BUWbJpNWZ0zstivdVHBPpd7Bmt4w7149oFZUJbUUzgcXR5GtKnwfhzeBFd8OACak7oaPjINSekxk2cPQbO7LO61XVjuvwNjkuKdOtyb0l5/m4pGGMuc1o5uIA9JsqGdZJ7KbOpqGkbDEyKMWaxoY0djRYLMSsrHz2pNzk5PVlDb2XvOKTZ72DYwzqy5GnTszF3pusafxs7DJ1H9JG3Tfrv9LEPUTZlgYjtyyowbuWYvNT3jbkXDgyRpBLr88g16z5VJzvDZeppaeWypY3lY22N/iuHWV+om6CAIAgCAID8K8lowdWUvgM80e5ZqPnUtWararaSKgibLO2RzXPEYDA0m5Dna5nDSzSoykooycJhJ4qbhBq6V9/8Agi/wv0X6qr9iL+6ocqjYewsR+6Pj9B8L9F+qq/Yi/upyqHsLEfuj4/QfC/Rfqqv2Iv7qcqh7CxH7o+P0Nls7vEpq2obBCyoa9wcQXtYG96C43s8nkOpexqJuxRicqrYem6kmrdF/oTBWGsKF3wfKb/3cfuWNU+M7DJflV1shKgbY9VJiMsTJWRvc1srQ2QA6PANwD9foJHSUK50YTkpSV2tCf7ksKz1EtQfBiZkb5z+dvI0H2grKSvK5ps9r2pxpLn39i/PAtzF69tPBLM/wY2Oee2wvbynkr5Oyuc1RpurUUFzuxy9VTuke57zdz3F7j1lxJJ9ZWGj6BCKhFRWiMa9JFobjsUtLPTk6PaJW+Vpyu9JDm+yrKT3tHP59RvGNVc276Ft1UDZGOY8Xa9pa4dYcLEeorIObjJxkpLVHLuJUboJpIn+FG9zD9EkX8miw9Nx9BpVFUgprnVy3dy2GiKlmqX6cR1gT4kd7n2i72VdRWrOZzytt1o0lzeb+1iqdoMSNTVTTm/xjy4X6ByaPQ0AKm9950eGo8jSjT4L/ACSvc3h4kxDiEaQxuePOdZg+pzvUp01eRrs7q7GH2V/E/uXqsk5A5cxuTNUzuP6Ush9b3FYZ9Bw6tSiuheR4kLS8ty1Vnw9zD/05nNHkIa/3uKvovdY5HPIbOJvxS+hNcSpRNDJE7lIxzD9IEf1VjV1Y1VObhNSXM7nLLHFpBGhBuPKFhb7H0Jq6sdSYTXtqII5mG7ZGB49I5eUHRZqd1c+fVqbpTcHqiLbyNi+74xJDYVEYs2+gkbzyE9Bvcg9ZPXcQqQ2t61NjlmYfppbMvhfh0/UoeogdG9zJGuY5ps5rhYgjoIKxzsIyjNKUXdMxoehAEAQBAEAQH4V5LRg6spfAZ5o9yzUfOpasgG+/8xi+cN/lyqqrobrIfmJf0+qKTVB1YQBATHdJ8qQ+bJ9xynT+JGrzn5SXZ5l/rJONKF3wfKb/AN3H7ljVPjOwyX5VdbISoG2CA6G3ZYR3Nh0QIs6X45/07ZfUwNCyKStE4rNK/K4mXBbu773NJvqxfh0jKdp76d93eZHYn7RZ6io1nusZWR0Nus6j/h839rlKKk6sIDd7E4n3NX08pNmh4a7zX946/kDr+hep2aZiY+jyuHnHo8VvOlVlnCFFb3sIMeI52AkVDWuFul47wgdujT9JYtVWl1nXZNXUsNsv+Hy1J1tc8YdgnBYQHFjacdrnj4wjttxCrJ+7C3YajBp4vHbb0vfu09CilSdeWruIZ31YekCEesyn+gVlH4n2epzv+oHuprr9C21kHNnLOKttPMOqR4+0VhI+hUXenHqXkeVelhb+4qX4qqb1PY72muH/AIq6jznM5/H34PoZaKuOfOUp3AucRyJJHpKwkfRYq0UmWBuv23FKe5qk2gcbseeUTjzB6mE9PQdekkWQns7noaXNcudb/dp/EtVx+/mXY11xcag8lknKES272Ijr2F7LR1DR3r+h1v0ZLcx28x28jXOmpb+c2WX5jPDSs98eHqvzeUJX0UkEj4pmlj2HK5p5g/1HSDyIWOdjTqRqRU4O6ZgQmEAQBAEAQH4V5LRg6spfAZ5o9yzUfOpasgG+/wDMYvnDf5cqqq6G6yH5iX9Pqik1QdWEAQEx3SfKkPmyfccp0/iRq85+Ul2eZf6yTjShd8Hym/8Adx+5Y1T4zsMl+VXWyEqBtjabMYUaqrgg6HvAd5o7559kFEruxj4utyNGVTgvHm8TptrQBYaAaBZhwJz9vSxfujEZADdkPxLfo3z/AGy4egLFm7yZ2mU0OSwyb1lv+ngRFRNkEAR7wdLbG4p3VQ08pN3OYA/zm9477TSsqDvFM4PG0eRryh0+D3o/Mf2fbVTUkjrf8PLxNekZSbD6bYz5AV5KG00+Aw+KlRhOK/iVvzsuVtvuxXNPDTtOkbTI7zn6AHtDW3+kqqrvKxvsio2pyqvn3d354FZqs3xam4iQZqxvSREfUZQfvBWUfifZ6nO/6gW6m+v0LcWQc2cxbTw5K2pb1Tyj7brfUsO1mzv8JLaoQfQvI1iF5bu4mPvKt3QXRt9Qef8AyCuo85zWfy96C6/QsPaCt4FLPKf0InuHlDTYeuysk7Js0mHp8pVjDi0cvrESsj6AF6CdbBbwZKMthqLyU3IdLou1vW39n1dRnCbj1GozDK417zp7peD+/T3l4UlSyVjZInB7HDM1w1BBWQnfejkpwlCTjJWaIBvi2cbLT91MHxkNg+36TCba9rSb+TMqqsf4jc5Li3CpyL0l5/cpRUnVhAEAQBAEB+FeS0YOrKXwGeaPcs1HzqWrIBvv/MYvnDf5cqqq6G6yH5iX9Pqik1QdWEAQEx3SfKkPmyfccp0/iRq85+Ul2eZf6yTjShd8Hym/93H7ljVPjOwyX5VdbISoG2LM3H4bmnnnI/w2CNvlebk+UBlvpKykryuaHPq1qcaa53fu/PAtjGa3gU803Phxvkt15Wk2+pXydk2c5Rp8pUjDi0u8532WwCXEKkRtvYnNLJ4gJ1cetx1sOk+kjEjFvcdti8VDC0tp9iMu3kFLHWOjoR8XG1rHalwL26OIJ9APaCvZWvuI5fKtOipVtXv7PzwI8vDNCAuLcfieaGenJ1Y4SN8jxYgeQtv9JW0XqjmM+o2qRqLn3d354FmuNhc8leaA5j2mxTuqrnn6HvJb5o71n2Q1Yd7u532Fo8jRjT4Lx5/E1iGQTHdRiwp8RYHGzZmmE9hNiz7TQPpKUHaRq83oOrhm1rHf9fAv9ZRxpz7vVw8w4nMbWbKGyt7bgB322uWLNWkztMoqqeFiuG787CIqJsi9NzVAY8Pzn/rSuePILMH1td61fRW65yGd1drE7K5kl6nn3z40I6VtM09/O4Fw6mMIP1uyj0FeVnusWZJh9us6r0j5v7FN0FFJPI2KFpe9xs1osL6E9OnIFUnUVKkacXObskfWJ4dLTyGKdjo3ixLTbpFwdNCnQzylWhVjtwd0eVCwtXchjDy6alcSWhvGZ+zZzWvA7DmabeXrVtF77HO59h42jWWuj9CxNsLdwVebl3PL9x1vrVs7bLuaTBfMU7fuXmczLFO9CAIAgCAzUUHEkYy9s72svztmIF+3mhGpPYg5cFctL4GP/m//AEf/AKq10bq1znv/AJB/+fj9i1YmZWgdQA9SvOdbu7mg232Y/KMDIuLwssgkzZM97Nc21sw8bn2KM47SM3AYz9LUc9m91bW3DoZWO1u7XuGlfUd08TIWjLwsl8zg3nnNud+SpnDZVzf4PN/1FVU9i1+e9+bqK/VZuSQ7EbM/lGodDxeFljMmbJnvZzG2tmHj879ClFbTsYWPxn6Wmp7N7u2tuPQy0Nkt2vcNUyo7p4mUOGXhZL5mlvPOevqVsadne5z+Mzf9TSdPYt03v6E/VppiBbYbuO76kz908K7Wty8LP4Ite+ce5VSp3d7m4wWbfpqXJ7F+23oVhtxst+TpmR8Xi52Z75Mlu+LbWzG/JVTjsux0GAxv6qDls2s7a39EWPuPaO4pj090G/k4cVveVZR0fX6I0WfX5ePV6ssGpgbIxzHgOa4FrgeRBFiD6Fc1c00ZOLUlqirNtto6fDoXUOFtbG92kr2EksvoRmJuZLaXv3o7eVEpKPuxOgwOEq4qaxGId1zJ8/Zw8yplUdIEAQEt3W4pwMSiubNlvC76fg/bDVKDtJGtzajymGlbVb+7XwuW5vJxXubDp3A2dIOCzo1fobdobmPoV9R2ic1llHlcTFcy3933OdljHbhAfrXEEEEgjUEaEeRA1fcy/N3m2rK2IRyuDalgs4HTiAfps6+0dHkV9Opfc9Tjcyy+WHntR+B+HQzNvB2OGIRNLCGTR3yON8pBtdrrdGgIOtvSV7Uhtb1qQy7HvCzd98Xr9SusK3U1j5QKjJFGD3zg9ryR+wBfXy2VXJSZvK2d0IwvTu3w07y2MUxOnw2lBeQyONoZGwaudYWDWjpPb6Sr21BHOUqNXF1bLe3vb9Wc+bSY3JW1D55dC7RreYY0eC0eT6zc9KxW23dnaYXDRw9JU4/5Zst2/wAqUvnn7jl7H4l+cxRmnyk/znRbu8DYtuIRhzCGVDBZjjycOeR9ui+oPRr1lX1IbW9anNZdmDwsrPfF6r1RUMuweINfk7lkJ6wWlvtA2VGzLgdMszwrV9tFp7stjHULHyVFuNIAMoNxG0a5bjmSbXtpoFdTg472c7mmYLEyUYfCvFmv3v7UtjhNHE68sluJb9BnOx/adpp1X6wvKst2yX5NgnOfLS0WnS/t5lMKk6kIAgCAIDJTTFj2vba7XBwvyu0gi/qQjOKlFxfOTv4XK7xKX2JP7inyk+j87TUewsPxl3r6D4XK7xKX2JP7icpPo/O0ewsPxl3r6D4XK7xKX2JP7icpPo/O0ewsPxl3r6Gu2g3h1VZA6CZsAY4tJLGvDu9cHCxLyOY6lGU5SVmX4bKqNCoqkW7rjb6ERXhsjb7MbRS0EzpYBGXOYYznBIsS13QRrdoXqbTujGxeEhiYKE72vfcSj4XK7xKX2JP7ilyk+j87TX+wsPxl3r6D4XK7xKX2JP7icpPo/O0ewsPxl3r6D4XK7xKX2JP7icpPo/O0ewsPxl3r6EZ2o2lmr5GyTiMOY3IMgLRa5Ot3HXVRcm9TPwmDhhYuML79+89Gx+102HvcYg17H2zxuvY25EEatdz19Y5WRk46EMbgKeKitrc1ozc4/vRq6hhZEG07ToSwkvPZmPL0AHtUnUk+gxcPk1Ck9qfvPp07iCqBtwgCAID7hlLHNc02c0hzT1EG4PrQ8lFSTT0ZIdqttKjEGMZOImtYS4CNrm3JFrnM48he3lK9cnLUwsJl9LCtyhe74/4I2vDOCAID6jeWkFpIINwQbEEciCORQNJqzJjhe86vhGVz2TAcuK259ppBPlN1JVJLnNXVyfDVHdJrq+566ve1WuBDG08faGOJHkzOI+peurIqhkeHTu23+dRDcUxSapfxKiR8jutx5dgHJo7Aoa72bSjQp0Y7NNWR40LTZ7NYr3JVRTlufhuJy3y3uCOdjbmi3NMx8VQ5ejKne1yVYrvSqnVIlpviowwNMTrSNcQXEuOgIOvRY6DVTdSV7o19HJaKpbFTe+K3G0p98kgHxlIxx62ylg9Ra73r3lpcDHlkEb+7Pw+5rca3r1crS2BrKcHpHfv9BdoPVftXjqSfQX0MkoQd5ty8F+dpApJC4lziXOJJJJuSTqSSeZUDcJJKyPlD0IAgCAIAgCAIAgCAIAgCAIAgNzDsrVvp+6WwuMIa5+fMy2Vt8xtmvpY9CWdr23GLLHUI1OScve0tv1ZpkMoIAgCAIAgCAIDcw7K1bqfulsLjDlc/PmZbK2+Y2zX0sehLO17bjFeNoKpyTl72lt+p5qTAqmWPiRQTPZr3zWOLdOeoFtESb0JzxNGEtmUknwua9C8IAgPuGJz3NawFznENaALkkmwAHSboeSkopt6I9WI4TPT5e6IZYs18udrm3ta9rjXmEs1qV0q9OrfYknbgeJeJploXoCAIDLS07pHtjjGZ73BjR1lxAA17SEIzmoRcpaI92NbP1NJk7qiMee+W5ab5bX8Enxh61601qiqhiqVe/JyvY1i8LwgCAIAgCPcCb/BXX3bpDZxsTxNG6E3dpe3Rpc6qXJz4Gp9tYbfr3Hj2l3f1dFHxZBHJGPCdGSct9BmDgDa/TqElBx1LcLmlDES2FdPpNTs7s9PWyGOmZmI1c4mzWA8i4/05nXTReJN7kZOJxVLDx2qj+pIsV3XVsMZkHClyi5bG5xdpzsHNGb0a9ik6ckYNHOcPUls7116eZFMIwuWqlEVOwvedbDoA5kk6AdpUFv0NjWrwow25uyJm7dJW5b56Ynxc77+S+S11PkpWNX7dw97Wl4fUiD8FmbUtpZGFkzntjDXaavIDdRcZdRqLqG/Q2axFN0nVi7xSv3EpZupry8NPAAIJLuJoLW0Nm3ub9A6DyU+Tma553hrX39VjUbU7GVNAA6cNdG42EjCXNvrobgEGw6Qoyi46mVhMwo4ndDXgy0MF/wAtu+aVHulVv8p9TOer/wDZ/wB0fQqbZvZiornltMwEN8J7jlY2/K56+wAlVJN6HSYrGUsMr1H2c5u8a3Z1tPE6X4qVrRdwjc4uAHM2c0XHk17FKUJLeYlDOMPVnsb1fiQtQNqbTZzAZa2UxU+TOGl/fHKLAgHoOvfBEm3ZGPicVDDw256aGat2ZnirG0b8nFeWNFnXbd9rXNu3qXtmnbnI08ZTnRdZX2VfwM2P7H1FG+Fk/DvMS1mV2bUFo1008MI4uOpDD4+lXjKUL+7qbaTdbXhzRliOY2uH6N6buuOXkuexe8nPgYyzrDNN7+48W0+wVVQxCWXhvjuAXRuJyk8swc0G19L/AIpKDjqXYXM6OJnsRun0lk4N/lt3zSf/AFFZ/KfUzQ1v+zX9UfQ0WxE2IjDLU0dI6D43vnueH83ZtBp12UIbezutYy8fHCvFf7jltbtLWIbs1sVU10TpKfh5WuyHM7KbgNd1HSzgoQi2vdNrisxo4aSjO93v3G1ot1ddJHnPBjJ1DHuIefLZpA8hPlspqnJmPPOsNGWyrvpRjwndjXTAlzWQAEj41xBNtNA0HS45nnzF0VOTPa2c4am7Jt9X3NZ+RamixGCF7WcYSxOjuTkeS8ZDca5S4W6+ajZp25zI/UUsRhpTT92zvxW7f2kv27w7Ea2akgqGUrHv43C4b32OVrXPzl17aAWUpqctzsavL6uFw8KlSDk0rXvbi7WJdvA2VfVUjIqVkLXiRriTZmga8HUDrIVtSLa3Gty7Gxo1nOo3a3XwKapNl6mWqfSxMzyxuLX2PetymxJceQv61Qk27HUzxtGFFVpOyenEkVbupro4y9pgkIFyxjnZvRmaAfWpOnJGFDO8NKVnddL/AMkMoqCSaVsMTHOkccoaBrfpvflaxvflY3UFv0NpOrCEHOT3cSxMC3X1kNRTzPdT2jmjkc0PcXANe1x/RsTYHpVipS3GjxGc0KlOcEnvTXh1nr3786P/AL3+ipVuYh/p/wDmdnqVQqToggCAIAgBXktAXxvZxWamoo3U8jo3OlawubobZHusDzGrRyWRVdkcflFCnWrtVFdJX8UZNi619Vg5dWnOCyVrnO/SYMwufRcX7Eg7w3kcdTjRxtqW7TvMG6mJkeEh4u0uMr5HNGZ12lzbgAEkhrRYWPk1XlD4Lk83lKWM2eFkvzrNfszj2E0b5HRV1TIZRd4kbM+5GufSIHNa+vUoxnTjo34l2Kw2NrpKVKKtpay7NTPusbA6fEZachwdN3hsW2Y4vc2wIBAuT7IUqVrtohmzqKnRhPmXjuRGsO2hrTjuQySkGpdGYiTkEYcRo3kLMF726L9KrUntmfVwuH9n7SS+FO/Pfr6zf7yIWjFMJeAM7pmtcekhssRbf0uepVfij+c6MPLJP9JXXNb0d/Qb5McqKbuVtPK+IP4hdkOUnLw7a87d8dF7Vk01vGS4alV23Uina2vTc2WLzmfZ90lVq91M15JAF3aFjuwk5T6V7Jt0rvgY9GKp5io09FK3ZzmHCP8ALbvmk/8AqJ/KfUydb/s/7l6Ho2AijiwVrg50YcySSSRgu8G7g5wsDdzQ0AaHwRoV7DdAhmMpzxrVr2aST06u31NZsvtBhNFxeDW1Egk75wkZM8XFyXC0Q1IOp6bDqUITpx0b8S/FYXHYi21TStwsuzXuKixQs48vB1j4j+HoR3uY5dDqO9toVWdNR2uTjt62V+vnJpuV+UHfuH/fjU6fx9n0NVnnyy615M2e0cLnbSw2a499C7QE6AC58gsdexey/wCQx8NJLLJb+JsN7351hv7x334Urar850U5P/w1ur0Ztd7eNT0tLEaaQxl8uVxFr2yuNgSNNQNRqp1ZNJWMfJ8PTrVWqivZep87T1DpdnuJKcz308D3HrcXRG+nbqknenvGFioZlsx0TkvM/MK/y275pN7pFH+V2Ct/2f8AcvQbt/kT0T+969pfB3jM/nv/AB9DBuP/ADGX5w7+XElD4SzPvmI/0+rPNut2lqaurqW1Epe3LmaLABpzW72w0FivKUm5O5PNsJRoUYOCs/sfsu0dT/6hFNxTwA7Jw7DLYw5zfS5ObW6823ylvzQLCUfZvK7Pvcf7reR87xW/83wzz2fVM0/ivanxoZa//p1up+R876auSJ9C+F7o3jjgOaS0i4hB1HYSvar0JZHCE41YzV17vqbXfBiUtPSROgkkicZw0lji0kZJDYkdFwPUlZtJGNk1GnVrSU0mrc/WjHucYHUk0ziXyyzu4rjq42DSATzPhE/SK9o6Nks6bVaNNbopKy/PzceLAsawqlqXzNr6uSSS7XiRkrg4kg3LRCO+BFh1XIUIzpp3u/Etr4fG1qSg6UUlpa3/ALH1sCaabFsQnpyHNLWGM2c3/Es6QgOAI79vV09qU7ObaPMw5Wng6VOprvv2aeBpMcxeq/L8cZlmawVELGsa5zWlhcy+g0IIJJ9KjKT5TXnRl4ehR9nOVlez39O89m/fnR/97/RU62qK/wDT/wDM7PUqhVHRBAEAQBACvHoDovbvG4aSnY6pgFRG+QMLSGm3eudms4WPg26OaypySW9HEYDD1K9RqnLZaV79q4FbbXbyzUQGnpIuDG4ZXEkZi3xGhujRbTmdNNFTKo5KyVjeYPKOSqcrVldrz4mr2G26kw/Mws4sLjmLL5S08i5hsejmDzsOWt/IzcTJx+WwxVpJ2kuf6kkqt51K0PdS0DBI8EOc8RtBvzzZAS8dlxdS5VcyMCGT15WVSruXC789CFbJ7US0E5liDS12j4zcNcL3AB5gjoOvpuVCLcXdG1xmChiaexLVaMn53tUwvIKN/GIte8Yv2F9s1vQrOV6DTew63wuotnt8iHw7QS12LUk01h/xELWtHJjRK0gDr5kk9JPoVbbck30eZtHhYYbBzhD9st/F2LU2+2kp6N0AqqYVDX53NNmOLCzJyDx05udxyV9Saja6uc7l+Eq11J057Nrcd978Ctdud4L69ghiZwobgkE3c+3LNbQAHW2uoGqpnNy6je4DK44aW3J3l5GWk3hBmGGh4BJMT4uJxPHza5cvRm5XXu37myRnlTliuX2udO1uHaYNhtv30DTE9nFhJzAXs5hPPKToQfF69b87+Rm4k8flccS9uLtLzNziG8qlEcjaSgja6Vpa8vaxoIcLHMGC7x2XCk6nBGLTyis5J1arstLX8L6FZKs35udktoHUNS2drc4ALXNvbM08xfoNwD6F6nZ3MXGYVYmk6bdunpLCrt8LO94FM69xnL3AaX1Dct9T1nl1FWct0Glp5DLftz7iLbX7cCumpZBCY+53F1s+bNdzHWvlFvA7eahOW00+BsMHlrw8Jx2r7XR19PSfe3e3YxGKOMQGLI/PfPnvoRbwRbmk57VjzL8teFm5bV7q2lvUyV+8ASYYKHgEERRxcTiX/wAMs1y5enLyv0r1zvHZI08rcMV+o2udu1uN+k+qbeEGYaaHuckmF8XE4njBwvly9vK682/c2TyWVOWK5fa507W4do2c3hCloe5OAXm0gz8TL4ZceWU8r9a9jPZjYYrKnWxHLbVtN1uHafGw234w6B0JgMuaQyZuJktdrW2tlPipCeyrEsfljxVRT2rWVtOvpNdsLtWMOlkkMRlzsy2z5La3vyK8hLZdy7MMD+qgoqVrdp+na0flX8ocI2zZuHn/APb4ds2X08l5f3tr80H6F/pP02129t9D2bQ7dCqraWp4BYKcg5M981nh3PKLcrcivZSvJMqw2WujQnS2r7XPbo6zBt9tmMS4FoTFws/6ee+fJ+yLWyfWk5bRPLsveE2ryve3NbS/1JfFvgj4TeJTPdKALgObkLh0gkXGvYbdqny3Qax5DPb92at4/naRLZjbuSjqJpGxtMMzy90OYjKSSQWG2hANuWoA7LQjJxd0bLFZZGvTjFv3oq1/qSefejSNJlgoRxzze4RsNz1uaC4qXK8Ea+OTV2tmdT3eG9+GhBNn9pZKOrNTC1gzF2eMXDC1xuWDmWgaW6rDn0wTad0bjEYOFejyUm+vnvx+pYNTvgis10dI4v0BzOaAB0hpAJPqH9FZy3QaWOQz3qU9xENvtshiRhtCYuFn/Tz5s+T9kWtk+tQnLaaZs8uwDwm1eV725raXIkomyCAIAgCAIwTDbHb2TEIWxPhZGGvEl2uJJs1zba+cpSm5amswWWRws3NSvdWIeomzCAIAgCA9WF1hgnimADjFIyQA6A5HB1j6kK6tPlKcocU13m8202wfiJizxsj4We2Uk3z5ed/NXspOTuzEwOAjhNq0r3t4XIyvDPCAIAgCAIAgCAIAgCAIAgCAIAgCAIAgCAIAgCAIAgCAIAgCAIAgCAIAgCAIAgCAIAgCAIAgCAIAgCAIAgCAIAgCAIAgCAIAgCAIAgCAIAgCAIAgCAIAgCAIAgCAIAgCAIAgCAIAgCAIAgCAIAgCAIAgCAIAgCAIAgCAIAgCAIAgCAIAgCAIAgCAIAgCAIAgCAIAgCAIAgCAIAgCAIAgCAIAgCAIAgCAIAgC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36" name="AutoShape 12" descr="data:image/jpeg;base64,/9j/4AAQSkZJRgABAQAAAQABAAD/2wCEAAkGBxISEhMUEhQWFRUXGBgYFxgYFRwWFhgWFxsWFxoVGRQYKCggGBolHBcXITIhJSwrLjAuFx8zODMtNygtLisBCgoKDg0OGxAQGzckICY2LSwsLC80NS0sNCwsNDc0LCwsLywuNCwsLCwsLywsLCw0LDQsLCwvLCwsLCwsLCwsLP/AABEIAK4BIQMBEQACEQEDEQH/xAAcAAEAAQUBAQAAAAAAAAAAAAAABwIEBQYIAQP/xABKEAABAwICBAcMCAQFBAMAAAABAAIDBBEFEgYTITEHMkFRcXKSFyJSU2FzgZGTsbLRFDQ1QoKhs9IVVJSiNkNiwcIjJCXDM4Px/8QAGgEBAAIDAQAAAAAAAAAAAAAAAAMEAQIFBv/EADcRAAIBAgIGBwkBAAIDAQAAAAABAgMRBBIFEyExMlEVQVJxgaGxFDM0YZHB0eHwIjVCI4LxQ//aAAwDAQACEQMRAD8AnFAEAQBAEAQBAEAQBAEAQBAEAQBAEAQBAEAQBAEAQBAEAQBAEAQBAEAQBAEAQBAEBzNPK7M7vncZ3KecrnM9xGKyrYUa13hO7RQzlXIa13hO7RQZVyGtd4Tu0UGVchrXeE7tFBlXIa13hO7RQZVyGtd4Tu0UGVchrXeE7tFBlXIa13hO7RQZVyGtd4Tu0UGVchrXeE7tFBlXIa13hO7RQZVyGtd4Tu0UGVchrXeE7tFBlXIa13hO7RQZVyGtd4Tu0UGVchrXeE7tFBlXIa13hO7RQZVyGtd4Tu0UGVchrXeE7tFBlXIa13hO7RQZVyGtd4Tu0UGVchrXeE7tFBlXIa13hO7RQZVyGtd4Tu0UGVchrXeE7tFBlXIa13hO7RQZVyGtd4Tu0UGVchrXeE7tFBlXIa13hO7RQZVyGtd4Tu0UGVchrXeE7tFBlXIa13hO7RQZVyPDK7wndooMq5HRuj/1Wm8zF8DVfjwo8XX97LvfqZBbEQQHMdRx3dZ3vK5zPcx4UULBkIAgCAIAgCAIAgCAIAgCAIAgCAIAgCAIAgCAIAgCAIAgCAIAgCAIDwoZR0ho99VpvMxfA1dCPCjxNf3su9+pkFsRBAcx1HHd1ne8rnM9zHhRQsGSuCB73BrGue47mtaXONgSbNbtOwE+hZMSkoq8nZfMvf4FV/ytT/TyftWcsuRH7RR7a+q/I/gVX/K1P9PJ+1MsuQ9oo9tfVfkfwKr/AJWp/p5P2pllyHtFHtr6r8lnPA9ji2RrmOG9rmlrhfbta7aNixaxJGSkrxd18j5ErBsZD+BVf8rU/wBPJ+1bZZciH2ij219V+T3+BVf8rU/08n7Uyy5D2ij219V+R/Aqv+Vqf6eT9qZZch7RR7a+q/Jb1dDNFbWxSR33ayNzL232zAX3j1rDTW83hUhPhkn3O/oW6wbBAZTRzAZq2bVQ2Gy7nHisbuubfkOX1reEHJ2RBicTChDPPwXM2/EuCmZkZdDO2V4FywsyZvI11zt8h9aldB22M5tPTMJStONlz3keuaQSCCCCQQdhBGwgjkIKgOynfajxYAQBAEAQBAEAQBAEAQBAEAQBAEB4UMo6Q0e+q03mYvgauhHhR4mv72Xe/UyC2IggOY6jju6zveVzme5jwooWDJmdDsSjpq2CeUkMYX5rDMe+jkYLAb9rgt6bSkmytjKUqtCUI73b1RL2Eae0VTMyGJzy99w28bmjYC47T5AVbVWLdkecraOr0oOckrL5m0KQomr4tp7RU0z4ZXSB7CA60bnDaA7ePIQo3VinZl6lo6vVgpxSs/mRFplicdTWTTRElj8lrjKdjGtOw7toKq1JKUro9Hg6UqVCMJb1f1MHILgjyKNlpbybG8J2HAcaTYPFOV3XwPL9E4nkvqjdGuuAedSnMMLpFpTTUJYJy4Z8xblYXcW1723bwtJTUd5aw+Dq4i+r6vnYjHhJ0np676PqC45M+bMwt42S1r79xVetNStY7mjcJVw+bWdduu5pKgOoEBInA1iEbJp4nEB8gaWX+9kzXaPL317dPMrFBq7RxtM05OEZrcr38SWyVaPPHO2ltQyStqnx7WOkOUjcbWBI8hcCfSqE3eTseywkZRoQjLfYxK0LAQBAEAQBAEAQBAEAQBAEAQBAEB4UMo6Q0e+q03mYvgauhHhR4mv72Xe/UyC2IggOY6jju6zveVzme5jwooWDIQGxcHX2lSdZ/wClIpKXGinpH4Wfh6on1XjyJAXCH9pVXWZ+mxUqvGz12jvhYePqzXVEXAgKJuKego9xtHejp6Dit6B7l0jwj3kX8NfHpOrL741WxHUd7Qu6fh9yNFWO2EAQHrHEEEEgjaCDYgjlBG4rIavsZlarSatkYY5KmVzDsIzWuOYkWJHSVs6knsuV44ShGWaMFcxK0LAQBAEAQBAEAQBAEAQBAEAQBAEAQHhQyjpDR76rTeZi+Bq6EeFHia/vZd79TILYiCA5jqOO7rO95XOZ7mPCihYMhAbFwdfaVJ1n/pSKSlxop6R+Fn4eqJ9V48iQFwh/aVV1mfpsVKrxs9do74WHj6s11RFwICibinoKPcbR3o6ep+K3oHuXSPCPeRfw18ek6svvjVbEdR3tC7p+H3I0VY7YQFxh1BLPI2KFhe924Dm5STuAHOdiyk27I0qVIU45puyN5j4J6kx5jPEH24mVxF+YyXHryqf2d8zlPTNLNZRduf6/ZoVXTuie9jxlewlrhzEGxCgatsOvCSnFSjuZvmHcFsksUcoqmASMa+2pJtmAda+bbvUyoNq9zkVNMRhNxybtm/8ARcdyOX+bZ7E/vWfZ3zNemo9jz/RhdLdBX0ELZXTtkBeGZRGWbw43uXHwfzWk6Tgr3LWE0jHETyKNtl99/sYDAcMNVURQBwYZCRmIzAWa5264vxbb+VaRjmdi3Xq6mm6jV7G89yOX+bZ7E/vU3s75nK6aj2PP9GsaY6KOw90QdKJdYHnYwstkyDlJvfN+SjqU8li9g8YsSpNRta3Xff4fI10lRl02nANA6yqaHhoijO50lwSOdrBtI8pspY0pSKGI0lQovLe75L8mfdwSTW2VTCeYxED15j7lv7O+ZT6ahfgf1/RqmkWiVVRbZmXjvbWMOZm3dc72npCjnTlHedDD42jX2Qe3k9/7MGoy0EBksEwKoq3FtPGX24ztzG9Z52Do3+Rbxg5biGviKdBXqO3qbfFwT1JF3TwtPMGucO1s9yl9nfM5r0zSvsiy0bwZVgmZG4sEbibyt78Ns0kZmHKdpFvSsaiVyTpajkclv5bvPaaxj+FmlqJYC7OYyBmAy3u1r+Lc241t/IopRytov4etrqSqWtcsFqSnhQyjpDR76rTeZi+Bq6EeFHia/vZd79TILYiCA5jqOO7rO95XOZ7mPCihYMhAbFwdfaVJ1n/pSKSlxop6R+Fn4eqJ9V48iQDwiH/yVV1mfpsVGrxs9do74WHj6s126jLougKZT3p6Cj3GY70dPU/Eb0D3LpHhJbyL+Gvj0nVl98arYjqO9oXdPw+5GirHbPtRUj5pGRRtzPecrRzk+4cpPMCspXdkaznGEXKW5E1aH0dFQOFI2Rjqt7c0mw5nWF8t9zQAdjSb2222kq5BRh/nrPMYypXxC1zVoLYv71fgbepTnHPGmcwfX1bm7jK4dmzD+bSqFTiZ7HBRccPBPl67TM6EaWVLKqmjlme6EkRZCRlAcMrLdByrenUeZJsrY7BUnRlKMf8AW+/qTcrh5cgTTetqhUT0000j42SEsa47LEXYR+F1vWqVRyu02etwNOlqo1IRSbW37mApKp8T2yRuLHt2tcN4JBGz0E+tRptO6Lc4RnFxkrpkx4Bik0GEOq6iR0khY+RpcfC72Jvp70/iVuMmqeZnmsRRhUxmqpqyul+fuRHiWLVFRlM8rpS2+XNbZmte1uew9SquTe89HTo06V9XG1zduC7RJs5+lTtzRtdaJp3Oe3e8jlDTsA5weZTUad/9M5elMa6f/hg9r393Lx9DY+EvS59I1kMBtNIC4usDkZuuAdmYm9r8x8ikrVHHYilo3BRrtznwrq5sj3BtNqyCZsj5pJWX79j3Fwc3lsDxXcxFlBGrJO9zsVtH0akMqik+ponWN0c0YOx8cjQdouHNcOUHeCCrm9HlGpQlbc0Qdp/oz9BqO8vqZLuj5cpHGjJ8lxbyHyFU6sMr2HqtH4v2in/riW/8mCwmgdUTRQs2OkcGg8wO93oAJ9C0iruxaq1FSpub6joXD6GGjpwyNuWONpJ5zYXc4nlcd91eSUVZHj6lSdepmltbIVxbTyunkL2zOhZfvWMOWw5Lne4233VSVWTZ6alo6hTjZxu+ts2/g807kmlbTVRDnOvqpLAEuAvkeBs2gGx8luUKWlVbdmc7SGjowhraW5b190abwifaVX1mfpRKGrxs6ejvhYePqzXVGXDwoZR0ho99VpvMxfA1dCPCjxNf3su9+pkFsRBAcx1HHd1ne8rnM9zHhRQsGQgNi4OvtKk6z/0pFJS40U9I/Cz8PVE+q8eRMfUYTSvcXSQwucd5cxpcekkLVxRLGtVirRk7d58/4FRfy8Hs2fJMseRt7RW7T+rH8Cov5eD2bPkmWPIe0Vu0/qx/AqL+Xg9mz5JljyHtFbtP6syYHMtiAizhr49J1ZffGq2I6jv6F3T8PuRoqx2zO6J482iM8gjzzOjyQu2ZWOJ74kc1rbvBtylSQnluypi8M8QoxvaN7v5me4JqV01dJO8l2rY5znHaTJKbAk89g9b0FeVyrpaahh1TXW/JfyJUx/EhTU00x/y2FwHO7c1vpdYelWZOyucChSdWrGC62c4ucSSSbkkknnJ2k+tUD2lktiPLkbQbEbQeYjcVgbOs6QwLEBUU8Mw/zGNcRzEjaPQbj0LoRd0meKr0tVUlDk7EZcMuG5Z4ZwNkjCx3WjNx6S1x7Cr11tTO7oarenKny2/X+8zRMPonTyxwt40j2sHkzG1/QLn0KBK7sdapUVODm+raSbwuVjYaanpI9gcQbc0cQAaO0W9lWa7tFROFoim51ZVpdXq/1ciyGIvc1jeM5wa3rOIA/Mqsd5tRTb6tp0lhNA2nhjhZxY2ho8thtPSTc+ldBKyseKq1HUm5veyEuEuoL8Rn/wBGRg6Axp97j61TrP8A2z1GjI5cNH53fn+jWFEXicuC6s1mHRAm5jL4/Q0ktHZLVdou8DyulIZcTL52f58zzhSw8S4fI63fRFsjTzAGz/7C5KyvAzourkxCXPZ+POxGHB3IG4lSk8rnj0ujkA/M29KrUuNHd0im8LO3y9UT1PEHtc125wIPQRYq8eSTad0c66Q4JJRTuhkB2cR3I9nI8f7jkK58ouLsz2eHxEa9NTj4/JmPikc0hzSWuBuCDYg84I2grBM0mrM9mmc9xc9znOO9ziXOPJtcdp2AepG7mIxUVZKyKFgyeFDKOkNHvqtN5mL4GroR4UeJr+9l3v1MgtiIIDmOo47us73lc5nuY8KKFgyEBsXB19pUnWf+lIpKXGinpH4Wfh6on1XjyJAXCJ9pVXWZ+mxUqvGz12jvhoePqzXVGXAgKJeKegrD3G0d6OnqfiN6B7l0jwkt5F/DXx6Tqy++NVsR1He0Lun4fcjRVjthATXwUYXqaESHjTuMn4OKwdFhm/GrlGNonmNK1s9fKt0dn5/BjeGXFMsMVODtkdnd1I9w9LyD+Fa15bLE2hqN5yqPq2eL/REyqnoQgJh4HcRz0r4TvhebdSTvh/dnVug7xsec0xSy1lNda81s/BkuE/DddQSEC7oiJW/huHf2Fy2rRvEg0ZV1eIXJ7Pru87GicEeGa2sdKR3sLLjryXa3+0PUNCN5XOtperkoqC/7PyX8jG8I2J/SK+axu2O0TfwXzf3l3qWtWV5E2jqOrw8eb2/Xd5FpoPDnxCkad2sv2Guf72rWnxokx0suGm/l67DoRXzx5z7p39o1fnB8DFRq8bPX4D4aHd92YJRlslvgWk/7aobzTX7UbB/xVvD7mee00v8Ayxfy+7Nt0waDQVl/5eb4HKWfCzn4N2xFPvXqc9QTOY5r2GzmkOaeZzTcH1hUE7HsJRUk4vczoHRLSGOugEjbB42SM5WP+R3g83pV6E1JXPIYvDSw9TK93U+aPtpHo/DWxGOYeVjxx2O8Jp/23FZnBSVma4bEzw880PFdTIM0m0dmoZckouDfJIB3rwObmPOOT81SnBxe09VhsVDERzR8VyMQtCwEB4UMo6Q0e+q03mYvgauhHhR4mv72Xe/UyC2IggOY6jju6zveVzme5jwooWDIQGxcHX2lSdZ/6UikpcaKekfhZ+HqifVePIkBcIf2lVdZn6bFSq8bPXaO+Fh4+rNdURcCAom4p6Cj3G0d6OnqfiN6B7l0jwj3kX8NfHpOrL741WxHUd7Qu6fh9yNFWO2XGG0Tp5ooW75HtYPJc7T6Bc+hZSu7GlSoqcHN9W06SpoGxsaxos1rQ0DmDRYD8l0UeJlJybb6yBtPsV+k10zgbtYdUzojuCfS7MfUqNWV5HrcBR1WHiut7X4/qxryjLgQG48FOJaquDCe9ma5n4m9+0/k4fiU1F2lY5ulaWfD5uzt+z+xNc8Qe1zXC4cCCOcEWIVw8wm07o0nReg/hWH1Mkg78Olft3kMvHGOh2UEddQwWrg7nTxVX2zEwjH5L67X9L+RDJcSSXG5O0nnJ2k+tUz01ktiNh4PXWxKk6zx645ApKXGinpD4Wfh6on5XjyJAfCLHlxKp8rmH1xsVKrxs9bo53w0PH1ZriiLpK3AoP8ApVXnGfD/APitYfczz+muOHd9zaOECpEeHVRP3oywdMhEY+JSVX/hlHR8c2Jh33+m0gFUT1xfYJi81JKJYHZXDYR91zfBcOUe7kW0ZOLuiKvQhWhkmtn9uJv0Q0uhr2d73kzR38RO0f6mn7zfL67K5TqKaPLYvBTw8tu1dT/tzMjj2DRVcLoZRcHaDytcNz2nkI+Y5VtKKkrMhoV50ZqcP75HPeK0D6eaSGTjxuLTzHlDh5CCD6VRkrOx7GlUjVgpx3MtVqbnhQyjpDR76rTeZi+Bq6EeFHia/vZd79TILYiCA5jqOO7rO95XOZ7mPCihYMhAbFwdfaVJ1n/pSKSlxop6R+Fn4eqJ9V48iQFwh/aVV1mfpsVKrxs9do74WHj6s11RFwICibinoKPcbR3o6ep+I3oHuXSPCPeRfw18ek6svvjVbEdR3tC7p+H3I0VY7ZvPBDh2srHyndCy468l2g9kSetT0FeVzlaXq5aKgv8As/JfuxKek+ImnpJ5hvZG4t61rN/uIVmbtFs4OGpa2tGHNkGaJaPPrZ2xi4Y2zpZPBZy7fCO4evcCqUIOTseqxeKjQp5nv6l8/wAIx2IRMZLI2N+djXuDH7szQSA5atJPYTU3KUE5Kz60W6wbn2oqp0MkcreNG9rx5Swh1vTayynZ3NZwU4uD69n1OlKadsjGvabtc0OB8hFwuieIlFxbTNC4Y8TyU8UAO2V+Z3UjsfiLfUoK8tljr6HpZqjqcvV/q5ESqHoi7wet1E8M3i5GuPVBGb+262i7NMjrU9ZTlDmv/h0lHIHAOabggEHkIO0FdA8U1Z2ZDXC/Rlla2Tklib2mEtP5FiqV1/q56XRE81Bx5P1/maOoDqEycDtIWUT3n/NlcR1WhrPia5W6CtG55vTE711Hkl+fuWPDLiwEcNM07Xu1j+q24aD0uN/wLFeWyxLoajeUqr6ti73+vUi2GB7zZjHPI2kNaXEDns3kVax3pSjHidu/YfNYMn3oaySGRksTi17DdpHPzHnB3EcoKym07o1qU41IuEldM6JwHEhU08M4FtYwOtzHlHoNwr8XdXPGV6WqqSg+pkScL0QGIAj70Ebj05pW+5o9Sq1+I9Foht4fxfojSlCdM8KGUdIaPfVabzMXwNXQjwo8TX97LvfqZBbEQQHMdRx3dZ3vK5zPcx4UULBkv8Awp1XUR07XBjpM1nEXAysc/aB5G29K2jHM7EVesqNN1Gr2/NiSdF+DialqoZ3TxvEZccoY4E5mOZvJ/wBSsQouMr3OJitKQrUZU1Fq/wA/mSOrBxSN9J+Diaqqpp2zxtEhBDSxxIs1rd4PkVedFyle52sLpSFGlGm4t2+ZHGkGEupKiSBzg8sy3cBYHM0O3HpVeUcrsdrD1lWpqola5jnGwJWpOldkhnglnI+sxbR4t3L6VY9nfM43TVNPgf1/RLcbbADmACtHnnvNR090PkxB0JZK2PVh4OZpdfNl3W6qiqU3Ox0MBjo4ZSzRve3kRlpdolJh+qzytk1ma2VpbbLl33P+r8lWnTyHdwmNjib5Vaxu/AtGNRUu5TKAegMaR8RU+H3M5Wmm9ZFfL7m9YthsdTC+GUEseLGxsecEHkNwFNJJqzOVSqypTU470RVpfjlPSxOoMPAa3aJ5Ablx3Fmf7x5CeQbB5K1SSissTv4PD1K0/aMRv/6r7/j69+gqudcIAgJx4LcR11BG0nvoSYj0N2t/tLfUrtGV4nltKUsmIb57fz5kb8JeJ6+vlAPexARN/DtcenO5w/CFXrSvI7WjKWrw65vb+PI1ZRF8ICVuC7S9pY2jndZ7dkLidj28kd/CHJzi3MrVGp/1ZwNKYJqTrQWx7/k+fc/U2TTvRj6fAGtIbLGc0ZO4m1ixx5ARy8hAKkqQzoo4HF+z1Lvc9/5IwoeDzEJJAx8WqbfbI57S0DnAaSXHmHuVZUZNnenpPDxjmTu+W0liqrKbC6RocbMjaGsb997gNwHK4naeklWm1CJ56EKuLrO297XyX6IKxvFJKqeSeXjPO4bmtGxrB5AP9zyqlKTk7s9XQoxo01CO5f1zcOBr63N5k/GxTYfiZzdM+5j3/YudPOD+XWuno2Z2POZ8Q4zXHeWD7zTvtvBva43KlF3vE0wGkoZFTquzW5/L5mqYdofXTPDG072bdrpGljG+Uk7+gXKjVOT6joVMdh6cbuV/ktrJxw2ljoqVjC8COGMAvds2NG1x5rm59KuJKMbHlak5V6rlbbJ7iCtLsa+mVcswuGmzYwd4jbsF+na78SpTlmlc9XhKGooqHXvfe/6xh1oWTwoZR0ho99VpvMxfA1dCPCjxNf3su9+pkFsRBAcx1HHd1ne8rnM9zHhRQsGS8wbE30s8c8eUvZmtmF2981zDcC3I4raMsruiOtSjVpunLc//AKbX3Uq7wYOw79yl18jn9D4fm/qvwO6lXeDB2HfuTXyHQ+H5v6r8DupV3gwdh37k18h0Ph+b+q/BquNYo+qmfNJlD32vlFm96A0WBJ5AFFKTk7sv0aMaMFCO5Fi4XBC1Jk7G7jhRrh92DsO/cp9fI5XRGH5v6r8HvdSrvBg7Dv3Jr5DofD839V+B3Uq7wYOw79ya+Q6Hw/N/VfgwekulM9dq9cIxq82XI0jjWve5PghaTqOW8tYbB08PfJfbzPdFdKJqB7nRBrmvAzsdextexBG1pFzt8vRZCbhuGKwcMTFKWxrczJY/wiVlS0sblgYdjhGSXkcxkO0DoAW0q0ns3EGH0XRpPM/9P57voagAoTpHqGAgCAzmjGlVRQazUhhEmW4eCQC2+0WIsdv5BSQqOO4q4rB08RbP1cjCyyFznOcblxLiecuNyfWVoWUkkkilYMhAEBs+EafV9OA0SCVo3CUZyB1wQ71kqWNWSKNbRuHqO9rP5fjcZGp4Uq5ws1sLDzhjifRmcQtnXkQx0PQT2tv+7jUcSxKaofrJ5HSP53HcOZrRsaPIAFE5N7WdGnShSjlgrItVqbmwaFaSCgmfKYzJmZksHZbd81172PMpKc8juU8bhXiYKKdrO5kqPhKrY5HuJbIxz3ODHjiBxJDWvbY2ANtt9y2VaSZDPRVCUUtzXWuv52Ms/hbktspWX8spI9WVb+0fIrrQsb8fl+zUtItK6qt2TPAZe4jYMrL8hI3uPST5LKGdSUt50MNg6WH2wW3m9/6MItC0EB4UMo6Q0e+q03mYvgauhHhR4mv72Xe/UyC2IggOY6jju6zveVzme5jwooWDIQBAEAQBAEAQBAEBncJ0SqqmB08QZq25gcz7HvBc7LKSNNyV0VK2NpUp6uV7/kwIKjLh6hgIAgCAIAgMhgeDy1cuqhDS/KXd87KLNsDt9IW0YuTsiKvXhQhnnu3H3doxVfSXUrYw+ZgzFrXttls03zOIB4w9azklfKaLF0tUqrdovn+rlhiNBLBI6KZuSRtszbg2uARtaSNxHKtWmnZktOpGpHNB3RbrBuEBXBE57msaLuc4NaN13OIAFzs2kjesraYk1FNvctpfYvgVTSlgqIjGX3y98117WvxCecetZlCUd6IqOIpVr6uV7b9/3LKanezjsey+7Mxzb9GYbVizRKpRluafc7nzWDIQBAZrR/RaprQ90AYQwgOzPy7SLi2w3UkKbluK2IxlLDtKd9vIwzm2JB5Db1LQsp3VzxYB4UMo6Q0e+q03mYvgauhHhR4mv72Xe/UyC2IggOY6jju6zveVzme5jwooWDJe4Jh/0moigDsmsdlzWzW2E3y3F93OtoxzOxFXq6qnKpa9jfGcFOV4ElY0A8W0WVznc1nOO7Zz3vycs/s/NnJembr/ADT8/wBGraY6KyYe9oc4PjffI8DLu3tc3bYjpN/yEVSm4HQweMjiU7KzW9GYpdAGxwtmr6ptKH2s0gEgnaA5zjbNb7oGznW6pWV5OxVnpJym4UIZrdZh9LtFZKExnOJYpL5JGi1yNuUtudtiCLE328y0nTcSzg8ZHEJ7LNb0Z/DODU6pstZUNp81u9sLtvuDnuIAd5APSpI0Nl5MqVdLLPlpRzfP9GL0u0GlomCVsgmhJALg3KW5uLcXIIO64O8jYtKlJx29RPg9IQxEsjVpF/hHBs+emhqBVMYJGNeWuiPeg7T32bbYeQehbRo3V7kVbSqp1ZU8l7Nrf+irSDg2dDA6enn17WtLnNy2JaN7mFpINub8+RJ0bK6ZjD6VU6ihUja/9tNh4OPsmfpn+EKSjwFLSXxi/wDU0TQ3Q+WuBdmEULNjpHC9za5a1txew3kkAXG9QU6bkdfG46GHdrXk+r8mSxDQVhgknoaptU2O+doAv3oubOaTc222tt51s6SteLuQU9IyVRU68Mt938zS1CdQ2nQ3Qw4gyV4nEWrcG2Mee9wHXvmbbepadLOr3OfjMesNJRcb3277fY+OiOihr5JoxMItUAbmPPmuXDdmFuL5d6xCnnbVzbF41YeMZON7/O32PvgGhZqqmqpxOGfR3Fpfq82ez3MvlzDLxb7zvWY0szavuNcRj1RpQqZb5uq+7Z3fM2Ck4JycwkqgHbcoZHfZfY5wLuXmG7nKkWH5spz0zuyw+r/RacHeGvpsXlgfYujikBI3EExEOHSCD6VrSVqliTSNVVcGqkdza+5e1FLPLjtQ2nn1EmrBz6sSd6GQ3blcQNtxt8i2abqOzsRRnTho+LqRzK+69uZhqrRqaqxWamlqQ6QMzum1QAdlbHYaprgBscBv5Fo4OU7NlmGLhRwkasYbL2tfv67GWpuCd2dwlqmgfcyx984WF3Fpd3oBJFtu69xey3WH5sry0yrJxh33f6KKTgpkzuE1SxrL2YWtu94te+UmzOjvtywsPt2szPTMcv8AiG3rvuX58jBY3orJQ1tNEJQdY+MxS5drXaxouWE2JaS077FaSpuMki5QxkcRQnJrcndeHP5+RsuP6O1MlZRxVdc2S4ke1xgbGG6t0RLLB20uuOi3KpJQk5JNlChiqUaE5Uqdty333327uo2LhB0cbWNhzVDINXnIzNzZrhu67m7reXepKsM3WU9H4p0HK0c17f25kcaJ6FvrI3TvkbBTtv37hcuy8awuAGjlcT6Cq8KTkrvcdrF4+NCWSKzS5f3ofbGtCmspnVVJUtqYWXz2ADmgbzcEg22EjZs27VmVLZmi7o1oY9yqqlVhlk9x89D9CJK5rpXSCGFpIzEZi4jflFwABzn1LFOk5bTOM0hHDvIleRJGgWBQ0jJ9TUtqGvcDdtu9LQRlJaSD+Ss04qK2M4uPxE60o545WiD5+M7rH3lUmepjwooWDJ4UMo6Q0e+q03mYvgauhHhR4mv72Xe/UyC2IggOY6jju6zveVzme5jwooWDJnNBftGk85/xepKXGirj/hp933RuXCbo9V1NbC6CJzm6pjQ8WyseHyEkn7tgWm6lrQlKSsc3RmKo0qElN9b2c1ZGR4U66ONtCyQgkTskdz6uPY91uY3t61vWaVrkGi6c5Oo49lrxe4zGmhJZE9tCyubt5QSy4FnNBBuDzjyLap3XK2D2SadTIabpnjcuqo46iiFNGJY5Wf8AUDrMiNnMygWb3rt191lDUk7JNWOlg8PDNUlTqZnZp7LbX17+Zm+FLCJ6uKmfTNMzWlxLWkbQ8DK8X3jYe0t60XJKxW0XXp0ZyVR2/XUeY3EaXARFUW1mrbGG3vZ5cC1o58o+BJf5pWYoPXaQz0912/D9/c8qqKWbAIY4WF7zDB3rd5ALCdnLsBSzdJJfIRqRp6RlKbsry+59tCKWSgwyd1WCwAySBjt7WZWjLbkJcCbf6ucrNNOEP9GuOnHE4qKpbdyvzZbcG4tg03/3/CsUfdm+ktuNXgXHBxK1+EZI2Nle3WtdE4gB7iS4Ncdtg4EbbcqzS2wNdJJxxl5Oydtv9yLajxiopopnswcQRtbmks8MzAbNjQ3vrAndyXWFJpcJvOhTqzjF18ze7Zf77CJGiwAVQ9E9pLHAs4amqHLrGn0FgAP5H1K1h9zPPaa95B/L7l5wbaM1NJLVPnaGh+Vre+DicrnnNs3Dvh5VmlBxbbI9I4unWhCMOrf5Fpwd/aeK+cd+rMsUuORJpH4Wj3fZFloi8nHqskk7Jx6A+MAdAWIe9ZLi1bR8PD0ZfYV/iOr8z/66VZXvn/ciKr/xkO/7yKsK/wAQ1Pmf+MCzH3rMVf8AjYd/5KcL/wARVPmT8NOsL3zFX/jYd/5MdO8nSUbTsc0b9zfowOUeS5JtzlY//YnSXRf92j3hAef4xQ7TsNPbbuvMQbc11ir7xeBjR6XsVT/29DIcJQ/7/CfO/wDtp1tV44kWjfh6/d9mfHhVI+l4bfw/y1kKVuKJnRXua3d9mXPCzgVRU6h0MedsbZS/aO92MI2HadjTuWa0HK1jTROJp0cym7N2sX+i8rZMGjEULagtjyuhJAD3tPfNJIIudp277jnWYbafMixScMa80su3fyXUYibGZ4KSothIp4SCH2eG8cZM2QNuQNlytczUX/mxYVCnUrR/8+aXVs5bd9y80cpzU4FqYCNYY5IyL27/ADOLmk8ma/qcswWalZEeJlqsfnnuun4fo+3BfgNRSQz/AEiPVl7gQLtJs1trnKSFmjBxTua6UxNOtOOrd7IhuXjO6T71UZ6SO5FKwZPChlHSGj31Wm8zF8DV0I8KPE1/ey736mQWxEEBzHUcd3Wd7yucz3MeFFCwZM7oGP8AyNJ5w/A9b0+NFTH/AA0+77o3ThJ0oq6SsayCUsaYGOIytcMxfKLjMDY2A9SnqzlGWw5ujcHRrUXKau7v0RGtdWyTPMkz3SPO9zjc7Nw5gPINirNtu7O3CnGnHLBWRlMK0uraZgjhncGDc0hrw3yNzg2HkGxbRqSirJlergqFWWacdv09CxxTF6ipcHTyukI3XOwdDRYD0BYlJy3ktKhTpK0I2LzCNK62lbkhnc1g3NIa9o6oeDl6AsxqSjuZHWwdCs8047ee70LTFsZqKpwdUSukI3X2Nb0MFgPUsSk5bySjQp0VamrEpVOIS0+A08sLix7YqezrA7ywHYbg3BVm7VJNfI4MaUKukJRmrq8vuRrjOktXVgNnmc9o25QA1txylrQAT0qvKcpbzt0cJRou8I2fPrPnRY/VQxGGKZzIzmuwBtjm2O3i+1FOSVkzaeGozlnlG75nxwnFp6V+enkdG4ixtuIG4OadjvSOVYjJx2o2q0adZWqK5f4ppfXVDSyWocWne1oawHyHIBceQ7Fs6knvZDSwNCk7xjt+vqYRRlovsHxmeleX08hjcRY2AIcOYtdcH/bbzraMnHaiKtQp1o5aiuX7tMcQL3P+kvDnAA2DbWF7ANtYb+QLbWz33IvYcNly5F5lnRY9VQvkkimcx8pvI4Bt3G5dc3Ft7idnOsKck7oknhqU4qMo3S3FFLjNRHM6eOVzZXZszwBc5iC7YRbaQORYUmnczKhTlBU5R/yuorjx6qbO6obM4TOFnSWbmIs0Wta25jeTkWc7vfrMPDUnTVNx/wArq/u8R4/VNmdUNmcJnDK6SzcxGwWta33RyciZ5XuHhqTgqbj/AJXVtEePVTZ3VDZnCZwyuks3MR3ota1vut5ORM8r3Dw1J01Tcf8AK6v7vKP4xUa/6TrXa+99ZYZr5cm61uLs3LGZ3v1mdRT1eqt/nl5+orMYqJZWTSSudKzLleQLjIczdwtsO1HJt3YhQpwg4RVk967yuux6qmfHJLM574jeNxDbtNwbiwtvaDt5llzk3dmIYalTi4xjZPeUYrjFRUlpqJXSFtw0kAWva9soHMPUsSk5bzNKhTpX1cbX/usyUum2IOj1ZqX5bWuA0PI8sgGb03uttbO1rkC0fhlLNk/H0Mfg+N1FISaeV0d+MBYtdbnY64J8u9axk47ieth6dZWqK5cYtpTW1Lcs07nN5WizGnpDAM3pusyqSlvZHRwdCk7wjt57/U+GDY5U0hJp5XR5uMNha6267XXF/LvWIzcdxvWw9KsrVFcvXaaYiXOd9Kku7fsbbZzNtYb+Rba2fMiWAw1rZF5/kwJKjLYQHhQyjpDR76rTeZi+Bq6EeFHia/vZd79TILYiCA5jqOO7rO95XOZ7mPCihYMnrXEG4JB5wbH1hZDSexnskjnbXEuPOSSei5QJJbilYAQBAEAQFZmcRlLnFvNmNtnk3LN2YyxvexQsGQgCAIAgCAIAgCAIAgCAIAgCAIAgCAIAgCAIAgPChlHSGj31Wm8zF8DV0I8KPE1/ey736mQWxEEBzHUcd3Wd7yucz3MeFFCwZCAIAgCAIAgCAIAgCAIAgCAIAgCAIAgCAIAgCAIAgCAIAgCAIAgCA8KGUdIaPfVabzMXwNXQjwo8TX97LvfqZBbEQQEGzcHmIlziIW7ST/8AKzlPSqWpnyPUx0nhkl/ryZR3OsS8S32rPmmpnyM9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Hc6xLxLfas+aamfIdKYbteTB4OsS8S32rPmmpnyM9KYbteTJpweB0cELHCzmxsa4b7FrQCLjyhXIqyR5irJSqSa62y8WSMIAgCAIAgCAIAgCAIAgCAIAgCAIAgCAIAgCAIAgCAIAgCAIAgCAIAgCAIAgCA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xmlns="" val="21103347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4293096"/>
            <a:ext cx="7867650" cy="1362075"/>
          </a:xfrm>
        </p:spPr>
        <p:txBody>
          <a:bodyPr>
            <a:normAutofit fontScale="90000"/>
          </a:bodyPr>
          <a:lstStyle/>
          <a:p>
            <a:r>
              <a:rPr lang="en-GB" dirty="0" smtClean="0"/>
              <a:t>Session 9</a:t>
            </a:r>
            <a:br>
              <a:rPr lang="en-GB" dirty="0" smtClean="0"/>
            </a:br>
            <a:r>
              <a:rPr lang="en-GB" dirty="0" smtClean="0"/>
              <a:t>Introduction to the Ecosystem Services Review</a:t>
            </a:r>
            <a:br>
              <a:rPr lang="en-GB" dirty="0" smtClean="0"/>
            </a:br>
            <a:r>
              <a:rPr lang="en-GB" dirty="0" smtClean="0"/>
              <a:t/>
            </a:r>
            <a:br>
              <a:rPr lang="en-GB" dirty="0" smtClean="0"/>
            </a:br>
            <a:endParaRPr lang="en-GB" dirty="0"/>
          </a:p>
        </p:txBody>
      </p:sp>
    </p:spTree>
    <p:extLst>
      <p:ext uri="{BB962C8B-B14F-4D97-AF65-F5344CB8AC3E}">
        <p14:creationId xmlns:p14="http://schemas.microsoft.com/office/powerpoint/2010/main" xmlns="" val="24016288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The Corporate Ecosystem </a:t>
            </a:r>
            <a:r>
              <a:rPr lang="en-GB" dirty="0"/>
              <a:t>Services </a:t>
            </a:r>
            <a:r>
              <a:rPr lang="en-GB" dirty="0" smtClean="0"/>
              <a:t>Review (ESR)</a:t>
            </a:r>
            <a:endParaRPr lang="en-GB" dirty="0"/>
          </a:p>
        </p:txBody>
      </p:sp>
      <p:sp>
        <p:nvSpPr>
          <p:cNvPr id="7" name="Text Placeholder 6"/>
          <p:cNvSpPr>
            <a:spLocks noGrp="1"/>
          </p:cNvSpPr>
          <p:nvPr>
            <p:ph idx="1"/>
          </p:nvPr>
        </p:nvSpPr>
        <p:spPr>
          <a:xfrm>
            <a:off x="-252536" y="1628800"/>
            <a:ext cx="5022735" cy="4191000"/>
          </a:xfrm>
        </p:spPr>
        <p:txBody>
          <a:bodyPr>
            <a:normAutofit lnSpcReduction="10000"/>
          </a:bodyPr>
          <a:lstStyle/>
          <a:p>
            <a:pPr lvl="2"/>
            <a:r>
              <a:rPr lang="en-GB" sz="2400" b="1" dirty="0" smtClean="0"/>
              <a:t>What </a:t>
            </a:r>
            <a:r>
              <a:rPr lang="en-GB" sz="2400" b="1" dirty="0"/>
              <a:t>is the ESR?</a:t>
            </a:r>
          </a:p>
          <a:p>
            <a:pPr lvl="2"/>
            <a:endParaRPr lang="en-GB" sz="2400" dirty="0" smtClean="0"/>
          </a:p>
          <a:p>
            <a:pPr lvl="2"/>
            <a:r>
              <a:rPr lang="en-GB" sz="2400" dirty="0" smtClean="0"/>
              <a:t>A </a:t>
            </a:r>
            <a:r>
              <a:rPr lang="en-GB" sz="2400" b="1" dirty="0" smtClean="0"/>
              <a:t>structured methodology </a:t>
            </a:r>
            <a:r>
              <a:rPr lang="en-GB" sz="2400" dirty="0" smtClean="0"/>
              <a:t>that helps managers proactively develop strategies to </a:t>
            </a:r>
            <a:r>
              <a:rPr lang="en-GB" sz="2400" b="1" dirty="0" smtClean="0"/>
              <a:t>manage business risks </a:t>
            </a:r>
            <a:r>
              <a:rPr lang="en-GB" sz="2400" dirty="0" smtClean="0"/>
              <a:t>and </a:t>
            </a:r>
            <a:r>
              <a:rPr lang="en-GB" sz="2400" b="1" dirty="0" smtClean="0"/>
              <a:t>opportunities</a:t>
            </a:r>
            <a:r>
              <a:rPr lang="en-GB" sz="2400" dirty="0" smtClean="0"/>
              <a:t> arising from their company’s </a:t>
            </a:r>
            <a:r>
              <a:rPr lang="en-GB" sz="2400" b="1" dirty="0" smtClean="0"/>
              <a:t>dependence</a:t>
            </a:r>
            <a:r>
              <a:rPr lang="en-GB" sz="2400" dirty="0" smtClean="0"/>
              <a:t> and </a:t>
            </a:r>
            <a:r>
              <a:rPr lang="en-GB" sz="2400" b="1" dirty="0" smtClean="0"/>
              <a:t>impact</a:t>
            </a:r>
            <a:r>
              <a:rPr lang="en-GB" sz="2400" dirty="0" smtClean="0"/>
              <a:t> on ecosystems.</a:t>
            </a:r>
            <a:endParaRPr lang="en-GB" sz="2400" dirty="0"/>
          </a:p>
        </p:txBody>
      </p:sp>
      <p:pic>
        <p:nvPicPr>
          <p:cNvPr id="5" name="Picture 4" descr="ESR2.0.png"/>
          <p:cNvPicPr>
            <a:picLocks noChangeAspect="1"/>
          </p:cNvPicPr>
          <p:nvPr/>
        </p:nvPicPr>
        <p:blipFill>
          <a:blip r:embed="rId3" cstate="print"/>
          <a:stretch>
            <a:fillRect/>
          </a:stretch>
        </p:blipFill>
        <p:spPr>
          <a:xfrm>
            <a:off x="5202247" y="1484784"/>
            <a:ext cx="3473347" cy="4720533"/>
          </a:xfrm>
          <a:prstGeom prst="rect">
            <a:avLst/>
          </a:prstGeom>
          <a:ln>
            <a:solidFill>
              <a:schemeClr val="tx1"/>
            </a:solidFill>
          </a:ln>
        </p:spPr>
      </p:pic>
    </p:spTree>
    <p:extLst>
      <p:ext uri="{BB962C8B-B14F-4D97-AF65-F5344CB8AC3E}">
        <p14:creationId xmlns="" xmlns:p14="http://schemas.microsoft.com/office/powerpoint/2010/main" val="5445072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What the ESR is not</a:t>
            </a:r>
            <a:endParaRPr lang="en-GB"/>
          </a:p>
        </p:txBody>
      </p:sp>
      <p:sp>
        <p:nvSpPr>
          <p:cNvPr id="4" name="Text Placeholder 3"/>
          <p:cNvSpPr>
            <a:spLocks noGrp="1"/>
          </p:cNvSpPr>
          <p:nvPr>
            <p:ph idx="1"/>
          </p:nvPr>
        </p:nvSpPr>
        <p:spPr/>
        <p:txBody>
          <a:bodyPr/>
          <a:lstStyle/>
          <a:p>
            <a:pPr lvl="3">
              <a:spcBef>
                <a:spcPts val="3000"/>
              </a:spcBef>
            </a:pPr>
            <a:r>
              <a:rPr lang="en-GB" smtClean="0"/>
              <a:t>It does not identify or address every environmental issue</a:t>
            </a:r>
          </a:p>
          <a:p>
            <a:pPr lvl="3">
              <a:spcBef>
                <a:spcPts val="3000"/>
              </a:spcBef>
            </a:pPr>
            <a:r>
              <a:rPr lang="en-GB" smtClean="0"/>
              <a:t>It is not strictly quantitative</a:t>
            </a:r>
          </a:p>
          <a:p>
            <a:pPr lvl="3">
              <a:spcBef>
                <a:spcPts val="3000"/>
              </a:spcBef>
            </a:pPr>
            <a:r>
              <a:rPr lang="en-GB" smtClean="0"/>
              <a:t>It is not dependent upon economic valuation of ecosystem services</a:t>
            </a:r>
          </a:p>
          <a:p>
            <a:pPr lvl="3">
              <a:spcBef>
                <a:spcPts val="3000"/>
              </a:spcBef>
            </a:pPr>
            <a:r>
              <a:rPr lang="en-GB" smtClean="0"/>
              <a:t>It does not require a long, multiyear analysis</a:t>
            </a:r>
            <a:endParaRPr lang="en-GB"/>
          </a:p>
        </p:txBody>
      </p:sp>
    </p:spTree>
    <p:extLst>
      <p:ext uri="{BB962C8B-B14F-4D97-AF65-F5344CB8AC3E}">
        <p14:creationId xmlns="" xmlns:p14="http://schemas.microsoft.com/office/powerpoint/2010/main" val="28009628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188640"/>
            <a:ext cx="6552728" cy="792162"/>
          </a:xfrm>
        </p:spPr>
        <p:txBody>
          <a:bodyPr/>
          <a:lstStyle/>
          <a:p>
            <a:r>
              <a:rPr lang="en-GB" dirty="0" smtClean="0"/>
              <a:t>How can ecosystem service assessments help?</a:t>
            </a:r>
            <a:endParaRPr lang="en-GB" dirty="0"/>
          </a:p>
        </p:txBody>
      </p:sp>
      <p:sp>
        <p:nvSpPr>
          <p:cNvPr id="23" name="Content Placeholder 22"/>
          <p:cNvSpPr>
            <a:spLocks noGrp="1"/>
          </p:cNvSpPr>
          <p:nvPr>
            <p:ph idx="1"/>
          </p:nvPr>
        </p:nvSpPr>
        <p:spPr/>
        <p:txBody>
          <a:bodyPr/>
          <a:lstStyle/>
          <a:p>
            <a:endParaRPr lang="nl-NL"/>
          </a:p>
        </p:txBody>
      </p:sp>
      <p:sp>
        <p:nvSpPr>
          <p:cNvPr id="6" name="Rectangle 5"/>
          <p:cNvSpPr/>
          <p:nvPr/>
        </p:nvSpPr>
        <p:spPr>
          <a:xfrm>
            <a:off x="4121147" y="1196752"/>
            <a:ext cx="1476000" cy="109926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lvl="3" algn="ctr">
              <a:spcBef>
                <a:spcPts val="500"/>
              </a:spcBef>
              <a:spcAft>
                <a:spcPts val="500"/>
              </a:spcAft>
              <a:buClr>
                <a:srgbClr val="98BBE5"/>
              </a:buClr>
            </a:pPr>
            <a:r>
              <a:rPr lang="en-GB" sz="1400" dirty="0" smtClean="0">
                <a:solidFill>
                  <a:srgbClr val="414042"/>
                </a:solidFill>
                <a:latin typeface="Arial"/>
              </a:rPr>
              <a:t>Effective communication of complex and technical information</a:t>
            </a:r>
            <a:endParaRPr lang="en-GB" sz="1400" dirty="0">
              <a:solidFill>
                <a:srgbClr val="414042"/>
              </a:solidFill>
              <a:latin typeface="Arial"/>
            </a:endParaRPr>
          </a:p>
        </p:txBody>
      </p:sp>
      <p:sp>
        <p:nvSpPr>
          <p:cNvPr id="7" name="Rectangle 6"/>
          <p:cNvSpPr/>
          <p:nvPr/>
        </p:nvSpPr>
        <p:spPr>
          <a:xfrm>
            <a:off x="4121147" y="2564904"/>
            <a:ext cx="1476000" cy="109926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lvl="3" indent="-358775" algn="ctr">
              <a:spcBef>
                <a:spcPts val="500"/>
              </a:spcBef>
              <a:spcAft>
                <a:spcPts val="500"/>
              </a:spcAft>
              <a:buClr>
                <a:srgbClr val="98BBE5"/>
              </a:buClr>
            </a:pPr>
            <a:r>
              <a:rPr lang="en-GB" sz="1400" dirty="0" smtClean="0">
                <a:solidFill>
                  <a:srgbClr val="414042"/>
                </a:solidFill>
                <a:latin typeface="Arial"/>
              </a:rPr>
              <a:t>Better informed decision-making</a:t>
            </a:r>
          </a:p>
        </p:txBody>
      </p:sp>
      <p:cxnSp>
        <p:nvCxnSpPr>
          <p:cNvPr id="17" name="Elbow Connector 16"/>
          <p:cNvCxnSpPr>
            <a:stCxn id="6" idx="2"/>
            <a:endCxn id="7" idx="0"/>
          </p:cNvCxnSpPr>
          <p:nvPr/>
        </p:nvCxnSpPr>
        <p:spPr>
          <a:xfrm rot="5400000">
            <a:off x="4724704" y="2430460"/>
            <a:ext cx="268887" cy="1588"/>
          </a:xfrm>
          <a:prstGeom prst="bentConnector3">
            <a:avLst>
              <a:gd name="adj1" fmla="val 50000"/>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7" idx="2"/>
            <a:endCxn id="19" idx="0"/>
          </p:cNvCxnSpPr>
          <p:nvPr/>
        </p:nvCxnSpPr>
        <p:spPr>
          <a:xfrm rot="5400000">
            <a:off x="3189025" y="2262933"/>
            <a:ext cx="268887" cy="3071359"/>
          </a:xfrm>
          <a:prstGeom prst="bentConnector3">
            <a:avLst>
              <a:gd name="adj1" fmla="val 29632"/>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7" idx="2"/>
            <a:endCxn id="20" idx="0"/>
          </p:cNvCxnSpPr>
          <p:nvPr/>
        </p:nvCxnSpPr>
        <p:spPr>
          <a:xfrm rot="5400000">
            <a:off x="3956864" y="3030772"/>
            <a:ext cx="268887" cy="1535680"/>
          </a:xfrm>
          <a:prstGeom prst="bentConnector3">
            <a:avLst>
              <a:gd name="adj1" fmla="val 29630"/>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 name="Group 37"/>
          <p:cNvGrpSpPr/>
          <p:nvPr/>
        </p:nvGrpSpPr>
        <p:grpSpPr>
          <a:xfrm>
            <a:off x="1049788" y="3933056"/>
            <a:ext cx="7618717" cy="1099265"/>
            <a:chOff x="1049788" y="4339427"/>
            <a:chExt cx="7618717" cy="1099265"/>
          </a:xfrm>
        </p:grpSpPr>
        <p:sp>
          <p:nvSpPr>
            <p:cNvPr id="19" name="Rectangle 18"/>
            <p:cNvSpPr/>
            <p:nvPr/>
          </p:nvSpPr>
          <p:spPr>
            <a:xfrm>
              <a:off x="1049788" y="4339427"/>
              <a:ext cx="1476000" cy="109926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smtClean="0">
                  <a:solidFill>
                    <a:srgbClr val="414042"/>
                  </a:solidFill>
                  <a:latin typeface="Arial"/>
                </a:rPr>
                <a:t>Identifying and prioritising business risks and opportunities</a:t>
              </a:r>
              <a:endParaRPr lang="en-GB" sz="1400" dirty="0">
                <a:solidFill>
                  <a:srgbClr val="414042"/>
                </a:solidFill>
                <a:latin typeface="Arial"/>
              </a:endParaRPr>
            </a:p>
          </p:txBody>
        </p:sp>
        <p:sp>
          <p:nvSpPr>
            <p:cNvPr id="20" name="Rectangle 19"/>
            <p:cNvSpPr/>
            <p:nvPr/>
          </p:nvSpPr>
          <p:spPr>
            <a:xfrm>
              <a:off x="2585467" y="4339427"/>
              <a:ext cx="1476000" cy="109926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lvl="3" indent="-358775" algn="ctr">
                <a:spcBef>
                  <a:spcPts val="500"/>
                </a:spcBef>
                <a:spcAft>
                  <a:spcPts val="500"/>
                </a:spcAft>
                <a:buClr>
                  <a:srgbClr val="98BBE5"/>
                </a:buClr>
              </a:pPr>
              <a:r>
                <a:rPr lang="en-GB" sz="1400" dirty="0" smtClean="0">
                  <a:solidFill>
                    <a:srgbClr val="414042"/>
                  </a:solidFill>
                  <a:latin typeface="Arial"/>
                </a:rPr>
                <a:t>Anticipating new markets and influencing policy development</a:t>
              </a:r>
              <a:endParaRPr lang="en-GB" sz="1400" dirty="0">
                <a:solidFill>
                  <a:srgbClr val="414042"/>
                </a:solidFill>
                <a:latin typeface="Arial"/>
              </a:endParaRPr>
            </a:p>
          </p:txBody>
        </p:sp>
        <p:sp>
          <p:nvSpPr>
            <p:cNvPr id="21" name="Rectangle 20"/>
            <p:cNvSpPr/>
            <p:nvPr/>
          </p:nvSpPr>
          <p:spPr>
            <a:xfrm>
              <a:off x="5656825" y="4339427"/>
              <a:ext cx="1476000" cy="109926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lvl="3" indent="-358775" algn="ctr">
                <a:spcBef>
                  <a:spcPts val="500"/>
                </a:spcBef>
                <a:spcAft>
                  <a:spcPts val="500"/>
                </a:spcAft>
                <a:buClr>
                  <a:srgbClr val="98BBE5"/>
                </a:buClr>
              </a:pPr>
              <a:r>
                <a:rPr lang="en-GB" sz="1400" dirty="0" smtClean="0">
                  <a:solidFill>
                    <a:srgbClr val="414042"/>
                  </a:solidFill>
                  <a:latin typeface="Arial"/>
                </a:rPr>
                <a:t>Strengthening environmental management</a:t>
              </a:r>
              <a:endParaRPr lang="en-GB" sz="1400" dirty="0">
                <a:solidFill>
                  <a:srgbClr val="414042"/>
                </a:solidFill>
                <a:latin typeface="Arial"/>
              </a:endParaRPr>
            </a:p>
          </p:txBody>
        </p:sp>
        <p:sp>
          <p:nvSpPr>
            <p:cNvPr id="22" name="Rectangle 21"/>
            <p:cNvSpPr/>
            <p:nvPr/>
          </p:nvSpPr>
          <p:spPr>
            <a:xfrm>
              <a:off x="4121146" y="4339427"/>
              <a:ext cx="1476000" cy="109926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lvl="3" indent="-358775" algn="ctr">
                <a:spcBef>
                  <a:spcPts val="500"/>
                </a:spcBef>
                <a:spcAft>
                  <a:spcPts val="500"/>
                </a:spcAft>
                <a:buClr>
                  <a:srgbClr val="98BBE5"/>
                </a:buClr>
              </a:pPr>
              <a:r>
                <a:rPr lang="en-GB" sz="1400" dirty="0" smtClean="0">
                  <a:solidFill>
                    <a:srgbClr val="414042"/>
                  </a:solidFill>
                  <a:latin typeface="Arial"/>
                </a:rPr>
                <a:t>Improving stakeholder relationships</a:t>
              </a:r>
              <a:endParaRPr lang="en-GB" sz="1400" dirty="0">
                <a:solidFill>
                  <a:srgbClr val="414042"/>
                </a:solidFill>
                <a:latin typeface="Arial"/>
              </a:endParaRPr>
            </a:p>
          </p:txBody>
        </p:sp>
        <p:sp>
          <p:nvSpPr>
            <p:cNvPr id="30" name="Rectangle 29"/>
            <p:cNvSpPr/>
            <p:nvPr/>
          </p:nvSpPr>
          <p:spPr>
            <a:xfrm>
              <a:off x="7192505" y="4339427"/>
              <a:ext cx="1476000" cy="109926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smtClean="0">
                  <a:solidFill>
                    <a:srgbClr val="414042"/>
                  </a:solidFill>
                  <a:latin typeface="Arial"/>
                </a:rPr>
                <a:t>Demonstrating leadership in corporate sustainability</a:t>
              </a:r>
              <a:endParaRPr lang="en-GB" sz="1400" dirty="0">
                <a:solidFill>
                  <a:srgbClr val="414042"/>
                </a:solidFill>
                <a:latin typeface="Arial"/>
              </a:endParaRPr>
            </a:p>
          </p:txBody>
        </p:sp>
      </p:grpSp>
      <p:cxnSp>
        <p:nvCxnSpPr>
          <p:cNvPr id="40" name="Elbow Connector 39"/>
          <p:cNvCxnSpPr>
            <a:stCxn id="7" idx="2"/>
            <a:endCxn id="22" idx="0"/>
          </p:cNvCxnSpPr>
          <p:nvPr/>
        </p:nvCxnSpPr>
        <p:spPr>
          <a:xfrm rot="5400000">
            <a:off x="4724704" y="3798612"/>
            <a:ext cx="268887" cy="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7" idx="2"/>
            <a:endCxn id="21" idx="0"/>
          </p:cNvCxnSpPr>
          <p:nvPr/>
        </p:nvCxnSpPr>
        <p:spPr>
          <a:xfrm rot="16200000" flipH="1">
            <a:off x="5492543" y="3030773"/>
            <a:ext cx="268887" cy="1535678"/>
          </a:xfrm>
          <a:prstGeom prst="bentConnector3">
            <a:avLst>
              <a:gd name="adj1" fmla="val 28746"/>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 idx="2"/>
            <a:endCxn id="30" idx="0"/>
          </p:cNvCxnSpPr>
          <p:nvPr/>
        </p:nvCxnSpPr>
        <p:spPr>
          <a:xfrm rot="16200000" flipH="1">
            <a:off x="6260383" y="2262933"/>
            <a:ext cx="268887" cy="3071358"/>
          </a:xfrm>
          <a:prstGeom prst="bentConnector3">
            <a:avLst>
              <a:gd name="adj1" fmla="val 28746"/>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rot="10800000">
            <a:off x="1402762" y="5110457"/>
            <a:ext cx="6912770" cy="334765"/>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a:spLocks/>
          </p:cNvSpPr>
          <p:nvPr/>
        </p:nvSpPr>
        <p:spPr>
          <a:xfrm>
            <a:off x="971602" y="5609003"/>
            <a:ext cx="7703991" cy="184666"/>
          </a:xfrm>
          <a:prstGeom prst="rect">
            <a:avLst/>
          </a:prstGeom>
        </p:spPr>
        <p:txBody>
          <a:bodyPr wrap="square" lIns="0" tIns="0" rIns="0" bIns="0">
            <a:spAutoFit/>
          </a:bodyPr>
          <a:lstStyle/>
          <a:p>
            <a:r>
              <a:rPr lang="en-GB" sz="1200" dirty="0" smtClean="0">
                <a:solidFill>
                  <a:schemeClr val="bg2">
                    <a:lumMod val="50000"/>
                  </a:schemeClr>
                </a:solidFill>
              </a:rPr>
              <a:t>Source: WRI, Ecosystem Services Review Standard Presentation</a:t>
            </a:r>
            <a:endParaRPr lang="en-GB" sz="12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094" y="732205"/>
            <a:ext cx="7867650" cy="792162"/>
          </a:xfrm>
        </p:spPr>
        <p:txBody>
          <a:bodyPr>
            <a:normAutofit/>
          </a:bodyPr>
          <a:lstStyle/>
          <a:p>
            <a:r>
              <a:rPr lang="en-GB" sz="2600" dirty="0" smtClean="0"/>
              <a:t>Steps in a corporate ecosystem services review</a:t>
            </a:r>
            <a:endParaRPr lang="en-GB" sz="2600" dirty="0"/>
          </a:p>
        </p:txBody>
      </p:sp>
      <p:graphicFrame>
        <p:nvGraphicFramePr>
          <p:cNvPr id="37" name="Table 36"/>
          <p:cNvGraphicFramePr>
            <a:graphicFrameLocks noGrp="1"/>
          </p:cNvGraphicFramePr>
          <p:nvPr>
            <p:extLst>
              <p:ext uri="{D42A27DB-BD31-4B8C-83A1-F6EECF244321}">
                <p14:modId xmlns="" xmlns:p14="http://schemas.microsoft.com/office/powerpoint/2010/main" val="167390078"/>
              </p:ext>
            </p:extLst>
          </p:nvPr>
        </p:nvGraphicFramePr>
        <p:xfrm>
          <a:off x="1701462" y="2259202"/>
          <a:ext cx="6974130" cy="3220575"/>
        </p:xfrm>
        <a:graphic>
          <a:graphicData uri="http://schemas.openxmlformats.org/drawingml/2006/table">
            <a:tbl>
              <a:tblPr>
                <a:tableStyleId>{2D5ABB26-0587-4C30-8999-92F81FD0307C}</a:tableStyleId>
              </a:tblPr>
              <a:tblGrid>
                <a:gridCol w="1394826"/>
                <a:gridCol w="1394826"/>
                <a:gridCol w="1394826"/>
                <a:gridCol w="1394826"/>
                <a:gridCol w="1394826"/>
              </a:tblGrid>
              <a:tr h="3220575">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400" u="none" strike="noStrike" kern="1200" cap="none" spc="0" normalizeH="0" baseline="0" noProof="0" dirty="0" smtClean="0">
                          <a:ln>
                            <a:noFill/>
                          </a:ln>
                          <a:effectLst/>
                          <a:uLnTx/>
                          <a:uFillTx/>
                        </a:rPr>
                        <a:t>Choose boundary within which to conduct ESR</a:t>
                      </a:r>
                    </a:p>
                    <a:p>
                      <a:pPr marL="270000" marR="0" lvl="3" indent="-270000"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r>
                        <a:rPr kumimoji="0" lang="en-GB" sz="1400" u="none" strike="noStrike" kern="1200" cap="none" spc="0" normalizeH="0" baseline="0" noProof="0" dirty="0" smtClean="0">
                          <a:ln>
                            <a:noFill/>
                          </a:ln>
                          <a:effectLst/>
                          <a:uLnTx/>
                          <a:uFillTx/>
                        </a:rPr>
                        <a:t>Business unit</a:t>
                      </a:r>
                    </a:p>
                    <a:p>
                      <a:pPr marL="270000" marR="0" lvl="3" indent="-270000"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r>
                        <a:rPr kumimoji="0" lang="en-GB" sz="1400" u="none" strike="noStrike" kern="1200" cap="none" spc="0" normalizeH="0" baseline="0" noProof="0" dirty="0" smtClean="0">
                          <a:ln>
                            <a:noFill/>
                          </a:ln>
                          <a:effectLst/>
                          <a:uLnTx/>
                          <a:uFillTx/>
                        </a:rPr>
                        <a:t>Product</a:t>
                      </a:r>
                    </a:p>
                    <a:p>
                      <a:pPr marL="270000" marR="0" lvl="3" indent="-270000"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r>
                        <a:rPr kumimoji="0" lang="en-GB" sz="1400" u="none" strike="noStrike" kern="1200" cap="none" spc="0" normalizeH="0" baseline="0" noProof="0" dirty="0" smtClean="0">
                          <a:ln>
                            <a:noFill/>
                          </a:ln>
                          <a:effectLst/>
                          <a:uLnTx/>
                          <a:uFillTx/>
                        </a:rPr>
                        <a:t>Market</a:t>
                      </a:r>
                    </a:p>
                    <a:p>
                      <a:pPr marL="270000" marR="0" lvl="3" indent="-270000"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r>
                        <a:rPr kumimoji="0" lang="en-GB" sz="1400" u="none" strike="noStrike" kern="1200" cap="none" spc="0" normalizeH="0" baseline="0" noProof="0" dirty="0" smtClean="0">
                          <a:ln>
                            <a:noFill/>
                          </a:ln>
                          <a:effectLst/>
                          <a:uLnTx/>
                          <a:uFillTx/>
                        </a:rPr>
                        <a:t>Landholdings</a:t>
                      </a:r>
                    </a:p>
                    <a:p>
                      <a:pPr marL="270000" marR="0" lvl="3" indent="-270000"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r>
                        <a:rPr kumimoji="0" lang="en-GB" sz="1400" u="none" strike="noStrike" kern="1200" cap="none" spc="0" normalizeH="0" baseline="0" noProof="0" dirty="0" smtClean="0">
                          <a:ln>
                            <a:noFill/>
                          </a:ln>
                          <a:effectLst/>
                          <a:uLnTx/>
                          <a:uFillTx/>
                        </a:rPr>
                        <a:t>Customer</a:t>
                      </a:r>
                    </a:p>
                    <a:p>
                      <a:pPr marL="270000" marR="0" lvl="3" indent="-270000"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r>
                        <a:rPr kumimoji="0" lang="en-GB" sz="1400" u="none" strike="noStrike" kern="1200" cap="none" spc="0" normalizeH="0" baseline="0" noProof="0" dirty="0" smtClean="0">
                          <a:ln>
                            <a:noFill/>
                          </a:ln>
                          <a:effectLst/>
                          <a:uLnTx/>
                          <a:uFillTx/>
                        </a:rPr>
                        <a:t>Supplier</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400" b="0" i="0" u="none" strike="noStrike" kern="1200" cap="none" spc="0" normalizeH="0" baseline="0" noProof="0" dirty="0" smtClean="0">
                        <a:ln>
                          <a:noFill/>
                        </a:ln>
                        <a:solidFill>
                          <a:srgbClr val="414042"/>
                        </a:solidFill>
                        <a:effectLst/>
                        <a:uLnTx/>
                        <a:uFillTx/>
                        <a:latin typeface="Arial" pitchFamily="34" charset="0"/>
                        <a:ea typeface="+mn-ea"/>
                        <a:cs typeface="Arial" pitchFamily="34" charset="0"/>
                      </a:endParaRPr>
                    </a:p>
                  </a:txBody>
                  <a:tcPr marL="0" marR="36000" marT="36000" marB="36000" horzOverflow="overflow"/>
                </a:tc>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400" u="none" strike="noStrike" kern="1200" cap="none" spc="0" normalizeH="0" baseline="0" noProof="0" dirty="0" smtClean="0">
                          <a:ln>
                            <a:noFill/>
                          </a:ln>
                          <a:effectLst/>
                          <a:uLnTx/>
                          <a:uFillTx/>
                        </a:rPr>
                        <a:t>Systematically evaluate degree of company’s dependence and impact on ecosystem services</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400" u="none" strike="noStrike" kern="1200" cap="none" spc="0" normalizeH="0" baseline="0" noProof="0" dirty="0" smtClean="0">
                          <a:ln>
                            <a:noFill/>
                          </a:ln>
                          <a:effectLst/>
                          <a:uLnTx/>
                          <a:uFillTx/>
                        </a:rPr>
                        <a:t>Determine highest ‘priority’ services – those most relevant to business performance</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400" b="0" i="0" u="none" strike="noStrike" kern="1200" cap="none" spc="0" normalizeH="0" baseline="0" noProof="0" dirty="0" smtClean="0">
                        <a:ln>
                          <a:noFill/>
                        </a:ln>
                        <a:solidFill>
                          <a:srgbClr val="414042"/>
                        </a:solidFill>
                        <a:effectLst/>
                        <a:uLnTx/>
                        <a:uFillTx/>
                        <a:latin typeface="Arial"/>
                        <a:ea typeface="+mn-ea"/>
                        <a:cs typeface="Arial" pitchFamily="34" charset="0"/>
                      </a:endParaRPr>
                    </a:p>
                  </a:txBody>
                  <a:tcPr marL="36000" marR="36000" marT="36000" marB="36000" horzOverflow="overflow"/>
                </a:tc>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400" u="none" strike="noStrike" kern="1200" cap="none" spc="0" normalizeH="0" baseline="0" noProof="0" smtClean="0">
                          <a:ln>
                            <a:noFill/>
                          </a:ln>
                          <a:effectLst/>
                          <a:uLnTx/>
                          <a:uFillTx/>
                        </a:rPr>
                        <a:t>Evaluate conditions and trends in priority ecosystem services, as well as drivers of these trends</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400" b="0" i="0" u="none" strike="noStrike" kern="1200" cap="none" spc="0" normalizeH="0" baseline="0" noProof="0" smtClean="0">
                        <a:ln>
                          <a:noFill/>
                        </a:ln>
                        <a:solidFill>
                          <a:srgbClr val="414042"/>
                        </a:solidFill>
                        <a:effectLst/>
                        <a:uLnTx/>
                        <a:uFillTx/>
                        <a:latin typeface="Arial"/>
                        <a:ea typeface="+mn-ea"/>
                        <a:cs typeface="Arial" pitchFamily="34" charset="0"/>
                      </a:endParaRPr>
                    </a:p>
                  </a:txBody>
                  <a:tcPr marL="36000" marR="36000" marT="36000" marB="36000" horzOverflow="overflow"/>
                </a:tc>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400" u="none" strike="noStrike" kern="1200" cap="none" spc="0" normalizeH="0" baseline="0" noProof="0" dirty="0" smtClean="0">
                          <a:ln>
                            <a:noFill/>
                          </a:ln>
                          <a:effectLst/>
                          <a:uLnTx/>
                          <a:uFillTx/>
                        </a:rPr>
                        <a:t>Identify and evaluate business risks and opportunities that might arise due to the trends in priority ecosystem services</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400" b="0" i="0" u="none" strike="noStrike" kern="1200" cap="none" spc="0" normalizeH="0" baseline="0" noProof="0" dirty="0" smtClean="0">
                        <a:ln>
                          <a:noFill/>
                        </a:ln>
                        <a:solidFill>
                          <a:srgbClr val="414042"/>
                        </a:solidFill>
                        <a:effectLst/>
                        <a:uLnTx/>
                        <a:uFillTx/>
                        <a:latin typeface="Arial"/>
                        <a:ea typeface="+mn-ea"/>
                        <a:cs typeface="Arial" pitchFamily="34" charset="0"/>
                      </a:endParaRPr>
                    </a:p>
                  </a:txBody>
                  <a:tcPr marL="36000" marR="36000" marT="36000" marB="36000" horzOverflow="overflow"/>
                </a:tc>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400" u="none" strike="noStrike" kern="1200" cap="none" spc="0" normalizeH="0" baseline="0" noProof="0" dirty="0" smtClean="0">
                          <a:ln>
                            <a:noFill/>
                          </a:ln>
                          <a:effectLst/>
                          <a:uLnTx/>
                          <a:uFillTx/>
                        </a:rPr>
                        <a:t>Outline and prioritize strategies for managing the risks and opportunities</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400" b="0" i="0" u="none" strike="noStrike" kern="1200" cap="none" spc="0" normalizeH="0" baseline="0" noProof="0" dirty="0" smtClean="0">
                        <a:ln>
                          <a:noFill/>
                        </a:ln>
                        <a:solidFill>
                          <a:srgbClr val="414042"/>
                        </a:solidFill>
                        <a:effectLst/>
                        <a:uLnTx/>
                        <a:uFillTx/>
                        <a:latin typeface="Arial"/>
                        <a:ea typeface="+mn-ea"/>
                        <a:cs typeface="Arial" pitchFamily="34" charset="0"/>
                      </a:endParaRPr>
                    </a:p>
                  </a:txBody>
                  <a:tcPr marL="36000" marR="36000" marT="36000" marB="36000" horzOverflow="overflow"/>
                </a:tc>
              </a:tr>
            </a:tbl>
          </a:graphicData>
        </a:graphic>
      </p:graphicFrame>
      <p:sp>
        <p:nvSpPr>
          <p:cNvPr id="12" name="Rectangle 11"/>
          <p:cNvSpPr>
            <a:spLocks/>
          </p:cNvSpPr>
          <p:nvPr/>
        </p:nvSpPr>
        <p:spPr>
          <a:xfrm>
            <a:off x="971602" y="5805264"/>
            <a:ext cx="7703991" cy="184666"/>
          </a:xfrm>
          <a:prstGeom prst="rect">
            <a:avLst/>
          </a:prstGeom>
        </p:spPr>
        <p:txBody>
          <a:bodyPr wrap="square" lIns="0" tIns="0" rIns="0" bIns="0">
            <a:spAutoFit/>
          </a:bodyPr>
          <a:lstStyle/>
          <a:p>
            <a:pPr algn="r"/>
            <a:r>
              <a:rPr lang="en-GB" sz="1200" dirty="0" smtClean="0">
                <a:solidFill>
                  <a:schemeClr val="bg2">
                    <a:lumMod val="50000"/>
                  </a:schemeClr>
                </a:solidFill>
              </a:rPr>
              <a:t>Source: WRI, Ecosystem Services Review Standard Presentation</a:t>
            </a:r>
            <a:endParaRPr lang="en-GB" sz="1200" dirty="0">
              <a:solidFill>
                <a:schemeClr val="bg2">
                  <a:lumMod val="50000"/>
                </a:schemeClr>
              </a:solidFill>
            </a:endParaRPr>
          </a:p>
        </p:txBody>
      </p:sp>
      <p:sp>
        <p:nvSpPr>
          <p:cNvPr id="9" name="Text Box 7"/>
          <p:cNvSpPr txBox="1">
            <a:spLocks noChangeArrowheads="1"/>
          </p:cNvSpPr>
          <p:nvPr/>
        </p:nvSpPr>
        <p:spPr bwMode="auto">
          <a:xfrm>
            <a:off x="825710" y="2259202"/>
            <a:ext cx="755082" cy="430887"/>
          </a:xfrm>
          <a:prstGeom prst="rect">
            <a:avLst/>
          </a:prstGeom>
          <a:noFill/>
          <a:ln w="9525">
            <a:noFill/>
            <a:miter lim="800000"/>
            <a:headEnd/>
            <a:tailEnd/>
          </a:ln>
        </p:spPr>
        <p:txBody>
          <a:bodyPr wrap="square" lIns="0" tIns="0" rIns="0" bIns="0">
            <a:spAutoFit/>
          </a:bodyPr>
          <a:lstStyle/>
          <a:p>
            <a:pPr algn="ctr" eaLnBrk="1" hangingPunct="1"/>
            <a:r>
              <a:rPr lang="en-GB" sz="1400" b="1" dirty="0" smtClean="0">
                <a:latin typeface="Arial"/>
                <a:cs typeface="Arial" pitchFamily="34" charset="0"/>
              </a:rPr>
              <a:t>Key activity</a:t>
            </a:r>
            <a:endParaRPr lang="en-GB" sz="1400" b="1" dirty="0">
              <a:latin typeface="Arial"/>
              <a:cs typeface="Arial" pitchFamily="34" charset="0"/>
            </a:endParaRPr>
          </a:p>
        </p:txBody>
      </p:sp>
      <p:sp>
        <p:nvSpPr>
          <p:cNvPr id="26" name="Text Box 22"/>
          <p:cNvSpPr txBox="1">
            <a:spLocks noChangeArrowheads="1"/>
          </p:cNvSpPr>
          <p:nvPr/>
        </p:nvSpPr>
        <p:spPr bwMode="auto">
          <a:xfrm>
            <a:off x="677020" y="1531752"/>
            <a:ext cx="589163" cy="215444"/>
          </a:xfrm>
          <a:prstGeom prst="rect">
            <a:avLst/>
          </a:prstGeom>
          <a:noFill/>
          <a:ln w="9525">
            <a:noFill/>
            <a:miter lim="800000"/>
            <a:headEnd/>
            <a:tailEnd/>
          </a:ln>
        </p:spPr>
        <p:txBody>
          <a:bodyPr wrap="square" lIns="0" tIns="0" rIns="0" bIns="0">
            <a:spAutoFit/>
          </a:bodyPr>
          <a:lstStyle/>
          <a:p>
            <a:pPr algn="ctr" eaLnBrk="1" hangingPunct="1">
              <a:spcBef>
                <a:spcPct val="50000"/>
              </a:spcBef>
            </a:pPr>
            <a:r>
              <a:rPr lang="en-GB" sz="1400" b="1" dirty="0" smtClean="0">
                <a:latin typeface="Arial"/>
                <a:cs typeface="Arial" pitchFamily="34" charset="0"/>
              </a:rPr>
              <a:t>Step</a:t>
            </a:r>
            <a:endParaRPr lang="en-GB" sz="1400" b="1" dirty="0">
              <a:latin typeface="Arial"/>
              <a:cs typeface="Arial" pitchFamily="34" charset="0"/>
            </a:endParaRPr>
          </a:p>
        </p:txBody>
      </p:sp>
      <p:sp>
        <p:nvSpPr>
          <p:cNvPr id="30" name="AutoShape 41"/>
          <p:cNvSpPr>
            <a:spLocks noChangeArrowheads="1"/>
          </p:cNvSpPr>
          <p:nvPr>
            <p:custDataLst>
              <p:tags r:id="rId1"/>
            </p:custDataLst>
          </p:nvPr>
        </p:nvSpPr>
        <p:spPr bwMode="gray">
          <a:xfrm>
            <a:off x="1699429" y="1209674"/>
            <a:ext cx="1377991" cy="989489"/>
          </a:xfrm>
          <a:prstGeom prst="homePlate">
            <a:avLst>
              <a:gd name="adj" fmla="val 28642"/>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414042"/>
                </a:solidFill>
                <a:latin typeface="Arial"/>
                <a:cs typeface="Arial" pitchFamily="34" charset="0"/>
              </a:rPr>
              <a:t>1. Select the scope</a:t>
            </a:r>
          </a:p>
        </p:txBody>
      </p:sp>
      <p:sp>
        <p:nvSpPr>
          <p:cNvPr id="31" name="AutoShape 42"/>
          <p:cNvSpPr>
            <a:spLocks noChangeArrowheads="1"/>
          </p:cNvSpPr>
          <p:nvPr>
            <p:custDataLst>
              <p:tags r:id="rId2"/>
            </p:custDataLst>
          </p:nvPr>
        </p:nvSpPr>
        <p:spPr bwMode="gray">
          <a:xfrm>
            <a:off x="4238519" y="1209674"/>
            <a:ext cx="1643199" cy="989489"/>
          </a:xfrm>
          <a:prstGeom prst="chevron">
            <a:avLst>
              <a:gd name="adj" fmla="val 29540"/>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414042"/>
                </a:solidFill>
                <a:latin typeface="Arial"/>
                <a:cs typeface="Arial" pitchFamily="34" charset="0"/>
              </a:rPr>
              <a:t>3. </a:t>
            </a:r>
            <a:r>
              <a:rPr lang="en-GB" sz="1400" b="1" dirty="0" err="1" smtClean="0">
                <a:solidFill>
                  <a:srgbClr val="414042"/>
                </a:solidFill>
                <a:latin typeface="Arial"/>
                <a:cs typeface="Arial" pitchFamily="34" charset="0"/>
              </a:rPr>
              <a:t>Analyze</a:t>
            </a:r>
            <a:r>
              <a:rPr lang="en-GB" sz="1400" b="1" dirty="0" smtClean="0">
                <a:solidFill>
                  <a:srgbClr val="414042"/>
                </a:solidFill>
                <a:latin typeface="Arial"/>
                <a:cs typeface="Arial" pitchFamily="34" charset="0"/>
              </a:rPr>
              <a:t> trends in priority services</a:t>
            </a:r>
          </a:p>
        </p:txBody>
      </p:sp>
      <p:sp>
        <p:nvSpPr>
          <p:cNvPr id="32" name="AutoShape 43"/>
          <p:cNvSpPr>
            <a:spLocks noChangeArrowheads="1"/>
          </p:cNvSpPr>
          <p:nvPr>
            <p:custDataLst>
              <p:tags r:id="rId3"/>
            </p:custDataLst>
          </p:nvPr>
        </p:nvSpPr>
        <p:spPr bwMode="gray">
          <a:xfrm>
            <a:off x="2836370" y="1209674"/>
            <a:ext cx="1643199" cy="989489"/>
          </a:xfrm>
          <a:prstGeom prst="chevron">
            <a:avLst>
              <a:gd name="adj" fmla="val 2957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414042"/>
                </a:solidFill>
                <a:latin typeface="Arial"/>
                <a:cs typeface="Arial" pitchFamily="34" charset="0"/>
              </a:rPr>
              <a:t>2. Identify priority ecosystem services</a:t>
            </a:r>
          </a:p>
        </p:txBody>
      </p:sp>
      <p:sp>
        <p:nvSpPr>
          <p:cNvPr id="33" name="AutoShape 42"/>
          <p:cNvSpPr>
            <a:spLocks noChangeArrowheads="1"/>
          </p:cNvSpPr>
          <p:nvPr>
            <p:custDataLst>
              <p:tags r:id="rId4"/>
            </p:custDataLst>
          </p:nvPr>
        </p:nvSpPr>
        <p:spPr bwMode="gray">
          <a:xfrm>
            <a:off x="5640668" y="1209674"/>
            <a:ext cx="1836679" cy="989489"/>
          </a:xfrm>
          <a:prstGeom prst="chevron">
            <a:avLst>
              <a:gd name="adj" fmla="val 29540"/>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414042"/>
                </a:solidFill>
                <a:latin typeface="Arial"/>
                <a:cs typeface="Arial" pitchFamily="34" charset="0"/>
              </a:rPr>
              <a:t>4. Identify business risks and opportunities</a:t>
            </a:r>
          </a:p>
        </p:txBody>
      </p:sp>
      <p:sp>
        <p:nvSpPr>
          <p:cNvPr id="34" name="AutoShape 42"/>
          <p:cNvSpPr>
            <a:spLocks noChangeArrowheads="1"/>
          </p:cNvSpPr>
          <p:nvPr>
            <p:custDataLst>
              <p:tags r:id="rId5"/>
            </p:custDataLst>
          </p:nvPr>
        </p:nvSpPr>
        <p:spPr bwMode="gray">
          <a:xfrm>
            <a:off x="7236296" y="1209674"/>
            <a:ext cx="1432921" cy="989489"/>
          </a:xfrm>
          <a:prstGeom prst="chevron">
            <a:avLst>
              <a:gd name="adj" fmla="val 2954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414042"/>
                </a:solidFill>
                <a:latin typeface="Arial"/>
                <a:cs typeface="Arial" pitchFamily="34" charset="0"/>
              </a:rPr>
              <a:t>5. Develop strategies</a:t>
            </a:r>
          </a:p>
        </p:txBody>
      </p:sp>
      <p:grpSp>
        <p:nvGrpSpPr>
          <p:cNvPr id="2" name="Group 21"/>
          <p:cNvGrpSpPr/>
          <p:nvPr/>
        </p:nvGrpSpPr>
        <p:grpSpPr>
          <a:xfrm>
            <a:off x="1729780" y="5113759"/>
            <a:ext cx="6951450" cy="322334"/>
            <a:chOff x="1691680" y="1556792"/>
            <a:chExt cx="6951450" cy="322334"/>
          </a:xfrm>
        </p:grpSpPr>
        <p:sp>
          <p:nvSpPr>
            <p:cNvPr id="15" name="AutoShape 41"/>
            <p:cNvSpPr>
              <a:spLocks noChangeArrowheads="1"/>
            </p:cNvSpPr>
            <p:nvPr>
              <p:custDataLst>
                <p:tags r:id="rId10"/>
              </p:custDataLst>
            </p:nvPr>
          </p:nvSpPr>
          <p:spPr bwMode="gray">
            <a:xfrm>
              <a:off x="1691680" y="1556792"/>
              <a:ext cx="1377990" cy="322334"/>
            </a:xfrm>
            <a:prstGeom prst="homePlate">
              <a:avLst>
                <a:gd name="adj" fmla="val 28642"/>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414042"/>
                  </a:solidFill>
                  <a:latin typeface="Arial"/>
                  <a:cs typeface="Arial" pitchFamily="34" charset="0"/>
                </a:rPr>
                <a:t>1-2 weeks</a:t>
              </a:r>
            </a:p>
          </p:txBody>
        </p:sp>
        <p:sp>
          <p:nvSpPr>
            <p:cNvPr id="16" name="AutoShape 42"/>
            <p:cNvSpPr>
              <a:spLocks noChangeArrowheads="1"/>
            </p:cNvSpPr>
            <p:nvPr>
              <p:custDataLst>
                <p:tags r:id="rId11"/>
              </p:custDataLst>
            </p:nvPr>
          </p:nvSpPr>
          <p:spPr bwMode="gray">
            <a:xfrm>
              <a:off x="4258583" y="1556792"/>
              <a:ext cx="1643198" cy="322334"/>
            </a:xfrm>
            <a:prstGeom prst="chevron">
              <a:avLst>
                <a:gd name="adj" fmla="val 2954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414042"/>
                  </a:solidFill>
                  <a:latin typeface="Arial"/>
                  <a:cs typeface="Arial" pitchFamily="34" charset="0"/>
                </a:rPr>
                <a:t>2-5 weeks</a:t>
              </a:r>
            </a:p>
          </p:txBody>
        </p:sp>
        <p:sp>
          <p:nvSpPr>
            <p:cNvPr id="17" name="AutoShape 43"/>
            <p:cNvSpPr>
              <a:spLocks noChangeArrowheads="1"/>
            </p:cNvSpPr>
            <p:nvPr>
              <p:custDataLst>
                <p:tags r:id="rId12"/>
              </p:custDataLst>
            </p:nvPr>
          </p:nvSpPr>
          <p:spPr bwMode="gray">
            <a:xfrm>
              <a:off x="2826846" y="1556792"/>
              <a:ext cx="1643198" cy="322334"/>
            </a:xfrm>
            <a:prstGeom prst="chevron">
              <a:avLst>
                <a:gd name="adj" fmla="val 29575"/>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414042"/>
                  </a:solidFill>
                  <a:latin typeface="Arial"/>
                  <a:cs typeface="Arial" pitchFamily="34" charset="0"/>
                </a:rPr>
                <a:t>1-2 weeks</a:t>
              </a:r>
            </a:p>
          </p:txBody>
        </p:sp>
        <p:sp>
          <p:nvSpPr>
            <p:cNvPr id="18" name="AutoShape 42"/>
            <p:cNvSpPr>
              <a:spLocks noChangeArrowheads="1"/>
            </p:cNvSpPr>
            <p:nvPr>
              <p:custDataLst>
                <p:tags r:id="rId13"/>
              </p:custDataLst>
            </p:nvPr>
          </p:nvSpPr>
          <p:spPr bwMode="gray">
            <a:xfrm>
              <a:off x="5612812" y="1556792"/>
              <a:ext cx="1836678" cy="322334"/>
            </a:xfrm>
            <a:prstGeom prst="chevron">
              <a:avLst>
                <a:gd name="adj" fmla="val 2954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smtClean="0">
                  <a:solidFill>
                    <a:srgbClr val="414042"/>
                  </a:solidFill>
                  <a:latin typeface="Arial"/>
                  <a:cs typeface="Arial" pitchFamily="34" charset="0"/>
                </a:rPr>
                <a:t>1-2 weeks</a:t>
              </a:r>
            </a:p>
          </p:txBody>
        </p:sp>
        <p:sp>
          <p:nvSpPr>
            <p:cNvPr id="19" name="AutoShape 42"/>
            <p:cNvSpPr>
              <a:spLocks noChangeArrowheads="1"/>
            </p:cNvSpPr>
            <p:nvPr>
              <p:custDataLst>
                <p:tags r:id="rId14"/>
              </p:custDataLst>
            </p:nvPr>
          </p:nvSpPr>
          <p:spPr bwMode="gray">
            <a:xfrm>
              <a:off x="7210210" y="1556792"/>
              <a:ext cx="1432920" cy="322334"/>
            </a:xfrm>
            <a:prstGeom prst="chevron">
              <a:avLst>
                <a:gd name="adj" fmla="val 2954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414042"/>
                  </a:solidFill>
                  <a:latin typeface="Arial"/>
                  <a:cs typeface="Arial" pitchFamily="34" charset="0"/>
                </a:rPr>
                <a:t>1-2 weeks</a:t>
              </a:r>
            </a:p>
          </p:txBody>
        </p:sp>
      </p:grpSp>
      <p:sp>
        <p:nvSpPr>
          <p:cNvPr id="20" name="Text Box 7"/>
          <p:cNvSpPr txBox="1">
            <a:spLocks noChangeArrowheads="1"/>
          </p:cNvSpPr>
          <p:nvPr/>
        </p:nvSpPr>
        <p:spPr bwMode="auto">
          <a:xfrm>
            <a:off x="755576" y="5113759"/>
            <a:ext cx="895350" cy="430887"/>
          </a:xfrm>
          <a:prstGeom prst="rect">
            <a:avLst/>
          </a:prstGeom>
          <a:noFill/>
          <a:ln w="9525">
            <a:noFill/>
            <a:miter lim="800000"/>
            <a:headEnd/>
            <a:tailEnd/>
          </a:ln>
        </p:spPr>
        <p:txBody>
          <a:bodyPr wrap="square" lIns="0" tIns="0" rIns="0" bIns="0">
            <a:spAutoFit/>
          </a:bodyPr>
          <a:lstStyle/>
          <a:p>
            <a:pPr algn="ctr" eaLnBrk="1" hangingPunct="1"/>
            <a:r>
              <a:rPr lang="en-GB" sz="1400" b="1" smtClean="0">
                <a:latin typeface="Arial"/>
                <a:cs typeface="Arial" pitchFamily="34" charset="0"/>
              </a:rPr>
              <a:t>Estimated time</a:t>
            </a:r>
            <a:endParaRPr lang="en-GB" sz="1400" b="1">
              <a:latin typeface="Arial"/>
              <a:cs typeface="Arial" pitchFamily="34" charset="0"/>
            </a:endParaRPr>
          </a:p>
        </p:txBody>
      </p:sp>
      <p:sp>
        <p:nvSpPr>
          <p:cNvPr id="24" name="AutoShape 41"/>
          <p:cNvSpPr>
            <a:spLocks noChangeArrowheads="1"/>
          </p:cNvSpPr>
          <p:nvPr>
            <p:custDataLst>
              <p:tags r:id="rId6"/>
            </p:custDataLst>
          </p:nvPr>
        </p:nvSpPr>
        <p:spPr bwMode="gray">
          <a:xfrm>
            <a:off x="1730969" y="1209673"/>
            <a:ext cx="1377991" cy="989489"/>
          </a:xfrm>
          <a:prstGeom prst="homePlate">
            <a:avLst>
              <a:gd name="adj" fmla="val 28642"/>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414042"/>
                </a:solidFill>
                <a:latin typeface="Arial"/>
                <a:cs typeface="Arial" pitchFamily="34" charset="0"/>
              </a:rPr>
              <a:t>1. Select the scope</a:t>
            </a:r>
          </a:p>
        </p:txBody>
      </p:sp>
      <p:sp>
        <p:nvSpPr>
          <p:cNvPr id="25" name="AutoShape 42"/>
          <p:cNvSpPr>
            <a:spLocks noChangeArrowheads="1"/>
          </p:cNvSpPr>
          <p:nvPr>
            <p:custDataLst>
              <p:tags r:id="rId7"/>
            </p:custDataLst>
          </p:nvPr>
        </p:nvSpPr>
        <p:spPr bwMode="gray">
          <a:xfrm>
            <a:off x="4270059" y="1209673"/>
            <a:ext cx="1643199" cy="989489"/>
          </a:xfrm>
          <a:prstGeom prst="chevron">
            <a:avLst>
              <a:gd name="adj" fmla="val 2954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414042"/>
                </a:solidFill>
                <a:latin typeface="Arial"/>
                <a:cs typeface="Arial" pitchFamily="34" charset="0"/>
              </a:rPr>
              <a:t>3. </a:t>
            </a:r>
            <a:r>
              <a:rPr lang="en-GB" sz="1400" b="1" dirty="0" err="1" smtClean="0">
                <a:solidFill>
                  <a:srgbClr val="414042"/>
                </a:solidFill>
                <a:latin typeface="Arial"/>
                <a:cs typeface="Arial" pitchFamily="34" charset="0"/>
              </a:rPr>
              <a:t>Analyze</a:t>
            </a:r>
            <a:r>
              <a:rPr lang="en-GB" sz="1400" b="1" dirty="0" smtClean="0">
                <a:solidFill>
                  <a:srgbClr val="414042"/>
                </a:solidFill>
                <a:latin typeface="Arial"/>
                <a:cs typeface="Arial" pitchFamily="34" charset="0"/>
              </a:rPr>
              <a:t> trends in priority services</a:t>
            </a:r>
          </a:p>
        </p:txBody>
      </p:sp>
      <p:sp>
        <p:nvSpPr>
          <p:cNvPr id="27" name="AutoShape 43"/>
          <p:cNvSpPr>
            <a:spLocks noChangeArrowheads="1"/>
          </p:cNvSpPr>
          <p:nvPr>
            <p:custDataLst>
              <p:tags r:id="rId8"/>
            </p:custDataLst>
          </p:nvPr>
        </p:nvSpPr>
        <p:spPr bwMode="gray">
          <a:xfrm>
            <a:off x="2867910" y="1209673"/>
            <a:ext cx="1643199" cy="989489"/>
          </a:xfrm>
          <a:prstGeom prst="chevron">
            <a:avLst>
              <a:gd name="adj" fmla="val 29575"/>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414042"/>
                </a:solidFill>
                <a:latin typeface="Arial"/>
                <a:cs typeface="Arial" pitchFamily="34" charset="0"/>
              </a:rPr>
              <a:t>2. Identify priority ecosystem services</a:t>
            </a:r>
          </a:p>
        </p:txBody>
      </p:sp>
      <p:sp>
        <p:nvSpPr>
          <p:cNvPr id="28" name="AutoShape 42"/>
          <p:cNvSpPr>
            <a:spLocks noChangeArrowheads="1"/>
          </p:cNvSpPr>
          <p:nvPr>
            <p:custDataLst>
              <p:tags r:id="rId9"/>
            </p:custDataLst>
          </p:nvPr>
        </p:nvSpPr>
        <p:spPr bwMode="gray">
          <a:xfrm>
            <a:off x="5672208" y="1209673"/>
            <a:ext cx="1836679" cy="989489"/>
          </a:xfrm>
          <a:prstGeom prst="chevron">
            <a:avLst>
              <a:gd name="adj" fmla="val 2954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414042"/>
                </a:solidFill>
                <a:latin typeface="Arial"/>
                <a:cs typeface="Arial" pitchFamily="34" charset="0"/>
              </a:rPr>
              <a:t>4. Identify business risks and opportunities</a:t>
            </a:r>
          </a:p>
        </p:txBody>
      </p:sp>
    </p:spTree>
    <p:extLst>
      <p:ext uri="{BB962C8B-B14F-4D97-AF65-F5344CB8AC3E}">
        <p14:creationId xmlns="" xmlns:p14="http://schemas.microsoft.com/office/powerpoint/2010/main" val="14990780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7624" y="158066"/>
            <a:ext cx="7867650" cy="792162"/>
          </a:xfrm>
        </p:spPr>
        <p:txBody>
          <a:bodyPr/>
          <a:lstStyle/>
          <a:p>
            <a:r>
              <a:rPr lang="en-GB" dirty="0"/>
              <a:t>Case </a:t>
            </a:r>
            <a:r>
              <a:rPr lang="en-GB" dirty="0" smtClean="0"/>
              <a:t>study: Mondi </a:t>
            </a:r>
            <a:endParaRPr lang="en-GB" dirty="0"/>
          </a:p>
        </p:txBody>
      </p:sp>
      <p:pic>
        <p:nvPicPr>
          <p:cNvPr id="4" name="Picture 2"/>
          <p:cNvPicPr>
            <a:picLocks noChangeAspect="1" noChangeArrowheads="1"/>
          </p:cNvPicPr>
          <p:nvPr/>
        </p:nvPicPr>
        <p:blipFill>
          <a:blip r:embed="rId3" cstate="print"/>
          <a:srcRect/>
          <a:stretch>
            <a:fillRect/>
          </a:stretch>
        </p:blipFill>
        <p:spPr bwMode="auto">
          <a:xfrm>
            <a:off x="6228185" y="3645024"/>
            <a:ext cx="2670238" cy="1696062"/>
          </a:xfrm>
          <a:prstGeom prst="rect">
            <a:avLst/>
          </a:prstGeom>
          <a:noFill/>
          <a:ln w="9525">
            <a:noFill/>
            <a:miter lim="800000"/>
            <a:headEnd/>
            <a:tailEnd/>
          </a:ln>
        </p:spPr>
      </p:pic>
      <p:sp>
        <p:nvSpPr>
          <p:cNvPr id="8" name="Rectangle 7"/>
          <p:cNvSpPr/>
          <p:nvPr/>
        </p:nvSpPr>
        <p:spPr>
          <a:xfrm>
            <a:off x="860351" y="5229200"/>
            <a:ext cx="4896544" cy="830997"/>
          </a:xfrm>
          <a:prstGeom prst="rect">
            <a:avLst/>
          </a:prstGeom>
        </p:spPr>
        <p:txBody>
          <a:bodyPr wrap="square">
            <a:spAutoFit/>
          </a:bodyPr>
          <a:lstStyle/>
          <a:p>
            <a:pPr marL="360000" lvl="3" indent="-360000">
              <a:spcBef>
                <a:spcPts val="600"/>
              </a:spcBef>
              <a:buClr>
                <a:srgbClr val="548DD4">
                  <a:lumMod val="60000"/>
                  <a:lumOff val="40000"/>
                </a:srgbClr>
              </a:buClr>
              <a:buFont typeface="Wingdings" pitchFamily="2" charset="2"/>
              <a:buChar char="Ë"/>
            </a:pPr>
            <a:r>
              <a:rPr lang="en-US" sz="1600" b="1" dirty="0">
                <a:solidFill>
                  <a:srgbClr val="414042"/>
                </a:solidFill>
                <a:cs typeface="Arial" pitchFamily="34" charset="0"/>
              </a:rPr>
              <a:t>Mondi used the ESR to develop a corporate-wide strategy for addressing water scarcity in its South African plantations.</a:t>
            </a:r>
          </a:p>
        </p:txBody>
      </p:sp>
      <p:sp>
        <p:nvSpPr>
          <p:cNvPr id="9" name="Rectangle 8"/>
          <p:cNvSpPr/>
          <p:nvPr/>
        </p:nvSpPr>
        <p:spPr>
          <a:xfrm>
            <a:off x="837109" y="3789040"/>
            <a:ext cx="5112568" cy="1077218"/>
          </a:xfrm>
          <a:prstGeom prst="rect">
            <a:avLst/>
          </a:prstGeom>
        </p:spPr>
        <p:txBody>
          <a:bodyPr wrap="square">
            <a:spAutoFit/>
          </a:bodyPr>
          <a:lstStyle/>
          <a:p>
            <a:pPr marL="360000" lvl="3" indent="-360000">
              <a:spcBef>
                <a:spcPts val="600"/>
              </a:spcBef>
              <a:buClr>
                <a:srgbClr val="548DD4">
                  <a:lumMod val="60000"/>
                  <a:lumOff val="40000"/>
                </a:srgbClr>
              </a:buClr>
              <a:buFont typeface="Wingdings" pitchFamily="2" charset="2"/>
              <a:buChar char="Ë"/>
            </a:pPr>
            <a:r>
              <a:rPr lang="en-US" sz="1600" dirty="0" smtClean="0">
                <a:solidFill>
                  <a:srgbClr val="414042"/>
                </a:solidFill>
                <a:cs typeface="Arial" pitchFamily="34" charset="0"/>
              </a:rPr>
              <a:t>Because </a:t>
            </a:r>
            <a:r>
              <a:rPr lang="en-US" sz="1600" dirty="0">
                <a:solidFill>
                  <a:srgbClr val="414042"/>
                </a:solidFill>
                <a:cs typeface="Arial" pitchFamily="34" charset="0"/>
              </a:rPr>
              <a:t>Mondi’s commercial activities (commercial forests and processing plants) use significant volumes of water, it relies on healthy  wetlands and riparian zones.</a:t>
            </a:r>
          </a:p>
        </p:txBody>
      </p:sp>
      <p:sp>
        <p:nvSpPr>
          <p:cNvPr id="10" name="Rectangle 9"/>
          <p:cNvSpPr/>
          <p:nvPr/>
        </p:nvSpPr>
        <p:spPr>
          <a:xfrm>
            <a:off x="6182209" y="5341086"/>
            <a:ext cx="2716213" cy="430887"/>
          </a:xfrm>
          <a:prstGeom prst="rect">
            <a:avLst/>
          </a:prstGeom>
        </p:spPr>
        <p:txBody>
          <a:bodyPr wrap="square">
            <a:spAutoFit/>
          </a:bodyPr>
          <a:lstStyle/>
          <a:p>
            <a:r>
              <a:rPr lang="en-US" sz="1100" dirty="0">
                <a:solidFill>
                  <a:srgbClr val="414042"/>
                </a:solidFill>
                <a:cs typeface="Arial" pitchFamily="34" charset="0"/>
              </a:rPr>
              <a:t>Example of wetland rehabilitation carried out by Mondi in South Africa</a:t>
            </a:r>
            <a:endParaRPr lang="en-US" sz="1100" dirty="0">
              <a:solidFill>
                <a:srgbClr val="414042"/>
              </a:solidFill>
            </a:endParaRPr>
          </a:p>
        </p:txBody>
      </p:sp>
      <p:pic>
        <p:nvPicPr>
          <p:cNvPr id="11" name="Picture 2"/>
          <p:cNvPicPr>
            <a:picLocks noChangeAspect="1" noChangeArrowheads="1"/>
          </p:cNvPicPr>
          <p:nvPr/>
        </p:nvPicPr>
        <p:blipFill>
          <a:blip r:embed="rId4" cstate="print"/>
          <a:srcRect/>
          <a:stretch>
            <a:fillRect/>
          </a:stretch>
        </p:blipFill>
        <p:spPr bwMode="auto">
          <a:xfrm>
            <a:off x="6228184" y="1650079"/>
            <a:ext cx="2670238" cy="1706913"/>
          </a:xfrm>
          <a:prstGeom prst="rect">
            <a:avLst/>
          </a:prstGeom>
          <a:noFill/>
          <a:ln w="9525">
            <a:noFill/>
            <a:miter lim="800000"/>
            <a:headEnd/>
            <a:tailEnd/>
          </a:ln>
        </p:spPr>
      </p:pic>
      <p:sp>
        <p:nvSpPr>
          <p:cNvPr id="12" name="Rectangle 11"/>
          <p:cNvSpPr/>
          <p:nvPr/>
        </p:nvSpPr>
        <p:spPr>
          <a:xfrm>
            <a:off x="6228184" y="3049215"/>
            <a:ext cx="752129" cy="307777"/>
          </a:xfrm>
          <a:prstGeom prst="rect">
            <a:avLst/>
          </a:prstGeom>
        </p:spPr>
        <p:txBody>
          <a:bodyPr wrap="none">
            <a:spAutoFit/>
          </a:bodyPr>
          <a:lstStyle/>
          <a:p>
            <a:r>
              <a:rPr lang="en-GB" sz="1400" b="1" dirty="0">
                <a:solidFill>
                  <a:srgbClr val="FFFFFF"/>
                </a:solidFill>
              </a:rPr>
              <a:t>Before</a:t>
            </a:r>
            <a:endParaRPr lang="en-US" sz="1400" b="1" dirty="0">
              <a:solidFill>
                <a:srgbClr val="FFFFFF"/>
              </a:solidFill>
            </a:endParaRPr>
          </a:p>
        </p:txBody>
      </p:sp>
      <p:sp>
        <p:nvSpPr>
          <p:cNvPr id="13" name="Rectangle 12"/>
          <p:cNvSpPr/>
          <p:nvPr/>
        </p:nvSpPr>
        <p:spPr>
          <a:xfrm>
            <a:off x="6228185" y="5033309"/>
            <a:ext cx="603050" cy="307777"/>
          </a:xfrm>
          <a:prstGeom prst="rect">
            <a:avLst/>
          </a:prstGeom>
        </p:spPr>
        <p:txBody>
          <a:bodyPr wrap="none">
            <a:spAutoFit/>
          </a:bodyPr>
          <a:lstStyle/>
          <a:p>
            <a:r>
              <a:rPr lang="en-GB" sz="1400" b="1" dirty="0">
                <a:solidFill>
                  <a:srgbClr val="FFFFFF"/>
                </a:solidFill>
              </a:rPr>
              <a:t>After</a:t>
            </a:r>
            <a:endParaRPr lang="en-US" sz="1400" b="1" dirty="0">
              <a:solidFill>
                <a:srgbClr val="FFFFFF"/>
              </a:solidFill>
            </a:endParaRPr>
          </a:p>
        </p:txBody>
      </p:sp>
      <p:sp>
        <p:nvSpPr>
          <p:cNvPr id="15" name="Rectangle 14"/>
          <p:cNvSpPr/>
          <p:nvPr/>
        </p:nvSpPr>
        <p:spPr>
          <a:xfrm>
            <a:off x="860351" y="933492"/>
            <a:ext cx="5112568" cy="2995436"/>
          </a:xfrm>
          <a:prstGeom prst="rect">
            <a:avLst/>
          </a:prstGeom>
        </p:spPr>
        <p:txBody>
          <a:bodyPr wrap="square">
            <a:spAutoFit/>
          </a:bodyPr>
          <a:lstStyle/>
          <a:p>
            <a:pPr marL="342900" indent="-342900">
              <a:lnSpc>
                <a:spcPct val="110000"/>
              </a:lnSpc>
              <a:spcBef>
                <a:spcPts val="600"/>
              </a:spcBef>
            </a:pPr>
            <a:r>
              <a:rPr lang="en-GB" sz="1400" b="1" dirty="0" smtClean="0">
                <a:solidFill>
                  <a:srgbClr val="00B25A"/>
                </a:solidFill>
                <a:cs typeface="Arial" pitchFamily="34" charset="0"/>
              </a:rPr>
              <a:t>The issue: H</a:t>
            </a:r>
            <a:r>
              <a:rPr lang="en-GB" sz="1400" dirty="0" smtClean="0">
                <a:solidFill>
                  <a:srgbClr val="00B25A"/>
                </a:solidFill>
                <a:cs typeface="Arial" pitchFamily="34" charset="0"/>
              </a:rPr>
              <a:t>igh water dependency</a:t>
            </a:r>
          </a:p>
          <a:p>
            <a:pPr marL="360000" lvl="3" indent="-360000">
              <a:lnSpc>
                <a:spcPct val="110000"/>
              </a:lnSpc>
              <a:spcBef>
                <a:spcPts val="600"/>
              </a:spcBef>
              <a:buClr>
                <a:srgbClr val="548DD4">
                  <a:lumMod val="60000"/>
                  <a:lumOff val="40000"/>
                </a:srgbClr>
              </a:buClr>
              <a:buFont typeface="Wingdings" pitchFamily="2" charset="2"/>
              <a:buChar char="Ë"/>
            </a:pPr>
            <a:r>
              <a:rPr lang="en-US" sz="1500" dirty="0" smtClean="0">
                <a:solidFill>
                  <a:srgbClr val="414042"/>
                </a:solidFill>
                <a:cs typeface="Arial" pitchFamily="34" charset="0"/>
              </a:rPr>
              <a:t>Mondi</a:t>
            </a:r>
          </a:p>
          <a:p>
            <a:pPr marL="817200" lvl="4" indent="-360000">
              <a:lnSpc>
                <a:spcPct val="110000"/>
              </a:lnSpc>
              <a:spcBef>
                <a:spcPts val="600"/>
              </a:spcBef>
              <a:buClr>
                <a:srgbClr val="548DD4">
                  <a:lumMod val="60000"/>
                  <a:lumOff val="40000"/>
                </a:srgbClr>
              </a:buClr>
              <a:buFont typeface="Wingdings" pitchFamily="2" charset="2"/>
              <a:buChar char="§"/>
            </a:pPr>
            <a:r>
              <a:rPr lang="en-US" sz="1500" dirty="0" smtClean="0">
                <a:solidFill>
                  <a:srgbClr val="414042"/>
                </a:solidFill>
                <a:cs typeface="Arial" pitchFamily="34" charset="0"/>
              </a:rPr>
              <a:t>Integrated paper and packaging producer, owns plantations in South Africa </a:t>
            </a:r>
          </a:p>
          <a:p>
            <a:pPr marL="360000" lvl="3" indent="-360000">
              <a:lnSpc>
                <a:spcPct val="110000"/>
              </a:lnSpc>
              <a:spcBef>
                <a:spcPts val="600"/>
              </a:spcBef>
              <a:buClr>
                <a:srgbClr val="548DD4">
                  <a:lumMod val="60000"/>
                  <a:lumOff val="40000"/>
                </a:srgbClr>
              </a:buClr>
              <a:buFont typeface="Wingdings" pitchFamily="2" charset="2"/>
              <a:buChar char="Ë"/>
            </a:pPr>
            <a:r>
              <a:rPr lang="en-US" sz="1500" dirty="0" smtClean="0">
                <a:solidFill>
                  <a:srgbClr val="414042"/>
                </a:solidFill>
                <a:cs typeface="Arial" pitchFamily="34" charset="0"/>
              </a:rPr>
              <a:t>South Africa</a:t>
            </a:r>
          </a:p>
          <a:p>
            <a:pPr marL="817200" lvl="4" indent="-360000">
              <a:lnSpc>
                <a:spcPct val="110000"/>
              </a:lnSpc>
              <a:spcBef>
                <a:spcPts val="600"/>
              </a:spcBef>
              <a:buClr>
                <a:srgbClr val="548DD4">
                  <a:lumMod val="60000"/>
                  <a:lumOff val="40000"/>
                </a:srgbClr>
              </a:buClr>
              <a:buFont typeface="Wingdings" pitchFamily="2" charset="2"/>
              <a:buChar char="§"/>
            </a:pPr>
            <a:r>
              <a:rPr lang="en-US" sz="1500" dirty="0" smtClean="0">
                <a:solidFill>
                  <a:srgbClr val="414042"/>
                </a:solidFill>
                <a:cs typeface="Arial" pitchFamily="34" charset="0"/>
              </a:rPr>
              <a:t>Fresh water, a scarce resource</a:t>
            </a:r>
          </a:p>
          <a:p>
            <a:pPr marL="817200" lvl="4" indent="-360000">
              <a:lnSpc>
                <a:spcPct val="110000"/>
              </a:lnSpc>
              <a:spcBef>
                <a:spcPts val="600"/>
              </a:spcBef>
              <a:buClr>
                <a:srgbClr val="548DD4">
                  <a:lumMod val="60000"/>
                  <a:lumOff val="40000"/>
                </a:srgbClr>
              </a:buClr>
              <a:buFont typeface="Wingdings" pitchFamily="2" charset="2"/>
              <a:buChar char="§"/>
            </a:pPr>
            <a:r>
              <a:rPr lang="en-US" sz="1500" dirty="0" smtClean="0">
                <a:solidFill>
                  <a:srgbClr val="414042"/>
                </a:solidFill>
                <a:cs typeface="Arial" pitchFamily="34" charset="0"/>
              </a:rPr>
              <a:t>55% of South Africa’s wetlands to date have been significantly damaged due to poorly managed agriculture; mining, urban development, etc.</a:t>
            </a:r>
            <a:endParaRPr lang="en-GB" sz="1500" dirty="0" smtClean="0">
              <a:solidFill>
                <a:srgbClr val="414042"/>
              </a:solidFill>
              <a:cs typeface="Arial" pitchFamily="34" charset="0"/>
            </a:endParaRPr>
          </a:p>
        </p:txBody>
      </p:sp>
    </p:spTree>
    <p:extLst>
      <p:ext uri="{BB962C8B-B14F-4D97-AF65-F5344CB8AC3E}">
        <p14:creationId xmlns="" xmlns:p14="http://schemas.microsoft.com/office/powerpoint/2010/main" val="40041280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5897" y="692696"/>
            <a:ext cx="7867650" cy="792162"/>
          </a:xfrm>
        </p:spPr>
        <p:txBody>
          <a:bodyPr/>
          <a:lstStyle/>
          <a:p>
            <a:r>
              <a:rPr lang="en-GB" dirty="0" smtClean="0"/>
              <a:t>Step 1. Considerations when selecting the scope</a:t>
            </a:r>
            <a:endParaRPr lang="en-GB" dirty="0"/>
          </a:p>
        </p:txBody>
      </p:sp>
      <p:sp>
        <p:nvSpPr>
          <p:cNvPr id="28" name="Text Box 3"/>
          <p:cNvSpPr txBox="1">
            <a:spLocks noChangeArrowheads="1"/>
          </p:cNvSpPr>
          <p:nvPr/>
        </p:nvSpPr>
        <p:spPr bwMode="auto">
          <a:xfrm>
            <a:off x="899592" y="1214422"/>
            <a:ext cx="1476323" cy="738664"/>
          </a:xfrm>
          <a:prstGeom prst="rect">
            <a:avLst/>
          </a:prstGeom>
          <a:noFill/>
          <a:ln w="9525">
            <a:noFill/>
            <a:miter lim="800000"/>
            <a:headEnd/>
            <a:tailEnd/>
          </a:ln>
          <a:effectLst/>
        </p:spPr>
        <p:txBody>
          <a:bodyPr wrap="square" lIns="0" tIns="0" rIns="0" bIns="0">
            <a:spAutoFit/>
          </a:bodyPr>
          <a:lstStyle/>
          <a:p>
            <a:pPr marL="231775" indent="-231775" eaLnBrk="1" hangingPunct="1">
              <a:defRPr/>
            </a:pPr>
            <a:r>
              <a:rPr lang="en-GB" sz="1600" b="1" dirty="0" smtClean="0">
                <a:solidFill>
                  <a:srgbClr val="414042"/>
                </a:solidFill>
                <a:latin typeface="Arial"/>
              </a:rPr>
              <a:t>1. 	Which stage of the value chain? </a:t>
            </a:r>
            <a:endParaRPr lang="en-GB" sz="1600" b="1" dirty="0">
              <a:solidFill>
                <a:srgbClr val="414042"/>
              </a:solidFill>
              <a:latin typeface="Arial"/>
            </a:endParaRPr>
          </a:p>
        </p:txBody>
      </p:sp>
      <p:sp>
        <p:nvSpPr>
          <p:cNvPr id="39" name="Text Box 13"/>
          <p:cNvSpPr txBox="1">
            <a:spLocks noChangeArrowheads="1"/>
          </p:cNvSpPr>
          <p:nvPr/>
        </p:nvSpPr>
        <p:spPr bwMode="auto">
          <a:xfrm>
            <a:off x="899592" y="2195339"/>
            <a:ext cx="1476322" cy="738664"/>
          </a:xfrm>
          <a:prstGeom prst="rect">
            <a:avLst/>
          </a:prstGeom>
          <a:noFill/>
          <a:ln w="9525" algn="ctr">
            <a:noFill/>
            <a:miter lim="800000"/>
            <a:headEnd/>
            <a:tailEnd/>
          </a:ln>
          <a:effectLst/>
        </p:spPr>
        <p:txBody>
          <a:bodyPr wrap="square" lIns="0" tIns="0" rIns="0" bIns="0">
            <a:spAutoFit/>
          </a:bodyPr>
          <a:lstStyle/>
          <a:p>
            <a:pPr marL="231775" indent="-231775" eaLnBrk="1" hangingPunct="1">
              <a:spcBef>
                <a:spcPct val="50000"/>
              </a:spcBef>
              <a:spcAft>
                <a:spcPts val="400"/>
              </a:spcAft>
              <a:defRPr/>
            </a:pPr>
            <a:r>
              <a:rPr lang="en-GB" sz="1600" b="1" smtClean="0">
                <a:solidFill>
                  <a:srgbClr val="414042"/>
                </a:solidFill>
                <a:latin typeface="Arial"/>
                <a:cs typeface="+mn-cs"/>
              </a:rPr>
              <a:t>2. 	Who and where specifically?</a:t>
            </a:r>
            <a:endParaRPr lang="en-GB" sz="1600" b="1">
              <a:solidFill>
                <a:srgbClr val="414042"/>
              </a:solidFill>
              <a:latin typeface="Arial"/>
              <a:cs typeface="+mn-cs"/>
            </a:endParaRPr>
          </a:p>
        </p:txBody>
      </p:sp>
      <p:sp>
        <p:nvSpPr>
          <p:cNvPr id="40" name="Text Box 14"/>
          <p:cNvSpPr txBox="1">
            <a:spLocks noChangeArrowheads="1"/>
          </p:cNvSpPr>
          <p:nvPr/>
        </p:nvSpPr>
        <p:spPr bwMode="auto">
          <a:xfrm>
            <a:off x="899593" y="4566601"/>
            <a:ext cx="1476322" cy="984885"/>
          </a:xfrm>
          <a:prstGeom prst="rect">
            <a:avLst/>
          </a:prstGeom>
          <a:noFill/>
          <a:ln w="9525" algn="ctr">
            <a:noFill/>
            <a:miter lim="800000"/>
            <a:headEnd/>
            <a:tailEnd/>
          </a:ln>
          <a:effectLst/>
        </p:spPr>
        <p:txBody>
          <a:bodyPr wrap="square" lIns="0" tIns="0" rIns="0" bIns="0">
            <a:spAutoFit/>
          </a:bodyPr>
          <a:lstStyle/>
          <a:p>
            <a:pPr marL="231775" indent="-231775" eaLnBrk="1" hangingPunct="1">
              <a:spcBef>
                <a:spcPct val="50000"/>
              </a:spcBef>
              <a:spcAft>
                <a:spcPts val="400"/>
              </a:spcAft>
              <a:defRPr/>
            </a:pPr>
            <a:r>
              <a:rPr lang="en-GB" sz="1600" b="1" smtClean="0">
                <a:solidFill>
                  <a:srgbClr val="414042"/>
                </a:solidFill>
                <a:latin typeface="Arial"/>
                <a:cs typeface="+mn-cs"/>
              </a:rPr>
              <a:t>3. 	Is it strategic, timely, and supported?</a:t>
            </a:r>
            <a:endParaRPr lang="en-GB" sz="1600" b="1">
              <a:solidFill>
                <a:srgbClr val="414042"/>
              </a:solidFill>
              <a:latin typeface="Arial"/>
              <a:cs typeface="+mn-cs"/>
            </a:endParaRPr>
          </a:p>
        </p:txBody>
      </p:sp>
      <p:grpSp>
        <p:nvGrpSpPr>
          <p:cNvPr id="2" name="Group 22"/>
          <p:cNvGrpSpPr/>
          <p:nvPr/>
        </p:nvGrpSpPr>
        <p:grpSpPr>
          <a:xfrm>
            <a:off x="2477019" y="1214422"/>
            <a:ext cx="6198576" cy="847725"/>
            <a:chOff x="3333834" y="-423863"/>
            <a:chExt cx="4064239" cy="847725"/>
          </a:xfrm>
        </p:grpSpPr>
        <p:sp>
          <p:nvSpPr>
            <p:cNvPr id="20" name="AutoShape 41"/>
            <p:cNvSpPr>
              <a:spLocks noChangeArrowheads="1"/>
            </p:cNvSpPr>
            <p:nvPr>
              <p:custDataLst>
                <p:tags r:id="rId1"/>
              </p:custDataLst>
            </p:nvPr>
          </p:nvSpPr>
          <p:spPr bwMode="gray">
            <a:xfrm>
              <a:off x="3333834" y="-423863"/>
              <a:ext cx="1319675" cy="847725"/>
            </a:xfrm>
            <a:prstGeom prst="homePlate">
              <a:avLst>
                <a:gd name="adj" fmla="val 28642"/>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smtClean="0">
                  <a:solidFill>
                    <a:srgbClr val="414042"/>
                  </a:solidFill>
                  <a:cs typeface="Arial" pitchFamily="34" charset="0"/>
                </a:rPr>
                <a:t>Suppliers</a:t>
              </a:r>
            </a:p>
          </p:txBody>
        </p:sp>
        <p:sp>
          <p:nvSpPr>
            <p:cNvPr id="21" name="AutoShape 42"/>
            <p:cNvSpPr>
              <a:spLocks noChangeArrowheads="1"/>
            </p:cNvSpPr>
            <p:nvPr>
              <p:custDataLst>
                <p:tags r:id="rId2"/>
              </p:custDataLst>
            </p:nvPr>
          </p:nvSpPr>
          <p:spPr bwMode="gray">
            <a:xfrm>
              <a:off x="5824413" y="-423863"/>
              <a:ext cx="1573660" cy="847725"/>
            </a:xfrm>
            <a:prstGeom prst="chevron">
              <a:avLst>
                <a:gd name="adj" fmla="val 2954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smtClean="0">
                  <a:solidFill>
                    <a:srgbClr val="414042"/>
                  </a:solidFill>
                  <a:cs typeface="Arial" pitchFamily="34" charset="0"/>
                </a:rPr>
                <a:t>Customers</a:t>
              </a:r>
            </a:p>
          </p:txBody>
        </p:sp>
        <p:sp>
          <p:nvSpPr>
            <p:cNvPr id="22" name="AutoShape 43"/>
            <p:cNvSpPr>
              <a:spLocks noChangeArrowheads="1"/>
            </p:cNvSpPr>
            <p:nvPr>
              <p:custDataLst>
                <p:tags r:id="rId3"/>
              </p:custDataLst>
            </p:nvPr>
          </p:nvSpPr>
          <p:spPr bwMode="gray">
            <a:xfrm>
              <a:off x="4452131" y="-423863"/>
              <a:ext cx="1573660" cy="847725"/>
            </a:xfrm>
            <a:prstGeom prst="chevron">
              <a:avLst>
                <a:gd name="adj" fmla="val 29575"/>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smtClean="0">
                  <a:solidFill>
                    <a:srgbClr val="414042"/>
                  </a:solidFill>
                  <a:cs typeface="Arial" pitchFamily="34" charset="0"/>
                </a:rPr>
                <a:t>Company</a:t>
              </a:r>
            </a:p>
          </p:txBody>
        </p:sp>
      </p:grpSp>
      <p:graphicFrame>
        <p:nvGraphicFramePr>
          <p:cNvPr id="24" name="Table 23"/>
          <p:cNvGraphicFramePr>
            <a:graphicFrameLocks noGrp="1"/>
          </p:cNvGraphicFramePr>
          <p:nvPr>
            <p:extLst>
              <p:ext uri="{D42A27DB-BD31-4B8C-83A1-F6EECF244321}">
                <p14:modId xmlns="" xmlns:p14="http://schemas.microsoft.com/office/powerpoint/2010/main" val="4109515296"/>
              </p:ext>
            </p:extLst>
          </p:nvPr>
        </p:nvGraphicFramePr>
        <p:xfrm>
          <a:off x="2495549" y="2195339"/>
          <a:ext cx="5934102" cy="2449880"/>
        </p:xfrm>
        <a:graphic>
          <a:graphicData uri="http://schemas.openxmlformats.org/drawingml/2006/table">
            <a:tbl>
              <a:tblPr>
                <a:tableStyleId>{2D5ABB26-0587-4C30-8999-92F81FD0307C}</a:tableStyleId>
              </a:tblPr>
              <a:tblGrid>
                <a:gridCol w="1978034"/>
                <a:gridCol w="1978034"/>
                <a:gridCol w="1978034"/>
              </a:tblGrid>
              <a:tr h="611266">
                <a:tc>
                  <a:txBody>
                    <a:bodyPr/>
                    <a:lstStyle/>
                    <a:p>
                      <a:pPr marL="270000" marR="0" lvl="3" indent="-270000" algn="l" defTabSz="914400" rtl="0" eaLnBrk="1" fontAlgn="auto" latinLnBrk="0" hangingPunct="1">
                        <a:lnSpc>
                          <a:spcPct val="100000"/>
                        </a:lnSpc>
                        <a:spcBef>
                          <a:spcPts val="500"/>
                        </a:spcBef>
                        <a:spcAft>
                          <a:spcPts val="500"/>
                        </a:spcAft>
                        <a:buClr>
                          <a:srgbClr val="98BBE5"/>
                        </a:buClr>
                        <a:buSzTx/>
                        <a:buFont typeface="Wingdings" pitchFamily="2" charset="2"/>
                        <a:buChar char="Ë"/>
                        <a:tabLst/>
                        <a:defRPr/>
                      </a:pPr>
                      <a:r>
                        <a:rPr kumimoji="0" lang="en-GB" sz="1600" u="none" strike="noStrike" kern="1200" cap="none" spc="0" normalizeH="0" baseline="0" noProof="0" dirty="0" smtClean="0">
                          <a:ln>
                            <a:noFill/>
                          </a:ln>
                          <a:effectLst/>
                          <a:uLnTx/>
                          <a:uFillTx/>
                        </a:rPr>
                        <a:t>Which supplier(s)?</a:t>
                      </a:r>
                    </a:p>
                    <a:p>
                      <a:pPr marL="270000" marR="0" lvl="3" indent="-270000" algn="l" defTabSz="914400" rtl="0" eaLnBrk="1" fontAlgn="auto" latinLnBrk="0" hangingPunct="1">
                        <a:lnSpc>
                          <a:spcPct val="100000"/>
                        </a:lnSpc>
                        <a:spcBef>
                          <a:spcPts val="500"/>
                        </a:spcBef>
                        <a:spcAft>
                          <a:spcPts val="500"/>
                        </a:spcAft>
                        <a:buClr>
                          <a:srgbClr val="98BBE5"/>
                        </a:buClr>
                        <a:buSzTx/>
                        <a:buFont typeface="Wingdings" pitchFamily="2" charset="2"/>
                        <a:buChar char="Ë"/>
                        <a:tabLst/>
                        <a:defRPr/>
                      </a:pPr>
                      <a:r>
                        <a:rPr kumimoji="0" lang="en-GB" sz="1600" u="none" strike="noStrike" kern="1200" cap="none" spc="0" normalizeH="0" baseline="0" noProof="0" dirty="0" smtClean="0">
                          <a:ln>
                            <a:noFill/>
                          </a:ln>
                          <a:effectLst/>
                          <a:uLnTx/>
                          <a:uFillTx/>
                        </a:rPr>
                        <a:t>In which geographic market(s)?</a:t>
                      </a:r>
                    </a:p>
                    <a:p>
                      <a:pPr marL="0" marR="0" lvl="1" indent="0" algn="l" defTabSz="914400" rtl="0" eaLnBrk="1" fontAlgn="auto" latinLnBrk="0" hangingPunct="1">
                        <a:lnSpc>
                          <a:spcPct val="100000"/>
                        </a:lnSpc>
                        <a:spcBef>
                          <a:spcPts val="300"/>
                        </a:spcBef>
                        <a:spcAft>
                          <a:spcPts val="300"/>
                        </a:spcAft>
                        <a:buClr>
                          <a:schemeClr val="accent2"/>
                        </a:buClr>
                        <a:buSzTx/>
                        <a:buFont typeface="Arial" pitchFamily="34" charset="0"/>
                        <a:buNone/>
                        <a:tabLst/>
                        <a:defRPr/>
                      </a:pPr>
                      <a:endParaRPr kumimoji="0" lang="en-GB" sz="1600" b="0" i="0" u="none" strike="noStrike" kern="1200" cap="none" spc="0" normalizeH="0" baseline="0" noProof="0" dirty="0" smtClean="0">
                        <a:ln>
                          <a:noFill/>
                        </a:ln>
                        <a:solidFill>
                          <a:srgbClr val="414042"/>
                        </a:solidFill>
                        <a:effectLst/>
                        <a:uLnTx/>
                        <a:uFillTx/>
                        <a:latin typeface="+mj-lt"/>
                        <a:ea typeface="+mn-ea"/>
                        <a:cs typeface="Arial" pitchFamily="34" charset="0"/>
                      </a:endParaRPr>
                    </a:p>
                  </a:txBody>
                  <a:tcPr marL="72000" marR="72000" marT="54000" marB="54000" horzOverflow="overflow"/>
                </a:tc>
                <a:tc>
                  <a:txBody>
                    <a:bodyPr/>
                    <a:lstStyle/>
                    <a:p>
                      <a:pPr marL="270000" marR="0" lvl="3" indent="-270000" algn="l" defTabSz="914400" rtl="0" eaLnBrk="1" fontAlgn="auto" latinLnBrk="0" hangingPunct="1">
                        <a:lnSpc>
                          <a:spcPct val="100000"/>
                        </a:lnSpc>
                        <a:spcBef>
                          <a:spcPts val="500"/>
                        </a:spcBef>
                        <a:spcAft>
                          <a:spcPts val="500"/>
                        </a:spcAft>
                        <a:buClr>
                          <a:srgbClr val="98BBE5"/>
                        </a:buClr>
                        <a:buSzTx/>
                        <a:buFont typeface="Wingdings" pitchFamily="2" charset="2"/>
                        <a:buChar char="Ë"/>
                        <a:tabLst/>
                        <a:defRPr/>
                      </a:pPr>
                      <a:r>
                        <a:rPr kumimoji="0" lang="en-GB" sz="1600" u="none" strike="noStrike" kern="1200" cap="none" spc="0" normalizeH="0" baseline="0" noProof="0" smtClean="0">
                          <a:ln>
                            <a:noFill/>
                          </a:ln>
                          <a:effectLst/>
                          <a:uLnTx/>
                          <a:uFillTx/>
                        </a:rPr>
                        <a:t>What aspect of the company?</a:t>
                      </a:r>
                    </a:p>
                    <a:p>
                      <a:pPr marL="541338" marR="0" lvl="4" indent="-270000" algn="l" defTabSz="914400" rtl="0" eaLnBrk="1" fontAlgn="auto" latinLnBrk="0" hangingPunct="1">
                        <a:lnSpc>
                          <a:spcPct val="100000"/>
                        </a:lnSpc>
                        <a:spcBef>
                          <a:spcPts val="500"/>
                        </a:spcBef>
                        <a:spcAft>
                          <a:spcPts val="500"/>
                        </a:spcAft>
                        <a:buClr>
                          <a:srgbClr val="98BBE5"/>
                        </a:buClr>
                        <a:buSzTx/>
                        <a:buFont typeface="Wingdings" pitchFamily="2" charset="2"/>
                        <a:buChar char="n"/>
                        <a:tabLst/>
                        <a:defRPr/>
                      </a:pPr>
                      <a:r>
                        <a:rPr kumimoji="0" lang="en-GB" sz="1600" u="none" strike="noStrike" kern="1200" cap="none" spc="0" normalizeH="0" baseline="0" noProof="0" smtClean="0">
                          <a:ln>
                            <a:noFill/>
                          </a:ln>
                          <a:effectLst/>
                          <a:uLnTx/>
                          <a:uFillTx/>
                        </a:rPr>
                        <a:t>Business unit</a:t>
                      </a:r>
                    </a:p>
                    <a:p>
                      <a:pPr marL="541338" marR="0" lvl="4" indent="-270000" algn="l" defTabSz="914400" rtl="0" eaLnBrk="1" fontAlgn="auto" latinLnBrk="0" hangingPunct="1">
                        <a:lnSpc>
                          <a:spcPct val="100000"/>
                        </a:lnSpc>
                        <a:spcBef>
                          <a:spcPts val="500"/>
                        </a:spcBef>
                        <a:spcAft>
                          <a:spcPts val="500"/>
                        </a:spcAft>
                        <a:buClr>
                          <a:srgbClr val="98BBE5"/>
                        </a:buClr>
                        <a:buSzTx/>
                        <a:buFont typeface="Wingdings" pitchFamily="2" charset="2"/>
                        <a:buChar char="n"/>
                        <a:tabLst/>
                        <a:defRPr/>
                      </a:pPr>
                      <a:r>
                        <a:rPr kumimoji="0" lang="en-GB" sz="1600" u="none" strike="noStrike" kern="1200" cap="none" spc="0" normalizeH="0" baseline="0" noProof="0" smtClean="0">
                          <a:ln>
                            <a:noFill/>
                          </a:ln>
                          <a:effectLst/>
                          <a:uLnTx/>
                          <a:uFillTx/>
                        </a:rPr>
                        <a:t>Product line</a:t>
                      </a:r>
                    </a:p>
                    <a:p>
                      <a:pPr marL="541338" marR="0" lvl="4" indent="-270000" algn="l" defTabSz="914400" rtl="0" eaLnBrk="1" fontAlgn="auto" latinLnBrk="0" hangingPunct="1">
                        <a:lnSpc>
                          <a:spcPct val="100000"/>
                        </a:lnSpc>
                        <a:spcBef>
                          <a:spcPts val="500"/>
                        </a:spcBef>
                        <a:spcAft>
                          <a:spcPts val="500"/>
                        </a:spcAft>
                        <a:buClr>
                          <a:srgbClr val="98BBE5"/>
                        </a:buClr>
                        <a:buSzTx/>
                        <a:buFont typeface="Wingdings" pitchFamily="2" charset="2"/>
                        <a:buChar char="n"/>
                        <a:tabLst/>
                        <a:defRPr/>
                      </a:pPr>
                      <a:r>
                        <a:rPr kumimoji="0" lang="en-GB" sz="1600" u="none" strike="noStrike" kern="1200" cap="none" spc="0" normalizeH="0" baseline="0" noProof="0" smtClean="0">
                          <a:ln>
                            <a:noFill/>
                          </a:ln>
                          <a:effectLst/>
                          <a:uLnTx/>
                          <a:uFillTx/>
                        </a:rPr>
                        <a:t>Facility</a:t>
                      </a:r>
                    </a:p>
                    <a:p>
                      <a:pPr marL="541338" marR="0" lvl="4" indent="-270000" algn="l" defTabSz="914400" rtl="0" eaLnBrk="1" fontAlgn="auto" latinLnBrk="0" hangingPunct="1">
                        <a:lnSpc>
                          <a:spcPct val="100000"/>
                        </a:lnSpc>
                        <a:spcBef>
                          <a:spcPts val="500"/>
                        </a:spcBef>
                        <a:spcAft>
                          <a:spcPts val="500"/>
                        </a:spcAft>
                        <a:buClr>
                          <a:srgbClr val="98BBE5"/>
                        </a:buClr>
                        <a:buSzTx/>
                        <a:buFont typeface="Wingdings" pitchFamily="2" charset="2"/>
                        <a:buChar char="n"/>
                        <a:tabLst/>
                        <a:defRPr/>
                      </a:pPr>
                      <a:r>
                        <a:rPr kumimoji="0" lang="en-GB" sz="1600" u="none" strike="noStrike" kern="1200" cap="none" spc="0" normalizeH="0" baseline="0" noProof="0" smtClean="0">
                          <a:ln>
                            <a:noFill/>
                          </a:ln>
                          <a:effectLst/>
                          <a:uLnTx/>
                          <a:uFillTx/>
                        </a:rPr>
                        <a:t>Project</a:t>
                      </a:r>
                    </a:p>
                    <a:p>
                      <a:pPr marL="541338" marR="0" lvl="4" indent="-270000" algn="l" defTabSz="914400" rtl="0" eaLnBrk="1" fontAlgn="auto" latinLnBrk="0" hangingPunct="1">
                        <a:lnSpc>
                          <a:spcPct val="100000"/>
                        </a:lnSpc>
                        <a:spcBef>
                          <a:spcPts val="500"/>
                        </a:spcBef>
                        <a:spcAft>
                          <a:spcPts val="500"/>
                        </a:spcAft>
                        <a:buClr>
                          <a:srgbClr val="98BBE5"/>
                        </a:buClr>
                        <a:buSzTx/>
                        <a:buFont typeface="Wingdings" pitchFamily="2" charset="2"/>
                        <a:buChar char="n"/>
                        <a:tabLst/>
                        <a:defRPr/>
                      </a:pPr>
                      <a:r>
                        <a:rPr kumimoji="0" lang="en-GB" sz="1600" u="none" strike="noStrike" kern="1200" cap="none" spc="0" normalizeH="0" baseline="0" noProof="0" smtClean="0">
                          <a:ln>
                            <a:noFill/>
                          </a:ln>
                          <a:effectLst/>
                          <a:uLnTx/>
                          <a:uFillTx/>
                        </a:rPr>
                        <a:t>Landholdings</a:t>
                      </a:r>
                      <a:endParaRPr kumimoji="0" lang="en-GB" sz="1600" b="0" i="0" u="none" strike="noStrike" kern="1200" cap="none" spc="0" normalizeH="0" baseline="0" noProof="0" smtClean="0">
                        <a:ln>
                          <a:noFill/>
                        </a:ln>
                        <a:solidFill>
                          <a:srgbClr val="414042"/>
                        </a:solidFill>
                        <a:effectLst/>
                        <a:uLnTx/>
                        <a:uFillTx/>
                        <a:latin typeface="+mj-lt"/>
                        <a:ea typeface="+mn-ea"/>
                        <a:cs typeface="Arial" pitchFamily="34" charset="0"/>
                      </a:endParaRPr>
                    </a:p>
                  </a:txBody>
                  <a:tcPr marL="72000" marR="72000" marT="54000" marB="54000" horzOverflow="overflow"/>
                </a:tc>
                <a:tc>
                  <a:txBody>
                    <a:bodyPr/>
                    <a:lstStyle/>
                    <a:p>
                      <a:pPr marL="270000" marR="0" lvl="3" indent="-270000" algn="l" defTabSz="914400" rtl="0" eaLnBrk="1" fontAlgn="auto" latinLnBrk="0" hangingPunct="1">
                        <a:lnSpc>
                          <a:spcPct val="100000"/>
                        </a:lnSpc>
                        <a:spcBef>
                          <a:spcPts val="500"/>
                        </a:spcBef>
                        <a:spcAft>
                          <a:spcPts val="500"/>
                        </a:spcAft>
                        <a:buClr>
                          <a:srgbClr val="98BBE5"/>
                        </a:buClr>
                        <a:buSzTx/>
                        <a:buFont typeface="Wingdings" pitchFamily="2" charset="2"/>
                        <a:buChar char="Ë"/>
                        <a:tabLst/>
                        <a:defRPr/>
                      </a:pPr>
                      <a:r>
                        <a:rPr kumimoji="0" lang="en-GB" sz="1600" u="none" strike="noStrike" kern="1200" cap="none" spc="0" normalizeH="0" baseline="0" noProof="0" smtClean="0">
                          <a:ln>
                            <a:noFill/>
                          </a:ln>
                          <a:effectLst/>
                          <a:uLnTx/>
                          <a:uFillTx/>
                        </a:rPr>
                        <a:t>Which customer(s)?</a:t>
                      </a:r>
                    </a:p>
                    <a:p>
                      <a:pPr marL="270000" marR="0" lvl="3" indent="-270000" algn="l" defTabSz="914400" rtl="0" eaLnBrk="1" fontAlgn="auto" latinLnBrk="0" hangingPunct="1">
                        <a:lnSpc>
                          <a:spcPct val="100000"/>
                        </a:lnSpc>
                        <a:spcBef>
                          <a:spcPts val="500"/>
                        </a:spcBef>
                        <a:spcAft>
                          <a:spcPts val="500"/>
                        </a:spcAft>
                        <a:buClr>
                          <a:srgbClr val="98BBE5"/>
                        </a:buClr>
                        <a:buSzTx/>
                        <a:buFont typeface="Wingdings" pitchFamily="2" charset="2"/>
                        <a:buChar char="Ë"/>
                        <a:tabLst/>
                        <a:defRPr/>
                      </a:pPr>
                      <a:r>
                        <a:rPr kumimoji="0" lang="en-GB" sz="1600" u="none" strike="noStrike" kern="1200" cap="none" spc="0" normalizeH="0" baseline="0" noProof="0" smtClean="0">
                          <a:ln>
                            <a:noFill/>
                          </a:ln>
                          <a:effectLst/>
                          <a:uLnTx/>
                          <a:uFillTx/>
                        </a:rPr>
                        <a:t>In which geographic market(s)?</a:t>
                      </a:r>
                    </a:p>
                    <a:p>
                      <a:pPr marL="0" marR="0" lvl="1" indent="0" algn="l" defTabSz="914400" rtl="0" eaLnBrk="1" fontAlgn="auto" latinLnBrk="0" hangingPunct="1">
                        <a:lnSpc>
                          <a:spcPct val="100000"/>
                        </a:lnSpc>
                        <a:spcBef>
                          <a:spcPts val="300"/>
                        </a:spcBef>
                        <a:spcAft>
                          <a:spcPts val="300"/>
                        </a:spcAft>
                        <a:buClr>
                          <a:schemeClr val="accent2"/>
                        </a:buClr>
                        <a:buSzTx/>
                        <a:buFont typeface="Arial" pitchFamily="34" charset="0"/>
                        <a:buNone/>
                        <a:tabLst/>
                        <a:defRPr/>
                      </a:pPr>
                      <a:endParaRPr kumimoji="0" lang="en-GB" sz="1600" b="0" i="0" u="none" strike="noStrike" kern="1200" cap="none" spc="0" normalizeH="0" baseline="0" noProof="0" smtClean="0">
                        <a:ln>
                          <a:noFill/>
                        </a:ln>
                        <a:solidFill>
                          <a:srgbClr val="414042"/>
                        </a:solidFill>
                        <a:effectLst/>
                        <a:uLnTx/>
                        <a:uFillTx/>
                        <a:latin typeface="+mj-lt"/>
                        <a:ea typeface="+mn-ea"/>
                        <a:cs typeface="Arial" pitchFamily="34" charset="0"/>
                      </a:endParaRPr>
                    </a:p>
                  </a:txBody>
                  <a:tcPr marL="72000" marR="72000" marT="54000" marB="54000" horzOverflow="overflow"/>
                </a:tc>
              </a:tr>
            </a:tbl>
          </a:graphicData>
        </a:graphic>
      </p:graphicFrame>
      <p:sp>
        <p:nvSpPr>
          <p:cNvPr id="12" name="Rectangle 11"/>
          <p:cNvSpPr>
            <a:spLocks/>
          </p:cNvSpPr>
          <p:nvPr/>
        </p:nvSpPr>
        <p:spPr>
          <a:xfrm>
            <a:off x="971602" y="5805264"/>
            <a:ext cx="7703991" cy="184666"/>
          </a:xfrm>
          <a:prstGeom prst="rect">
            <a:avLst/>
          </a:prstGeom>
        </p:spPr>
        <p:txBody>
          <a:bodyPr wrap="square" lIns="0" tIns="0" rIns="0" bIns="0">
            <a:spAutoFit/>
          </a:bodyPr>
          <a:lstStyle/>
          <a:p>
            <a:pPr algn="r"/>
            <a:r>
              <a:rPr lang="en-GB" sz="1200" dirty="0" smtClean="0">
                <a:solidFill>
                  <a:schemeClr val="bg2">
                    <a:lumMod val="50000"/>
                  </a:schemeClr>
                </a:solidFill>
              </a:rPr>
              <a:t>Source: WRI, Ecosystem Services Review Standard Presentation</a:t>
            </a:r>
            <a:endParaRPr lang="en-GB" sz="1200" dirty="0">
              <a:solidFill>
                <a:schemeClr val="bg2">
                  <a:lumMod val="50000"/>
                </a:schemeClr>
              </a:solidFill>
            </a:endParaRPr>
          </a:p>
        </p:txBody>
      </p:sp>
    </p:spTree>
    <p:extLst>
      <p:ext uri="{BB962C8B-B14F-4D97-AF65-F5344CB8AC3E}">
        <p14:creationId xmlns="" xmlns:p14="http://schemas.microsoft.com/office/powerpoint/2010/main" val="22414262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5616" y="188640"/>
            <a:ext cx="7867650" cy="792162"/>
          </a:xfrm>
        </p:spPr>
        <p:txBody>
          <a:bodyPr/>
          <a:lstStyle/>
          <a:p>
            <a:r>
              <a:rPr lang="en-GB" dirty="0"/>
              <a:t>Case study example: </a:t>
            </a:r>
            <a:r>
              <a:rPr lang="en-GB" dirty="0" smtClean="0"/>
              <a:t>Mondi (cont.) </a:t>
            </a:r>
            <a:endParaRPr lang="en-GB" dirty="0"/>
          </a:p>
        </p:txBody>
      </p:sp>
      <p:sp>
        <p:nvSpPr>
          <p:cNvPr id="6" name="Text Placeholder 5"/>
          <p:cNvSpPr>
            <a:spLocks noGrp="1"/>
          </p:cNvSpPr>
          <p:nvPr>
            <p:ph idx="1"/>
          </p:nvPr>
        </p:nvSpPr>
        <p:spPr>
          <a:xfrm>
            <a:off x="539552" y="1052736"/>
            <a:ext cx="7867650" cy="4191000"/>
          </a:xfrm>
        </p:spPr>
        <p:txBody>
          <a:bodyPr>
            <a:normAutofit/>
          </a:bodyPr>
          <a:lstStyle/>
          <a:p>
            <a:pPr>
              <a:buNone/>
            </a:pPr>
            <a:r>
              <a:rPr lang="en-GB" dirty="0" smtClean="0"/>
              <a:t>The result</a:t>
            </a:r>
          </a:p>
        </p:txBody>
      </p:sp>
      <p:pic>
        <p:nvPicPr>
          <p:cNvPr id="7" name="Picture 2" descr="Ecosystems Services Review General map"/>
          <p:cNvPicPr>
            <a:picLocks noChangeAspect="1" noChangeArrowheads="1"/>
          </p:cNvPicPr>
          <p:nvPr/>
        </p:nvPicPr>
        <p:blipFill>
          <a:blip r:embed="rId3" cstate="print"/>
          <a:srcRect/>
          <a:stretch>
            <a:fillRect/>
          </a:stretch>
        </p:blipFill>
        <p:spPr bwMode="auto">
          <a:xfrm>
            <a:off x="5940152" y="1628800"/>
            <a:ext cx="3030767" cy="1944216"/>
          </a:xfrm>
          <a:prstGeom prst="rect">
            <a:avLst/>
          </a:prstGeom>
          <a:noFill/>
          <a:ln w="9525">
            <a:noFill/>
            <a:miter lim="800000"/>
            <a:headEnd/>
            <a:tailEnd/>
          </a:ln>
        </p:spPr>
      </p:pic>
      <p:sp>
        <p:nvSpPr>
          <p:cNvPr id="8" name="Rectangle 7"/>
          <p:cNvSpPr/>
          <p:nvPr/>
        </p:nvSpPr>
        <p:spPr>
          <a:xfrm>
            <a:off x="539552" y="1412776"/>
            <a:ext cx="5112568" cy="2220608"/>
          </a:xfrm>
          <a:prstGeom prst="rect">
            <a:avLst/>
          </a:prstGeom>
        </p:spPr>
        <p:txBody>
          <a:bodyPr wrap="square">
            <a:spAutoFit/>
          </a:bodyPr>
          <a:lstStyle/>
          <a:p>
            <a:pPr marL="360000" lvl="3" indent="-360000">
              <a:lnSpc>
                <a:spcPct val="80000"/>
              </a:lnSpc>
              <a:spcBef>
                <a:spcPts val="600"/>
              </a:spcBef>
              <a:buClr>
                <a:srgbClr val="548DD4">
                  <a:lumMod val="60000"/>
                  <a:lumOff val="40000"/>
                </a:srgbClr>
              </a:buClr>
              <a:buFont typeface="Wingdings" pitchFamily="2" charset="2"/>
              <a:buChar char="Ë"/>
            </a:pPr>
            <a:r>
              <a:rPr lang="en-GB" sz="1600" dirty="0" smtClean="0">
                <a:solidFill>
                  <a:srgbClr val="414042"/>
                </a:solidFill>
                <a:cs typeface="Arial" pitchFamily="34" charset="0"/>
              </a:rPr>
              <a:t>ESR Scope: </a:t>
            </a:r>
          </a:p>
          <a:p>
            <a:pPr marL="817200" lvl="4" indent="-360000">
              <a:lnSpc>
                <a:spcPct val="110000"/>
              </a:lnSpc>
              <a:spcBef>
                <a:spcPts val="600"/>
              </a:spcBef>
              <a:buClr>
                <a:srgbClr val="548DD4">
                  <a:lumMod val="60000"/>
                  <a:lumOff val="40000"/>
                </a:srgbClr>
              </a:buClr>
              <a:buFont typeface="Wingdings" pitchFamily="2" charset="2"/>
              <a:buChar char="§"/>
            </a:pPr>
            <a:r>
              <a:rPr lang="en-US" sz="1500" dirty="0" smtClean="0">
                <a:solidFill>
                  <a:srgbClr val="414042"/>
                </a:solidFill>
                <a:cs typeface="Arial" pitchFamily="34" charset="0"/>
              </a:rPr>
              <a:t>3 of Mondi’s South African pine and eucalypt plantation areas (</a:t>
            </a:r>
            <a:r>
              <a:rPr lang="en-US" sz="1500" dirty="0" err="1" smtClean="0">
                <a:solidFill>
                  <a:srgbClr val="414042"/>
                </a:solidFill>
                <a:cs typeface="Arial" pitchFamily="34" charset="0"/>
              </a:rPr>
              <a:t>Shanduka</a:t>
            </a:r>
            <a:r>
              <a:rPr lang="en-US" sz="1500" dirty="0" smtClean="0">
                <a:solidFill>
                  <a:srgbClr val="414042"/>
                </a:solidFill>
                <a:cs typeface="Arial" pitchFamily="34" charset="0"/>
              </a:rPr>
              <a:t>, </a:t>
            </a:r>
            <a:r>
              <a:rPr lang="en-US" sz="1500" dirty="0" err="1" smtClean="0">
                <a:solidFill>
                  <a:srgbClr val="414042"/>
                </a:solidFill>
                <a:cs typeface="Arial" pitchFamily="34" charset="0"/>
              </a:rPr>
              <a:t>SiyaQhubeka</a:t>
            </a:r>
            <a:r>
              <a:rPr lang="en-US" sz="1500" dirty="0" smtClean="0">
                <a:solidFill>
                  <a:srgbClr val="414042"/>
                </a:solidFill>
                <a:cs typeface="Arial" pitchFamily="34" charset="0"/>
              </a:rPr>
              <a:t>, and </a:t>
            </a:r>
            <a:r>
              <a:rPr lang="en-US" sz="1500" dirty="0" err="1" smtClean="0">
                <a:solidFill>
                  <a:srgbClr val="414042"/>
                </a:solidFill>
                <a:cs typeface="Arial" pitchFamily="34" charset="0"/>
              </a:rPr>
              <a:t>Tygerskloof</a:t>
            </a:r>
            <a:r>
              <a:rPr lang="en-US" sz="1500" dirty="0" smtClean="0">
                <a:solidFill>
                  <a:srgbClr val="414042"/>
                </a:solidFill>
                <a:cs typeface="Arial" pitchFamily="34" charset="0"/>
              </a:rPr>
              <a:t>)</a:t>
            </a:r>
          </a:p>
          <a:p>
            <a:pPr marL="817200" lvl="4" indent="-360000">
              <a:lnSpc>
                <a:spcPct val="110000"/>
              </a:lnSpc>
              <a:spcBef>
                <a:spcPts val="600"/>
              </a:spcBef>
              <a:buClr>
                <a:srgbClr val="548DD4">
                  <a:lumMod val="60000"/>
                  <a:lumOff val="40000"/>
                </a:srgbClr>
              </a:buClr>
              <a:buFont typeface="Wingdings" pitchFamily="2" charset="2"/>
              <a:buChar char="§"/>
            </a:pPr>
            <a:r>
              <a:rPr lang="en-US" sz="1500" dirty="0" smtClean="0">
                <a:solidFill>
                  <a:srgbClr val="414042"/>
                </a:solidFill>
                <a:cs typeface="Arial" pitchFamily="34" charset="0"/>
              </a:rPr>
              <a:t>One plantation, </a:t>
            </a:r>
            <a:r>
              <a:rPr lang="en-US" sz="1500" dirty="0" err="1" smtClean="0">
                <a:solidFill>
                  <a:srgbClr val="414042"/>
                </a:solidFill>
                <a:cs typeface="Arial" pitchFamily="34" charset="0"/>
              </a:rPr>
              <a:t>SiyaQhubeka</a:t>
            </a:r>
            <a:r>
              <a:rPr lang="en-US" sz="1500" dirty="0" smtClean="0">
                <a:solidFill>
                  <a:srgbClr val="414042"/>
                </a:solidFill>
                <a:cs typeface="Arial" pitchFamily="34" charset="0"/>
              </a:rPr>
              <a:t>, is adjacent to a UNESCO World Heritage site, and the company wanted to explore opportunities for biodiversity enhancement and ecotourism.</a:t>
            </a:r>
          </a:p>
        </p:txBody>
      </p:sp>
      <p:sp>
        <p:nvSpPr>
          <p:cNvPr id="9" name="Rectangle 8"/>
          <p:cNvSpPr/>
          <p:nvPr/>
        </p:nvSpPr>
        <p:spPr>
          <a:xfrm>
            <a:off x="899592" y="3711699"/>
            <a:ext cx="7704856" cy="2451761"/>
          </a:xfrm>
          <a:prstGeom prst="rect">
            <a:avLst/>
          </a:prstGeom>
        </p:spPr>
        <p:txBody>
          <a:bodyPr wrap="square">
            <a:spAutoFit/>
          </a:bodyPr>
          <a:lstStyle/>
          <a:p>
            <a:pPr marL="360000" lvl="3" indent="-360000">
              <a:lnSpc>
                <a:spcPct val="80000"/>
              </a:lnSpc>
              <a:spcBef>
                <a:spcPts val="600"/>
              </a:spcBef>
              <a:buClr>
                <a:srgbClr val="548DD4">
                  <a:lumMod val="60000"/>
                  <a:lumOff val="40000"/>
                </a:srgbClr>
              </a:buClr>
              <a:buFont typeface="Wingdings" pitchFamily="2" charset="2"/>
              <a:buChar char="Ë"/>
            </a:pPr>
            <a:r>
              <a:rPr lang="en-US" sz="1600" dirty="0" smtClean="0">
                <a:solidFill>
                  <a:srgbClr val="414042"/>
                </a:solidFill>
                <a:cs typeface="Arial" pitchFamily="34" charset="0"/>
              </a:rPr>
              <a:t>Used the </a:t>
            </a:r>
            <a:r>
              <a:rPr lang="en-US" sz="1600" b="1" dirty="0" smtClean="0">
                <a:solidFill>
                  <a:srgbClr val="414042"/>
                </a:solidFill>
                <a:cs typeface="Arial" pitchFamily="34" charset="0"/>
              </a:rPr>
              <a:t>Dependence &amp; Impact Assessment Tool </a:t>
            </a:r>
            <a:r>
              <a:rPr lang="en-US" sz="1600" dirty="0" smtClean="0">
                <a:solidFill>
                  <a:srgbClr val="414042"/>
                </a:solidFill>
                <a:cs typeface="Arial" pitchFamily="34" charset="0"/>
              </a:rPr>
              <a:t>to select six priority ecosystem services:</a:t>
            </a:r>
          </a:p>
          <a:p>
            <a:pPr marL="817200" lvl="4" indent="-360000">
              <a:lnSpc>
                <a:spcPct val="110000"/>
              </a:lnSpc>
              <a:spcBef>
                <a:spcPts val="600"/>
              </a:spcBef>
              <a:buClr>
                <a:srgbClr val="548DD4">
                  <a:lumMod val="60000"/>
                  <a:lumOff val="40000"/>
                </a:srgbClr>
              </a:buClr>
              <a:buFont typeface="Wingdings" pitchFamily="2" charset="2"/>
              <a:buChar char="§"/>
            </a:pPr>
            <a:r>
              <a:rPr lang="en-US" sz="1500" dirty="0" smtClean="0">
                <a:solidFill>
                  <a:srgbClr val="414042"/>
                </a:solidFill>
                <a:cs typeface="Arial" pitchFamily="34" charset="0"/>
              </a:rPr>
              <a:t>Freshwater. </a:t>
            </a:r>
          </a:p>
          <a:p>
            <a:pPr marL="817200" lvl="4" indent="-360000">
              <a:lnSpc>
                <a:spcPct val="110000"/>
              </a:lnSpc>
              <a:spcBef>
                <a:spcPts val="600"/>
              </a:spcBef>
              <a:buClr>
                <a:srgbClr val="548DD4">
                  <a:lumMod val="60000"/>
                  <a:lumOff val="40000"/>
                </a:srgbClr>
              </a:buClr>
              <a:buFont typeface="Wingdings" pitchFamily="2" charset="2"/>
              <a:buChar char="§"/>
            </a:pPr>
            <a:r>
              <a:rPr lang="en-US" sz="1500" dirty="0" smtClean="0">
                <a:solidFill>
                  <a:srgbClr val="414042"/>
                </a:solidFill>
                <a:cs typeface="Arial" pitchFamily="34" charset="0"/>
              </a:rPr>
              <a:t>Water regulation.</a:t>
            </a:r>
          </a:p>
          <a:p>
            <a:pPr marL="817200" lvl="4" indent="-360000">
              <a:lnSpc>
                <a:spcPct val="110000"/>
              </a:lnSpc>
              <a:spcBef>
                <a:spcPts val="600"/>
              </a:spcBef>
              <a:buClr>
                <a:srgbClr val="548DD4">
                  <a:lumMod val="60000"/>
                  <a:lumOff val="40000"/>
                </a:srgbClr>
              </a:buClr>
              <a:buFont typeface="Wingdings" pitchFamily="2" charset="2"/>
              <a:buChar char="§"/>
            </a:pPr>
            <a:r>
              <a:rPr lang="en-US" sz="1500" dirty="0" smtClean="0">
                <a:solidFill>
                  <a:srgbClr val="414042"/>
                </a:solidFill>
                <a:cs typeface="Arial" pitchFamily="34" charset="0"/>
              </a:rPr>
              <a:t>Biomass fuel. </a:t>
            </a:r>
          </a:p>
          <a:p>
            <a:pPr marL="817200" lvl="4" indent="-360000">
              <a:lnSpc>
                <a:spcPct val="110000"/>
              </a:lnSpc>
              <a:spcBef>
                <a:spcPts val="600"/>
              </a:spcBef>
              <a:buClr>
                <a:srgbClr val="548DD4">
                  <a:lumMod val="60000"/>
                  <a:lumOff val="40000"/>
                </a:srgbClr>
              </a:buClr>
              <a:buFont typeface="Wingdings" pitchFamily="2" charset="2"/>
              <a:buChar char="§"/>
            </a:pPr>
            <a:r>
              <a:rPr lang="en-US" sz="1500" dirty="0" smtClean="0">
                <a:solidFill>
                  <a:srgbClr val="414042"/>
                </a:solidFill>
                <a:cs typeface="Arial" pitchFamily="34" charset="0"/>
              </a:rPr>
              <a:t>Global climate regulation. </a:t>
            </a:r>
          </a:p>
          <a:p>
            <a:pPr marL="817200" lvl="4" indent="-360000">
              <a:lnSpc>
                <a:spcPct val="110000"/>
              </a:lnSpc>
              <a:spcBef>
                <a:spcPts val="600"/>
              </a:spcBef>
              <a:buClr>
                <a:srgbClr val="548DD4">
                  <a:lumMod val="60000"/>
                  <a:lumOff val="40000"/>
                </a:srgbClr>
              </a:buClr>
              <a:buFont typeface="Wingdings" pitchFamily="2" charset="2"/>
              <a:buChar char="§"/>
            </a:pPr>
            <a:r>
              <a:rPr lang="en-US" sz="1500" dirty="0" smtClean="0">
                <a:solidFill>
                  <a:srgbClr val="414042"/>
                </a:solidFill>
                <a:cs typeface="Arial" pitchFamily="34" charset="0"/>
              </a:rPr>
              <a:t>Recreation and ecotourism. </a:t>
            </a:r>
          </a:p>
          <a:p>
            <a:pPr marL="817200" lvl="4" indent="-360000">
              <a:lnSpc>
                <a:spcPct val="110000"/>
              </a:lnSpc>
              <a:spcBef>
                <a:spcPts val="600"/>
              </a:spcBef>
              <a:buClr>
                <a:srgbClr val="548DD4">
                  <a:lumMod val="60000"/>
                  <a:lumOff val="40000"/>
                </a:srgbClr>
              </a:buClr>
              <a:buFont typeface="Wingdings" pitchFamily="2" charset="2"/>
              <a:buChar char="§"/>
            </a:pPr>
            <a:r>
              <a:rPr lang="en-US" sz="1500" dirty="0" smtClean="0">
                <a:solidFill>
                  <a:srgbClr val="414042"/>
                </a:solidFill>
                <a:cs typeface="Arial" pitchFamily="34" charset="0"/>
              </a:rPr>
              <a:t>Livestock. </a:t>
            </a:r>
          </a:p>
        </p:txBody>
      </p:sp>
    </p:spTree>
    <p:extLst>
      <p:ext uri="{BB962C8B-B14F-4D97-AF65-F5344CB8AC3E}">
        <p14:creationId xmlns="" xmlns:p14="http://schemas.microsoft.com/office/powerpoint/2010/main" val="38234283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692696"/>
            <a:ext cx="7867650" cy="792162"/>
          </a:xfrm>
        </p:spPr>
        <p:txBody>
          <a:bodyPr>
            <a:normAutofit/>
          </a:bodyPr>
          <a:lstStyle/>
          <a:p>
            <a:r>
              <a:rPr lang="en-GB" dirty="0"/>
              <a:t>Step 2. Identifying priority ecosystem services</a:t>
            </a:r>
            <a:endParaRPr lang="en-GB" sz="2600" dirty="0">
              <a:solidFill>
                <a:srgbClr val="FF0000"/>
              </a:solidFill>
            </a:endParaRPr>
          </a:p>
        </p:txBody>
      </p:sp>
      <p:sp>
        <p:nvSpPr>
          <p:cNvPr id="7" name="Rectangle 6"/>
          <p:cNvSpPr/>
          <p:nvPr/>
        </p:nvSpPr>
        <p:spPr>
          <a:xfrm>
            <a:off x="971551" y="5764614"/>
            <a:ext cx="7715250" cy="184666"/>
          </a:xfrm>
          <a:prstGeom prst="rect">
            <a:avLst/>
          </a:prstGeom>
        </p:spPr>
        <p:txBody>
          <a:bodyPr wrap="square" lIns="0" tIns="0" rIns="0" bIns="0">
            <a:spAutoFit/>
          </a:bodyPr>
          <a:lstStyle/>
          <a:p>
            <a:pPr algn="r"/>
            <a:r>
              <a:rPr lang="en-GB" sz="1200" dirty="0" smtClean="0">
                <a:solidFill>
                  <a:schemeClr val="bg2">
                    <a:lumMod val="50000"/>
                  </a:schemeClr>
                </a:solidFill>
              </a:rPr>
              <a:t>Source: WRI, Ecosystem Services Review Standard Presentation</a:t>
            </a:r>
            <a:endParaRPr lang="en-GB" sz="1200" dirty="0">
              <a:solidFill>
                <a:schemeClr val="bg2">
                  <a:lumMod val="50000"/>
                </a:schemeClr>
              </a:solidFill>
            </a:endParaRPr>
          </a:p>
        </p:txBody>
      </p:sp>
      <p:graphicFrame>
        <p:nvGraphicFramePr>
          <p:cNvPr id="8" name="Table 7"/>
          <p:cNvGraphicFramePr>
            <a:graphicFrameLocks noGrp="1"/>
          </p:cNvGraphicFramePr>
          <p:nvPr/>
        </p:nvGraphicFramePr>
        <p:xfrm>
          <a:off x="964273" y="1676400"/>
          <a:ext cx="7546871" cy="3069600"/>
        </p:xfrm>
        <a:graphic>
          <a:graphicData uri="http://schemas.openxmlformats.org/drawingml/2006/table">
            <a:tbl>
              <a:tblPr firstRow="1" bandRow="1">
                <a:tableStyleId>{3B4B98B0-60AC-42C2-AFA5-B58CD77FA1E5}</a:tableStyleId>
              </a:tblPr>
              <a:tblGrid>
                <a:gridCol w="2700000"/>
                <a:gridCol w="828000"/>
                <a:gridCol w="740763"/>
                <a:gridCol w="968582"/>
                <a:gridCol w="740763"/>
                <a:gridCol w="828000"/>
                <a:gridCol w="740763"/>
              </a:tblGrid>
              <a:tr h="124406">
                <a:tc>
                  <a:txBody>
                    <a:bodyPr/>
                    <a:lstStyle/>
                    <a:p>
                      <a:r>
                        <a:rPr lang="en-GB" sz="1000" dirty="0" smtClean="0">
                          <a:solidFill>
                            <a:schemeClr val="bg1"/>
                          </a:solidFill>
                        </a:rPr>
                        <a:t>Ecosystem service</a:t>
                      </a:r>
                      <a:endParaRPr lang="en-GB" sz="1000" dirty="0">
                        <a:solidFill>
                          <a:schemeClr val="bg1"/>
                        </a:solidFill>
                      </a:endParaRPr>
                    </a:p>
                  </a:txBody>
                  <a:tcPr marL="36000" marR="36000" marT="36000" marB="36000">
                    <a:solidFill>
                      <a:srgbClr val="0070C0"/>
                    </a:solidFill>
                  </a:tcPr>
                </a:tc>
                <a:tc>
                  <a:txBody>
                    <a:bodyPr/>
                    <a:lstStyle/>
                    <a:p>
                      <a:pPr algn="ctr"/>
                      <a:r>
                        <a:rPr lang="en-GB" sz="1000" smtClean="0">
                          <a:solidFill>
                            <a:schemeClr val="bg1"/>
                          </a:solidFill>
                        </a:rPr>
                        <a:t>Dependence</a:t>
                      </a:r>
                      <a:endParaRPr lang="en-GB" sz="1000">
                        <a:solidFill>
                          <a:schemeClr val="bg1"/>
                        </a:solidFill>
                      </a:endParaRPr>
                    </a:p>
                  </a:txBody>
                  <a:tcPr marL="36000" marR="36000" marT="36000" marB="36000">
                    <a:solidFill>
                      <a:srgbClr val="0070C0"/>
                    </a:solidFill>
                  </a:tcPr>
                </a:tc>
                <a:tc>
                  <a:txBody>
                    <a:bodyPr/>
                    <a:lstStyle/>
                    <a:p>
                      <a:pPr algn="ctr"/>
                      <a:r>
                        <a:rPr lang="en-GB" sz="1000" smtClean="0">
                          <a:solidFill>
                            <a:schemeClr val="bg1"/>
                          </a:solidFill>
                        </a:rPr>
                        <a:t>Impact</a:t>
                      </a:r>
                      <a:endParaRPr lang="en-GB" sz="1000">
                        <a:solidFill>
                          <a:schemeClr val="bg1"/>
                        </a:solidFill>
                      </a:endParaRPr>
                    </a:p>
                  </a:txBody>
                  <a:tcPr marL="36000" marR="36000" marT="36000" marB="36000">
                    <a:solidFill>
                      <a:srgbClr val="0070C0"/>
                    </a:solidFill>
                  </a:tcPr>
                </a:tc>
                <a:tc>
                  <a:txBody>
                    <a:bodyPr/>
                    <a:lstStyle/>
                    <a:p>
                      <a:pPr algn="ctr"/>
                      <a:r>
                        <a:rPr lang="en-GB" sz="1000" smtClean="0">
                          <a:solidFill>
                            <a:schemeClr val="bg1"/>
                          </a:solidFill>
                        </a:rPr>
                        <a:t>Dependence</a:t>
                      </a:r>
                      <a:endParaRPr lang="en-GB" sz="1000">
                        <a:solidFill>
                          <a:schemeClr val="bg1"/>
                        </a:solidFill>
                      </a:endParaRPr>
                    </a:p>
                  </a:txBody>
                  <a:tcPr marL="36000" marR="36000" marT="36000" marB="36000">
                    <a:solidFill>
                      <a:srgbClr val="0070C0"/>
                    </a:solidFill>
                  </a:tcPr>
                </a:tc>
                <a:tc>
                  <a:txBody>
                    <a:bodyPr/>
                    <a:lstStyle/>
                    <a:p>
                      <a:pPr algn="ctr"/>
                      <a:r>
                        <a:rPr lang="en-GB" sz="1000" smtClean="0">
                          <a:solidFill>
                            <a:schemeClr val="bg1"/>
                          </a:solidFill>
                        </a:rPr>
                        <a:t>Impact</a:t>
                      </a:r>
                      <a:endParaRPr lang="en-GB" sz="1000">
                        <a:solidFill>
                          <a:schemeClr val="bg1"/>
                        </a:solidFill>
                      </a:endParaRPr>
                    </a:p>
                  </a:txBody>
                  <a:tcPr marL="36000" marR="36000" marT="36000" marB="36000">
                    <a:solidFill>
                      <a:srgbClr val="0070C0"/>
                    </a:solidFill>
                  </a:tcPr>
                </a:tc>
                <a:tc>
                  <a:txBody>
                    <a:bodyPr/>
                    <a:lstStyle/>
                    <a:p>
                      <a:pPr algn="ctr"/>
                      <a:r>
                        <a:rPr lang="en-GB" sz="1000" smtClean="0">
                          <a:solidFill>
                            <a:schemeClr val="bg1"/>
                          </a:solidFill>
                        </a:rPr>
                        <a:t>Dependence</a:t>
                      </a:r>
                      <a:endParaRPr lang="en-GB" sz="1000">
                        <a:solidFill>
                          <a:schemeClr val="bg1"/>
                        </a:solidFill>
                      </a:endParaRPr>
                    </a:p>
                  </a:txBody>
                  <a:tcPr marL="36000" marR="36000" marT="36000" marB="36000">
                    <a:solidFill>
                      <a:srgbClr val="0070C0"/>
                    </a:solidFill>
                  </a:tcPr>
                </a:tc>
                <a:tc>
                  <a:txBody>
                    <a:bodyPr/>
                    <a:lstStyle/>
                    <a:p>
                      <a:pPr algn="ctr"/>
                      <a:r>
                        <a:rPr lang="en-GB" sz="1000" smtClean="0">
                          <a:solidFill>
                            <a:schemeClr val="bg1"/>
                          </a:solidFill>
                        </a:rPr>
                        <a:t>Impact</a:t>
                      </a:r>
                      <a:endParaRPr lang="en-GB" sz="1000">
                        <a:solidFill>
                          <a:schemeClr val="bg1"/>
                        </a:solidFill>
                      </a:endParaRPr>
                    </a:p>
                  </a:txBody>
                  <a:tcPr marL="36000" marR="36000" marT="36000" marB="36000">
                    <a:solidFill>
                      <a:srgbClr val="0070C0"/>
                    </a:solidFill>
                  </a:tcPr>
                </a:tc>
              </a:tr>
              <a:tr h="124406">
                <a:tc gridSpan="7">
                  <a:txBody>
                    <a:bodyPr/>
                    <a:lstStyle/>
                    <a:p>
                      <a:pPr algn="l"/>
                      <a:r>
                        <a:rPr lang="en-GB" sz="1000" b="1" dirty="0" smtClean="0"/>
                        <a:t>Provisioning</a:t>
                      </a:r>
                      <a:endParaRPr lang="en-GB" sz="1000" b="1" dirty="0">
                        <a:solidFill>
                          <a:schemeClr val="tx1"/>
                        </a:solidFill>
                      </a:endParaRPr>
                    </a:p>
                  </a:txBody>
                  <a:tcPr marL="36000" marR="36000" marT="36000" marB="36000">
                    <a:solidFill>
                      <a:srgbClr val="92D050"/>
                    </a:solidFill>
                  </a:tcPr>
                </a:tc>
                <a:tc hMerge="1">
                  <a:txBody>
                    <a:bodyPr/>
                    <a:lstStyle/>
                    <a:p>
                      <a:endParaRPr lang="en-US" sz="10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sz="10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sz="10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r h="124406">
                <a:tc>
                  <a:txBody>
                    <a:bodyPr/>
                    <a:lstStyle/>
                    <a:p>
                      <a:r>
                        <a:rPr lang="en-GB" sz="1000" smtClean="0"/>
                        <a:t>Crops</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endParaRPr lang="en-US" sz="1000">
                        <a:solidFill>
                          <a:schemeClr val="tx1"/>
                        </a:solidFill>
                      </a:endParaRPr>
                    </a:p>
                  </a:txBody>
                  <a:tcPr marL="36000" marR="36000" marT="36000" marB="36000"/>
                </a:tc>
                <a:tc>
                  <a:txBody>
                    <a:bodyPr/>
                    <a:lstStyle/>
                    <a:p>
                      <a:pPr algn="ctr"/>
                      <a:r>
                        <a:rPr lang="en-GB" sz="1000" dirty="0" smtClean="0">
                          <a:sym typeface="Wingdings"/>
                        </a:rPr>
                        <a:t></a:t>
                      </a:r>
                      <a:r>
                        <a:rPr lang="en-GB" sz="1000" baseline="0" dirty="0" smtClean="0">
                          <a:sym typeface="Wingdings"/>
                        </a:rPr>
                        <a:t> </a:t>
                      </a:r>
                      <a:r>
                        <a:rPr lang="en-GB" sz="1000" dirty="0" smtClean="0">
                          <a:sym typeface="Wingdings"/>
                        </a:rPr>
                        <a:t>–</a:t>
                      </a:r>
                      <a:endParaRPr lang="en-GB" sz="1000" dirty="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Livestock</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endParaRPr lang="en-US" sz="1000">
                        <a:solidFill>
                          <a:schemeClr val="tx1"/>
                        </a:solidFill>
                      </a:endParaRPr>
                    </a:p>
                  </a:txBody>
                  <a:tcPr marL="36000" marR="36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ym typeface="Wingdings"/>
                        </a:rPr>
                        <a:t> </a:t>
                      </a:r>
                      <a:r>
                        <a:rPr lang="en-GB" sz="1000" dirty="0" smtClean="0">
                          <a:sym typeface="Wingdings"/>
                        </a:rPr>
                        <a:t>–</a:t>
                      </a:r>
                      <a:endParaRPr lang="en-GB" sz="1000" dirty="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Capture fisheries</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endParaRPr lang="en-US" sz="1000">
                        <a:solidFill>
                          <a:schemeClr val="tx1"/>
                        </a:solidFill>
                      </a:endParaRPr>
                    </a:p>
                  </a:txBody>
                  <a:tcPr marL="36000" marR="36000" marT="36000" marB="36000"/>
                </a:tc>
                <a:tc>
                  <a:txBody>
                    <a:bodyPr/>
                    <a:lstStyle/>
                    <a:p>
                      <a:pPr algn="ctr"/>
                      <a:endParaRPr lang="en-US" sz="1000" dirty="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Aquaculture</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endParaRPr lang="en-US" sz="1000">
                        <a:solidFill>
                          <a:schemeClr val="tx1"/>
                        </a:solidFill>
                      </a:endParaRPr>
                    </a:p>
                  </a:txBody>
                  <a:tcPr marL="36000" marR="36000" marT="36000" marB="36000"/>
                </a:tc>
                <a:tc>
                  <a:txBody>
                    <a:bodyPr/>
                    <a:lstStyle/>
                    <a:p>
                      <a:pPr algn="ctr"/>
                      <a:endParaRPr lang="en-US" sz="100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Wild</a:t>
                      </a:r>
                      <a:r>
                        <a:rPr lang="en-GB" sz="1000" baseline="0" smtClean="0"/>
                        <a:t> foods</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endParaRPr lang="en-US" sz="1000">
                        <a:solidFill>
                          <a:schemeClr val="tx1"/>
                        </a:solidFill>
                      </a:endParaRPr>
                    </a:p>
                  </a:txBody>
                  <a:tcPr marL="36000" marR="36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ym typeface="Wingdings"/>
                        </a:rPr>
                        <a:t></a:t>
                      </a:r>
                      <a:r>
                        <a:rPr lang="en-GB" sz="1000" baseline="0" dirty="0" smtClean="0">
                          <a:sym typeface="Wingdings"/>
                        </a:rPr>
                        <a:t> </a:t>
                      </a:r>
                      <a:r>
                        <a:rPr lang="en-GB" sz="1000" dirty="0" smtClean="0">
                          <a:sym typeface="Wingdings"/>
                        </a:rPr>
                        <a:t>+</a:t>
                      </a:r>
                      <a:endParaRPr lang="en-GB" sz="1000" dirty="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Timber and other wood fiber</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endParaRPr lang="en-US" sz="1000">
                        <a:solidFill>
                          <a:schemeClr val="tx1"/>
                        </a:solidFill>
                      </a:endParaRPr>
                    </a:p>
                  </a:txBody>
                  <a:tcPr marL="36000" marR="36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ym typeface="Wingdings"/>
                        </a:rPr>
                        <a:t> </a:t>
                      </a:r>
                      <a:r>
                        <a:rPr lang="en-GB" sz="1000" dirty="0" smtClean="0">
                          <a:sym typeface="Wingdings"/>
                        </a:rPr>
                        <a:t>+</a:t>
                      </a:r>
                      <a:endParaRPr lang="en-GB" sz="1000" dirty="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Other</a:t>
                      </a:r>
                      <a:r>
                        <a:rPr lang="en-GB" sz="1000" baseline="0" smtClean="0"/>
                        <a:t> fibers (e.g., cotton, hemp, silk)</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endParaRPr lang="en-US" sz="1000">
                        <a:solidFill>
                          <a:schemeClr val="tx1"/>
                        </a:solidFill>
                      </a:endParaRPr>
                    </a:p>
                  </a:txBody>
                  <a:tcPr marL="36000" marR="36000" marT="36000" marB="36000"/>
                </a:tc>
                <a:tc>
                  <a:txBody>
                    <a:bodyPr/>
                    <a:lstStyle/>
                    <a:p>
                      <a:pPr algn="ctr"/>
                      <a:endParaRPr lang="en-US" sz="1000" dirty="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Biomass fuel</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r>
                        <a:rPr lang="en-GB" sz="1000" dirty="0" smtClean="0">
                          <a:sym typeface="Wingdings"/>
                        </a:rPr>
                        <a:t></a:t>
                      </a:r>
                      <a:endParaRPr lang="en-GB" sz="1000" dirty="0">
                        <a:solidFill>
                          <a:schemeClr val="tx1"/>
                        </a:solidFill>
                      </a:endParaRPr>
                    </a:p>
                  </a:txBody>
                  <a:tcPr marL="36000" marR="36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smtClean="0">
                          <a:sym typeface="Wingdings"/>
                        </a:rPr>
                        <a:t> </a:t>
                      </a:r>
                      <a:r>
                        <a:rPr lang="en-GB" sz="1000" smtClean="0">
                          <a:sym typeface="Wingdings"/>
                        </a:rPr>
                        <a:t>+</a:t>
                      </a:r>
                      <a:endParaRPr lang="en-GB" sz="100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Freshwater</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r>
                        <a:rPr lang="en-GB" sz="1000" baseline="0" dirty="0" smtClean="0">
                          <a:sym typeface="Wingdings"/>
                        </a:rPr>
                        <a:t></a:t>
                      </a:r>
                      <a:endParaRPr lang="en-GB" sz="1000" dirty="0">
                        <a:solidFill>
                          <a:schemeClr val="tx1"/>
                        </a:solidFill>
                      </a:endParaRPr>
                    </a:p>
                  </a:txBody>
                  <a:tcPr marL="36000" marR="36000" marT="36000" marB="36000"/>
                </a:tc>
                <a:tc>
                  <a:txBody>
                    <a:bodyPr/>
                    <a:lstStyle/>
                    <a:p>
                      <a:pPr algn="ctr"/>
                      <a:r>
                        <a:rPr lang="en-GB" sz="1000" baseline="0" smtClean="0">
                          <a:sym typeface="Wingdings"/>
                        </a:rPr>
                        <a:t> </a:t>
                      </a:r>
                      <a:r>
                        <a:rPr lang="en-GB" sz="1000" smtClean="0">
                          <a:sym typeface="Wingdings"/>
                        </a:rPr>
                        <a:t>–</a:t>
                      </a:r>
                      <a:endParaRPr lang="en-GB" sz="100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Genetic resources</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r>
                        <a:rPr lang="en-GB" sz="1000" dirty="0" smtClean="0">
                          <a:sym typeface="Wingdings"/>
                        </a:rPr>
                        <a:t></a:t>
                      </a:r>
                      <a:endParaRPr lang="en-GB" sz="1000" dirty="0">
                        <a:solidFill>
                          <a:schemeClr val="tx1"/>
                        </a:solidFill>
                      </a:endParaRPr>
                    </a:p>
                  </a:txBody>
                  <a:tcPr marL="36000" marR="36000" marT="36000" marB="36000"/>
                </a:tc>
                <a:tc>
                  <a:txBody>
                    <a:bodyPr/>
                    <a:lstStyle/>
                    <a:p>
                      <a:pPr algn="ctr"/>
                      <a:r>
                        <a:rPr lang="en-GB" sz="1000" smtClean="0">
                          <a:sym typeface="Wingdings"/>
                        </a:rPr>
                        <a:t></a:t>
                      </a:r>
                      <a:r>
                        <a:rPr lang="en-GB" sz="1000" baseline="0" smtClean="0">
                          <a:sym typeface="Wingdings"/>
                        </a:rPr>
                        <a:t> </a:t>
                      </a:r>
                      <a:r>
                        <a:rPr lang="en-GB" sz="1000" smtClean="0">
                          <a:sym typeface="Wingdings"/>
                        </a:rPr>
                        <a:t>?</a:t>
                      </a:r>
                      <a:endParaRPr lang="en-GB" sz="100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208896">
                <a:tc>
                  <a:txBody>
                    <a:bodyPr/>
                    <a:lstStyle/>
                    <a:p>
                      <a:r>
                        <a:rPr lang="en-GB" sz="1000" smtClean="0"/>
                        <a:t>Biochemicals, natural medicines, and pharmaceuticals</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endParaRPr lang="en-US" sz="1000">
                        <a:solidFill>
                          <a:schemeClr val="tx1"/>
                        </a:solidFill>
                      </a:endParaRPr>
                    </a:p>
                  </a:txBody>
                  <a:tcPr marL="36000" marR="36000" marT="36000" marB="36000"/>
                </a:tc>
                <a:tc>
                  <a:txBody>
                    <a:bodyPr/>
                    <a:lstStyle/>
                    <a:p>
                      <a:pPr algn="ctr"/>
                      <a:r>
                        <a:rPr lang="en-GB" sz="1000" smtClean="0">
                          <a:sym typeface="Wingdings"/>
                        </a:rPr>
                        <a:t></a:t>
                      </a:r>
                      <a:r>
                        <a:rPr lang="en-GB" sz="1000" baseline="0" smtClean="0">
                          <a:sym typeface="Wingdings"/>
                        </a:rPr>
                        <a:t> </a:t>
                      </a:r>
                      <a:r>
                        <a:rPr lang="en-GB" sz="1000" smtClean="0">
                          <a:sym typeface="Wingdings"/>
                        </a:rPr>
                        <a:t>+</a:t>
                      </a:r>
                      <a:endParaRPr lang="en-GB" sz="1000"/>
                    </a:p>
                  </a:txBody>
                  <a:tcPr marL="36000" marR="36000" marT="36000" marB="36000"/>
                </a:tc>
                <a:tc gridSpan="2">
                  <a:txBody>
                    <a:bodyPr/>
                    <a:lstStyle/>
                    <a:p>
                      <a:pPr algn="ctr"/>
                      <a:endParaRPr lang="en-US" sz="1000" dirty="0">
                        <a:solidFill>
                          <a:schemeClr val="tx1"/>
                        </a:solidFill>
                      </a:endParaRPr>
                    </a:p>
                  </a:txBody>
                  <a:tcPr marL="36000" marR="36000" marT="36000" marB="36000">
                    <a:solidFill>
                      <a:srgbClr val="E1EBF7"/>
                    </a:solidFill>
                  </a:tcPr>
                </a:tc>
                <a:tc hMerge="1">
                  <a:txBody>
                    <a:bodyPr/>
                    <a:lstStyle/>
                    <a:p>
                      <a:endParaRPr lang="en-US"/>
                    </a:p>
                  </a:txBody>
                  <a:tcPr/>
                </a:tc>
              </a:tr>
            </a:tbl>
          </a:graphicData>
        </a:graphic>
      </p:graphicFrame>
      <p:sp>
        <p:nvSpPr>
          <p:cNvPr id="9" name="AutoShape 41"/>
          <p:cNvSpPr>
            <a:spLocks noChangeArrowheads="1"/>
          </p:cNvSpPr>
          <p:nvPr>
            <p:custDataLst>
              <p:tags r:id="rId1"/>
            </p:custDataLst>
          </p:nvPr>
        </p:nvSpPr>
        <p:spPr bwMode="gray">
          <a:xfrm>
            <a:off x="3814331" y="1209675"/>
            <a:ext cx="1674317" cy="381000"/>
          </a:xfrm>
          <a:prstGeom prst="homePlate">
            <a:avLst>
              <a:gd name="adj" fmla="val 28642"/>
            </a:avLst>
          </a:prstGeom>
          <a:solidFill>
            <a:srgbClr val="00B0F0"/>
          </a:solidFill>
          <a:ln w="6350">
            <a:noFill/>
            <a:miter lim="800000"/>
            <a:headEnd type="none" w="sm" len="sm"/>
            <a:tailEnd type="none" w="sm" len="sm"/>
          </a:ln>
          <a:effectLst/>
        </p:spPr>
        <p:txBody>
          <a:bodyPr wrap="none" lIns="54000" tIns="54000" rIns="54000" bIns="54000" anchor="ctr"/>
          <a:lstStyle/>
          <a:p>
            <a:pPr algn="ctr" defTabSz="762000" eaLnBrk="0" hangingPunct="0"/>
            <a:r>
              <a:rPr lang="en-GB" sz="1000" b="1" smtClean="0">
                <a:solidFill>
                  <a:schemeClr val="bg1"/>
                </a:solidFill>
                <a:latin typeface="Arial"/>
              </a:rPr>
              <a:t>Suppliers</a:t>
            </a:r>
            <a:endParaRPr lang="en-GB" sz="1000" b="1">
              <a:solidFill>
                <a:schemeClr val="bg1"/>
              </a:solidFill>
              <a:latin typeface="Arial"/>
            </a:endParaRPr>
          </a:p>
        </p:txBody>
      </p:sp>
      <p:sp>
        <p:nvSpPr>
          <p:cNvPr id="10" name="AutoShape 42"/>
          <p:cNvSpPr>
            <a:spLocks noChangeArrowheads="1"/>
          </p:cNvSpPr>
          <p:nvPr>
            <p:custDataLst>
              <p:tags r:id="rId2"/>
            </p:custDataLst>
          </p:nvPr>
        </p:nvSpPr>
        <p:spPr bwMode="gray">
          <a:xfrm>
            <a:off x="7041224" y="1209675"/>
            <a:ext cx="1571624" cy="381000"/>
          </a:xfrm>
          <a:prstGeom prst="chevron">
            <a:avLst>
              <a:gd name="adj" fmla="val 29540"/>
            </a:avLst>
          </a:prstGeom>
          <a:solidFill>
            <a:srgbClr val="00B0F0"/>
          </a:solidFill>
          <a:ln w="6350">
            <a:noFill/>
            <a:miter lim="800000"/>
            <a:headEnd type="none" w="sm" len="sm"/>
            <a:tailEnd type="none" w="sm" len="sm"/>
          </a:ln>
          <a:effectLst/>
        </p:spPr>
        <p:txBody>
          <a:bodyPr wrap="none" lIns="54000" tIns="54000" rIns="54000" bIns="54000" anchor="ctr"/>
          <a:lstStyle/>
          <a:p>
            <a:pPr algn="ctr" defTabSz="762000" eaLnBrk="0" hangingPunct="0"/>
            <a:r>
              <a:rPr lang="en-GB" sz="1000" b="1" smtClean="0">
                <a:solidFill>
                  <a:schemeClr val="bg1"/>
                </a:solidFill>
                <a:latin typeface="Arial"/>
              </a:rPr>
              <a:t>Customers</a:t>
            </a:r>
            <a:endParaRPr lang="en-GB" sz="1000" b="1">
              <a:solidFill>
                <a:schemeClr val="bg1"/>
              </a:solidFill>
              <a:latin typeface="Arial"/>
            </a:endParaRPr>
          </a:p>
        </p:txBody>
      </p:sp>
      <p:sp>
        <p:nvSpPr>
          <p:cNvPr id="11" name="AutoShape 43"/>
          <p:cNvSpPr>
            <a:spLocks noChangeArrowheads="1"/>
          </p:cNvSpPr>
          <p:nvPr>
            <p:custDataLst>
              <p:tags r:id="rId3"/>
            </p:custDataLst>
          </p:nvPr>
        </p:nvSpPr>
        <p:spPr bwMode="gray">
          <a:xfrm>
            <a:off x="5441023" y="1209675"/>
            <a:ext cx="1657350" cy="381000"/>
          </a:xfrm>
          <a:prstGeom prst="chevron">
            <a:avLst>
              <a:gd name="adj" fmla="val 29575"/>
            </a:avLst>
          </a:prstGeom>
          <a:solidFill>
            <a:srgbClr val="00B0F0"/>
          </a:solidFill>
          <a:ln w="6350">
            <a:noFill/>
            <a:miter lim="800000"/>
            <a:headEnd type="none" w="sm" len="sm"/>
            <a:tailEnd type="none" w="sm" len="sm"/>
          </a:ln>
          <a:effectLst/>
        </p:spPr>
        <p:txBody>
          <a:bodyPr wrap="none" lIns="54000" tIns="54000" rIns="54000" bIns="54000" anchor="ctr"/>
          <a:lstStyle/>
          <a:p>
            <a:pPr algn="ctr" defTabSz="762000" eaLnBrk="0" hangingPunct="0"/>
            <a:r>
              <a:rPr lang="en-GB" sz="1000" b="1" smtClean="0">
                <a:solidFill>
                  <a:schemeClr val="bg1"/>
                </a:solidFill>
                <a:latin typeface="Arial"/>
              </a:rPr>
              <a:t>Company operations</a:t>
            </a:r>
            <a:endParaRPr lang="en-GB" sz="1000" b="1">
              <a:solidFill>
                <a:schemeClr val="bg1"/>
              </a:solidFill>
              <a:latin typeface="Arial"/>
            </a:endParaRPr>
          </a:p>
        </p:txBody>
      </p:sp>
      <p:sp>
        <p:nvSpPr>
          <p:cNvPr id="12" name="Text Box 8"/>
          <p:cNvSpPr txBox="1">
            <a:spLocks noChangeArrowheads="1"/>
          </p:cNvSpPr>
          <p:nvPr>
            <p:custDataLst>
              <p:tags r:id="rId4"/>
            </p:custDataLst>
          </p:nvPr>
        </p:nvSpPr>
        <p:spPr bwMode="auto">
          <a:xfrm>
            <a:off x="979221" y="5404574"/>
            <a:ext cx="7648523" cy="184666"/>
          </a:xfrm>
          <a:prstGeom prst="rect">
            <a:avLst/>
          </a:prstGeom>
          <a:noFill/>
          <a:ln w="6350">
            <a:noFill/>
            <a:miter lim="800000"/>
            <a:headEnd type="none" w="sm" len="sm"/>
            <a:tailEnd type="none" w="sm" len="sm"/>
          </a:ln>
          <a:effectLst/>
        </p:spPr>
        <p:txBody>
          <a:bodyPr wrap="square" lIns="0" tIns="0" rIns="0" bIns="0" anchor="b">
            <a:spAutoFit/>
          </a:bodyPr>
          <a:lstStyle/>
          <a:p>
            <a:pPr defTabSz="360000" eaLnBrk="0" hangingPunct="0">
              <a:spcBef>
                <a:spcPts val="200"/>
              </a:spcBef>
              <a:tabLst>
                <a:tab pos="541338" algn="l"/>
                <a:tab pos="803275" algn="l"/>
                <a:tab pos="1255713" algn="l"/>
                <a:tab pos="1527175" algn="l"/>
                <a:tab pos="2330450" algn="l"/>
                <a:tab pos="2782888" algn="l"/>
                <a:tab pos="3052763" algn="l"/>
                <a:tab pos="4214813" algn="l"/>
                <a:tab pos="4484688" algn="l"/>
                <a:tab pos="5827713" algn="l"/>
                <a:tab pos="6099175" algn="l"/>
              </a:tabLst>
            </a:pPr>
            <a:r>
              <a:rPr lang="en-GB" sz="1200" smtClean="0">
                <a:solidFill>
                  <a:srgbClr val="7F7F7F"/>
                </a:solidFill>
                <a:latin typeface="+mj-lt"/>
                <a:cs typeface="Arial" pitchFamily="34" charset="0"/>
              </a:rPr>
              <a:t>Key:	</a:t>
            </a:r>
            <a:r>
              <a:rPr lang="en-GB" sz="1200" smtClean="0">
                <a:solidFill>
                  <a:srgbClr val="7F7F7F"/>
                </a:solidFill>
                <a:latin typeface="+mj-lt"/>
                <a:sym typeface="Wingdings"/>
              </a:rPr>
              <a:t>	High		Medium	Low	+ 	Positive impact	–	Negative impact	?	Don’t know</a:t>
            </a:r>
            <a:endParaRPr lang="en-GB" sz="1200" smtClean="0">
              <a:solidFill>
                <a:srgbClr val="7F7F7F"/>
              </a:solidFill>
              <a:latin typeface="+mj-lt"/>
              <a:cs typeface="Arial" pitchFamily="34" charset="0"/>
            </a:endParaRPr>
          </a:p>
        </p:txBody>
      </p:sp>
    </p:spTree>
    <p:extLst>
      <p:ext uri="{BB962C8B-B14F-4D97-AF65-F5344CB8AC3E}">
        <p14:creationId xmlns="" xmlns:p14="http://schemas.microsoft.com/office/powerpoint/2010/main" val="843378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293096"/>
            <a:ext cx="7867650" cy="1362075"/>
          </a:xfrm>
        </p:spPr>
        <p:txBody>
          <a:bodyPr>
            <a:normAutofit fontScale="90000"/>
          </a:bodyPr>
          <a:lstStyle/>
          <a:p>
            <a:r>
              <a:rPr lang="en-GB" sz="3200" dirty="0" smtClean="0">
                <a:solidFill>
                  <a:schemeClr val="accent1"/>
                </a:solidFill>
                <a:latin typeface="Arial"/>
                <a:ea typeface="Times New Roman"/>
                <a:cs typeface="Times New Roman"/>
              </a:rPr>
              <a:t>Session 2</a:t>
            </a:r>
            <a:r>
              <a:rPr lang="en-GB" sz="3200" dirty="0" smtClean="0">
                <a:solidFill>
                  <a:schemeClr val="tx2"/>
                </a:solidFill>
                <a:latin typeface="Arial"/>
                <a:ea typeface="Times New Roman"/>
                <a:cs typeface="Times New Roman"/>
              </a:rPr>
              <a:t/>
            </a:r>
            <a:br>
              <a:rPr lang="en-GB" sz="3200" dirty="0" smtClean="0">
                <a:solidFill>
                  <a:schemeClr val="tx2"/>
                </a:solidFill>
                <a:latin typeface="Arial"/>
                <a:ea typeface="Times New Roman"/>
                <a:cs typeface="Times New Roman"/>
              </a:rPr>
            </a:br>
            <a:r>
              <a:rPr lang="en-GB" sz="3200" dirty="0" smtClean="0">
                <a:solidFill>
                  <a:schemeClr val="tx2"/>
                </a:solidFill>
                <a:latin typeface="Arial"/>
                <a:ea typeface="Times New Roman"/>
                <a:cs typeface="Times New Roman"/>
              </a:rPr>
              <a:t>Biodiversity, Ecosystems and Ecosystem Services – the basics</a:t>
            </a:r>
            <a:r>
              <a:rPr lang="nl-NL" sz="3200" dirty="0" smtClean="0">
                <a:solidFill>
                  <a:schemeClr val="tx1"/>
                </a:solidFill>
                <a:latin typeface="Arial"/>
                <a:ea typeface="Times New Roman"/>
                <a:cs typeface="Times New Roman"/>
              </a:rPr>
              <a:t/>
            </a:r>
            <a:br>
              <a:rPr lang="nl-NL" sz="3200" dirty="0" smtClean="0">
                <a:solidFill>
                  <a:schemeClr val="tx1"/>
                </a:solidFill>
                <a:latin typeface="Arial"/>
                <a:ea typeface="Times New Roman"/>
                <a:cs typeface="Times New Roman"/>
              </a:rPr>
            </a:br>
            <a:r>
              <a:rPr lang="en-GB" sz="3200" dirty="0" smtClean="0">
                <a:latin typeface="Calibri"/>
                <a:ea typeface="Times New Roman"/>
                <a:cs typeface="Calibri"/>
              </a:rPr>
              <a:t/>
            </a:r>
            <a:br>
              <a:rPr lang="en-GB" sz="3200" dirty="0" smtClean="0">
                <a:latin typeface="Calibri"/>
                <a:ea typeface="Times New Roman"/>
                <a:cs typeface="Calibri"/>
              </a:rPr>
            </a:br>
            <a:r>
              <a:rPr lang="en-GB" sz="2800" dirty="0" smtClean="0"/>
              <a:t/>
            </a:r>
            <a:br>
              <a:rPr lang="en-GB" sz="2800" dirty="0" smtClean="0"/>
            </a:br>
            <a:r>
              <a:rPr lang="nl-NL" sz="3200" dirty="0" smtClean="0">
                <a:ea typeface="Times New Roman"/>
                <a:cs typeface="Times New Roman"/>
              </a:rPr>
              <a:t/>
            </a:r>
            <a:br>
              <a:rPr lang="nl-NL" sz="3200" dirty="0" smtClean="0">
                <a:ea typeface="Times New Roman"/>
                <a:cs typeface="Times New Roman"/>
              </a:rPr>
            </a:br>
            <a:r>
              <a:rPr lang="en-GB" dirty="0" smtClean="0"/>
              <a:t/>
            </a:r>
            <a:br>
              <a:rPr lang="en-GB" dirty="0" smtClean="0"/>
            </a:b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34" y="608013"/>
            <a:ext cx="7867650" cy="792162"/>
          </a:xfrm>
        </p:spPr>
        <p:txBody>
          <a:bodyPr>
            <a:normAutofit fontScale="90000"/>
          </a:bodyPr>
          <a:lstStyle/>
          <a:p>
            <a:r>
              <a:rPr lang="en-GB" dirty="0" smtClean="0"/>
              <a:t>Step 2. Identifying priority ecosystem </a:t>
            </a:r>
            <a:br>
              <a:rPr lang="en-GB" dirty="0" smtClean="0"/>
            </a:br>
            <a:r>
              <a:rPr lang="en-GB" dirty="0" smtClean="0"/>
              <a:t>services (cont.)</a:t>
            </a:r>
            <a:endParaRPr lang="en-GB" dirty="0"/>
          </a:p>
        </p:txBody>
      </p:sp>
      <p:graphicFrame>
        <p:nvGraphicFramePr>
          <p:cNvPr id="7" name="Table 6"/>
          <p:cNvGraphicFramePr>
            <a:graphicFrameLocks noGrp="1"/>
          </p:cNvGraphicFramePr>
          <p:nvPr/>
        </p:nvGraphicFramePr>
        <p:xfrm>
          <a:off x="963599" y="1676400"/>
          <a:ext cx="7546871" cy="3366000"/>
        </p:xfrm>
        <a:graphic>
          <a:graphicData uri="http://schemas.openxmlformats.org/drawingml/2006/table">
            <a:tbl>
              <a:tblPr firstRow="1" bandRow="1">
                <a:tableStyleId>{3B4B98B0-60AC-42C2-AFA5-B58CD77FA1E5}</a:tableStyleId>
              </a:tblPr>
              <a:tblGrid>
                <a:gridCol w="2700000"/>
                <a:gridCol w="828000"/>
                <a:gridCol w="740763"/>
                <a:gridCol w="968582"/>
                <a:gridCol w="740763"/>
                <a:gridCol w="828000"/>
                <a:gridCol w="740763"/>
              </a:tblGrid>
              <a:tr h="124406">
                <a:tc>
                  <a:txBody>
                    <a:bodyPr/>
                    <a:lstStyle/>
                    <a:p>
                      <a:r>
                        <a:rPr lang="en-GB" sz="1000" dirty="0" smtClean="0">
                          <a:solidFill>
                            <a:schemeClr val="bg1"/>
                          </a:solidFill>
                        </a:rPr>
                        <a:t>Ecosystem service</a:t>
                      </a:r>
                      <a:endParaRPr lang="en-GB" sz="1000" dirty="0">
                        <a:solidFill>
                          <a:schemeClr val="bg1"/>
                        </a:solidFill>
                      </a:endParaRPr>
                    </a:p>
                  </a:txBody>
                  <a:tcPr marL="36000" marR="36000" marT="36000" marB="36000">
                    <a:solidFill>
                      <a:srgbClr val="0070C0"/>
                    </a:solidFill>
                  </a:tcPr>
                </a:tc>
                <a:tc>
                  <a:txBody>
                    <a:bodyPr/>
                    <a:lstStyle/>
                    <a:p>
                      <a:pPr algn="ctr"/>
                      <a:r>
                        <a:rPr lang="en-GB" sz="1000" smtClean="0">
                          <a:solidFill>
                            <a:schemeClr val="bg1"/>
                          </a:solidFill>
                        </a:rPr>
                        <a:t>Dependence</a:t>
                      </a:r>
                      <a:endParaRPr lang="en-GB" sz="1000">
                        <a:solidFill>
                          <a:schemeClr val="bg1"/>
                        </a:solidFill>
                      </a:endParaRPr>
                    </a:p>
                  </a:txBody>
                  <a:tcPr marL="36000" marR="36000" marT="36000" marB="36000">
                    <a:solidFill>
                      <a:srgbClr val="0070C0"/>
                    </a:solidFill>
                  </a:tcPr>
                </a:tc>
                <a:tc>
                  <a:txBody>
                    <a:bodyPr/>
                    <a:lstStyle/>
                    <a:p>
                      <a:pPr algn="ctr"/>
                      <a:r>
                        <a:rPr lang="en-GB" sz="1000" smtClean="0">
                          <a:solidFill>
                            <a:schemeClr val="bg1"/>
                          </a:solidFill>
                        </a:rPr>
                        <a:t>Impact</a:t>
                      </a:r>
                      <a:endParaRPr lang="en-GB" sz="1000">
                        <a:solidFill>
                          <a:schemeClr val="bg1"/>
                        </a:solidFill>
                      </a:endParaRPr>
                    </a:p>
                  </a:txBody>
                  <a:tcPr marL="36000" marR="36000" marT="36000" marB="36000">
                    <a:solidFill>
                      <a:srgbClr val="0070C0"/>
                    </a:solidFill>
                  </a:tcPr>
                </a:tc>
                <a:tc>
                  <a:txBody>
                    <a:bodyPr/>
                    <a:lstStyle/>
                    <a:p>
                      <a:pPr algn="ctr"/>
                      <a:r>
                        <a:rPr lang="en-GB" sz="1000" smtClean="0">
                          <a:solidFill>
                            <a:schemeClr val="bg1"/>
                          </a:solidFill>
                        </a:rPr>
                        <a:t>Dependence</a:t>
                      </a:r>
                      <a:endParaRPr lang="en-GB" sz="1000">
                        <a:solidFill>
                          <a:schemeClr val="bg1"/>
                        </a:solidFill>
                      </a:endParaRPr>
                    </a:p>
                  </a:txBody>
                  <a:tcPr marL="36000" marR="36000" marT="36000" marB="36000">
                    <a:solidFill>
                      <a:srgbClr val="0070C0"/>
                    </a:solidFill>
                  </a:tcPr>
                </a:tc>
                <a:tc>
                  <a:txBody>
                    <a:bodyPr/>
                    <a:lstStyle/>
                    <a:p>
                      <a:pPr algn="ctr"/>
                      <a:r>
                        <a:rPr lang="en-GB" sz="1000" smtClean="0">
                          <a:solidFill>
                            <a:schemeClr val="bg1"/>
                          </a:solidFill>
                        </a:rPr>
                        <a:t>Impact</a:t>
                      </a:r>
                      <a:endParaRPr lang="en-GB" sz="1000">
                        <a:solidFill>
                          <a:schemeClr val="bg1"/>
                        </a:solidFill>
                      </a:endParaRPr>
                    </a:p>
                  </a:txBody>
                  <a:tcPr marL="36000" marR="36000" marT="36000" marB="36000">
                    <a:solidFill>
                      <a:srgbClr val="0070C0"/>
                    </a:solidFill>
                  </a:tcPr>
                </a:tc>
                <a:tc>
                  <a:txBody>
                    <a:bodyPr/>
                    <a:lstStyle/>
                    <a:p>
                      <a:pPr algn="ctr"/>
                      <a:r>
                        <a:rPr lang="en-GB" sz="1000" smtClean="0">
                          <a:solidFill>
                            <a:schemeClr val="bg1"/>
                          </a:solidFill>
                        </a:rPr>
                        <a:t>Dependence</a:t>
                      </a:r>
                      <a:endParaRPr lang="en-GB" sz="1000">
                        <a:solidFill>
                          <a:schemeClr val="bg1"/>
                        </a:solidFill>
                      </a:endParaRPr>
                    </a:p>
                  </a:txBody>
                  <a:tcPr marL="36000" marR="36000" marT="36000" marB="36000">
                    <a:solidFill>
                      <a:srgbClr val="0070C0"/>
                    </a:solidFill>
                  </a:tcPr>
                </a:tc>
                <a:tc>
                  <a:txBody>
                    <a:bodyPr/>
                    <a:lstStyle/>
                    <a:p>
                      <a:pPr algn="ctr"/>
                      <a:r>
                        <a:rPr lang="en-GB" sz="1000" smtClean="0">
                          <a:solidFill>
                            <a:schemeClr val="bg1"/>
                          </a:solidFill>
                        </a:rPr>
                        <a:t>Impact</a:t>
                      </a:r>
                      <a:endParaRPr lang="en-GB" sz="1000">
                        <a:solidFill>
                          <a:schemeClr val="bg1"/>
                        </a:solidFill>
                      </a:endParaRPr>
                    </a:p>
                  </a:txBody>
                  <a:tcPr marL="36000" marR="36000" marT="36000" marB="36000">
                    <a:solidFill>
                      <a:srgbClr val="0070C0"/>
                    </a:solidFill>
                  </a:tcPr>
                </a:tc>
              </a:tr>
              <a:tr h="124406">
                <a:tc gridSpan="7">
                  <a:txBody>
                    <a:bodyPr/>
                    <a:lstStyle/>
                    <a:p>
                      <a:pPr algn="l"/>
                      <a:r>
                        <a:rPr lang="en-GB" sz="1000" b="1" smtClean="0"/>
                        <a:t>Regulating</a:t>
                      </a:r>
                      <a:endParaRPr lang="en-GB" sz="1000" b="1">
                        <a:solidFill>
                          <a:schemeClr val="tx1"/>
                        </a:solidFill>
                      </a:endParaRPr>
                    </a:p>
                  </a:txBody>
                  <a:tcPr marL="36000" marR="36000" marT="36000" marB="36000">
                    <a:solidFill>
                      <a:srgbClr val="92D050"/>
                    </a:solidFill>
                  </a:tcPr>
                </a:tc>
                <a:tc hMerge="1">
                  <a:txBody>
                    <a:bodyPr/>
                    <a:lstStyle/>
                    <a:p>
                      <a:endParaRPr 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r h="124406">
                <a:tc>
                  <a:txBody>
                    <a:bodyPr/>
                    <a:lstStyle/>
                    <a:p>
                      <a:r>
                        <a:rPr lang="en-GB" sz="1000" smtClean="0"/>
                        <a:t>Air quality regulation</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endParaRPr lang="en-US" sz="1000">
                        <a:solidFill>
                          <a:schemeClr val="tx1"/>
                        </a:solidFill>
                      </a:endParaRPr>
                    </a:p>
                  </a:txBody>
                  <a:tcPr marL="36000" marR="36000" marT="36000" marB="36000"/>
                </a:tc>
                <a:tc>
                  <a:txBody>
                    <a:bodyPr/>
                    <a:lstStyle/>
                    <a:p>
                      <a:pPr algn="ctr"/>
                      <a:r>
                        <a:rPr lang="en-GB" sz="1000" smtClean="0"/>
                        <a:t>? ?</a:t>
                      </a:r>
                      <a:endParaRPr lang="en-GB" sz="100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Global climate regulation</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r>
                        <a:rPr lang="en-GB" sz="1000" smtClean="0">
                          <a:sym typeface="Wingdings"/>
                        </a:rPr>
                        <a:t></a:t>
                      </a:r>
                      <a:endParaRPr lang="en-GB" sz="1000">
                        <a:solidFill>
                          <a:schemeClr val="tx1"/>
                        </a:solidFill>
                      </a:endParaRPr>
                    </a:p>
                  </a:txBody>
                  <a:tcPr marL="36000" marR="36000" marT="36000" marB="36000"/>
                </a:tc>
                <a:tc>
                  <a:txBody>
                    <a:bodyPr/>
                    <a:lstStyle/>
                    <a:p>
                      <a:pPr algn="ctr"/>
                      <a:r>
                        <a:rPr lang="en-GB" sz="1000" baseline="0" smtClean="0">
                          <a:sym typeface="Wingdings"/>
                        </a:rPr>
                        <a:t> </a:t>
                      </a:r>
                      <a:r>
                        <a:rPr lang="en-GB" sz="1000" smtClean="0">
                          <a:sym typeface="Wingdings"/>
                        </a:rPr>
                        <a:t>+</a:t>
                      </a:r>
                      <a:endParaRPr lang="en-GB" sz="100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Regional/local</a:t>
                      </a:r>
                      <a:r>
                        <a:rPr lang="en-GB" sz="1000" baseline="0" smtClean="0"/>
                        <a:t> climate regulation</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r>
                        <a:rPr lang="en-GB" sz="1000" smtClean="0">
                          <a:sym typeface="Wingdings"/>
                        </a:rPr>
                        <a:t></a:t>
                      </a:r>
                      <a:endParaRPr lang="en-GB" sz="1000">
                        <a:solidFill>
                          <a:schemeClr val="tx1"/>
                        </a:solidFill>
                      </a:endParaRPr>
                    </a:p>
                  </a:txBody>
                  <a:tcPr marL="36000" marR="36000" marT="36000" marB="36000"/>
                </a:tc>
                <a:tc>
                  <a:txBody>
                    <a:bodyPr/>
                    <a:lstStyle/>
                    <a:p>
                      <a:pPr algn="ctr"/>
                      <a:r>
                        <a:rPr lang="en-GB" sz="1000" smtClean="0">
                          <a:sym typeface="Wingdings"/>
                        </a:rPr>
                        <a:t></a:t>
                      </a:r>
                      <a:r>
                        <a:rPr lang="en-GB" sz="1000" baseline="0" smtClean="0">
                          <a:sym typeface="Wingdings"/>
                        </a:rPr>
                        <a:t> </a:t>
                      </a:r>
                      <a:r>
                        <a:rPr lang="en-GB" sz="1000" smtClean="0">
                          <a:sym typeface="Wingdings"/>
                        </a:rPr>
                        <a:t>+</a:t>
                      </a:r>
                      <a:endParaRPr lang="en-GB" sz="100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Water</a:t>
                      </a:r>
                      <a:r>
                        <a:rPr lang="en-GB" sz="1000" baseline="0" smtClean="0"/>
                        <a:t> regulation</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r>
                        <a:rPr lang="en-GB" sz="1000" baseline="0" smtClean="0">
                          <a:sym typeface="Wingdings"/>
                        </a:rPr>
                        <a:t></a:t>
                      </a:r>
                      <a:endParaRPr lang="en-GB" sz="1000">
                        <a:solidFill>
                          <a:schemeClr val="tx1"/>
                        </a:solidFill>
                      </a:endParaRPr>
                    </a:p>
                  </a:txBody>
                  <a:tcPr marL="36000" marR="36000" marT="36000" marB="36000"/>
                </a:tc>
                <a:tc>
                  <a:txBody>
                    <a:bodyPr/>
                    <a:lstStyle/>
                    <a:p>
                      <a:pPr algn="ctr"/>
                      <a:r>
                        <a:rPr lang="en-GB" sz="1000" baseline="0" smtClean="0">
                          <a:sym typeface="Wingdings"/>
                        </a:rPr>
                        <a:t> </a:t>
                      </a:r>
                      <a:r>
                        <a:rPr lang="en-GB" sz="1000" smtClean="0">
                          <a:sym typeface="Wingdings"/>
                        </a:rPr>
                        <a:t>–</a:t>
                      </a:r>
                      <a:endParaRPr lang="en-GB" sz="100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Erosion regulation</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r>
                        <a:rPr lang="en-GB" sz="1000" smtClean="0">
                          <a:sym typeface="Wingdings"/>
                        </a:rPr>
                        <a:t></a:t>
                      </a:r>
                      <a:endParaRPr lang="en-GB" sz="1000">
                        <a:solidFill>
                          <a:schemeClr val="tx1"/>
                        </a:solidFill>
                      </a:endParaRPr>
                    </a:p>
                  </a:txBody>
                  <a:tcPr marL="36000" marR="36000" marT="36000" marB="36000"/>
                </a:tc>
                <a:tc>
                  <a:txBody>
                    <a:bodyPr/>
                    <a:lstStyle/>
                    <a:p>
                      <a:pPr algn="ctr"/>
                      <a:r>
                        <a:rPr lang="en-GB" sz="1000" smtClean="0">
                          <a:sym typeface="Wingdings"/>
                        </a:rPr>
                        <a:t></a:t>
                      </a:r>
                      <a:r>
                        <a:rPr lang="en-GB" sz="1000" baseline="0" smtClean="0">
                          <a:sym typeface="Wingdings"/>
                        </a:rPr>
                        <a:t> </a:t>
                      </a:r>
                      <a:r>
                        <a:rPr lang="en-GB" sz="1000" smtClean="0">
                          <a:sym typeface="Wingdings"/>
                        </a:rPr>
                        <a:t>–</a:t>
                      </a:r>
                      <a:endParaRPr lang="en-GB" sz="100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Water purification and waste treatment</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endParaRPr lang="en-US" sz="1000">
                        <a:solidFill>
                          <a:schemeClr val="tx1"/>
                        </a:solidFill>
                      </a:endParaRPr>
                    </a:p>
                  </a:txBody>
                  <a:tcPr marL="36000" marR="36000" marT="36000" marB="36000"/>
                </a:tc>
                <a:tc>
                  <a:txBody>
                    <a:bodyPr/>
                    <a:lstStyle/>
                    <a:p>
                      <a:pPr algn="ctr"/>
                      <a:r>
                        <a:rPr lang="en-GB" sz="1000" smtClean="0">
                          <a:sym typeface="Wingdings"/>
                        </a:rPr>
                        <a:t></a:t>
                      </a:r>
                      <a:r>
                        <a:rPr lang="en-GB" sz="1000" baseline="0" smtClean="0">
                          <a:sym typeface="Wingdings"/>
                        </a:rPr>
                        <a:t> </a:t>
                      </a:r>
                      <a:r>
                        <a:rPr lang="en-GB" sz="1000" smtClean="0">
                          <a:sym typeface="Wingdings"/>
                        </a:rPr>
                        <a:t>–</a:t>
                      </a:r>
                      <a:endParaRPr lang="en-GB" sz="100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Disease regulation</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endParaRPr lang="en-US" sz="1000">
                        <a:solidFill>
                          <a:schemeClr val="tx1"/>
                        </a:solidFill>
                      </a:endParaRPr>
                    </a:p>
                  </a:txBody>
                  <a:tcPr marL="36000" marR="36000" marT="36000" marB="36000"/>
                </a:tc>
                <a:tc>
                  <a:txBody>
                    <a:bodyPr/>
                    <a:lstStyle/>
                    <a:p>
                      <a:pPr algn="ctr"/>
                      <a:endParaRPr lang="en-US" sz="100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Pest regulation</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endParaRPr lang="en-US" sz="1000">
                        <a:solidFill>
                          <a:schemeClr val="tx1"/>
                        </a:solidFill>
                      </a:endParaRPr>
                    </a:p>
                  </a:txBody>
                  <a:tcPr marL="36000" marR="36000" marT="36000" marB="36000"/>
                </a:tc>
                <a:tc>
                  <a:txBody>
                    <a:bodyPr/>
                    <a:lstStyle/>
                    <a:p>
                      <a:pPr algn="ctr"/>
                      <a:endParaRPr lang="en-US" sz="100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Pollination</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endParaRPr lang="en-US" sz="1000">
                        <a:solidFill>
                          <a:schemeClr val="tx1"/>
                        </a:solidFill>
                      </a:endParaRPr>
                    </a:p>
                  </a:txBody>
                  <a:tcPr marL="36000" marR="36000" marT="36000" marB="36000"/>
                </a:tc>
                <a:tc>
                  <a:txBody>
                    <a:bodyPr/>
                    <a:lstStyle/>
                    <a:p>
                      <a:pPr algn="ctr"/>
                      <a:endParaRPr lang="en-US" sz="100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smtClean="0"/>
                        <a:t>Natural</a:t>
                      </a:r>
                      <a:r>
                        <a:rPr lang="en-GB" sz="1000" baseline="0" smtClean="0"/>
                        <a:t> hazard regulation</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endParaRPr lang="en-US" sz="1000">
                        <a:solidFill>
                          <a:schemeClr val="tx1"/>
                        </a:solidFill>
                      </a:endParaRPr>
                    </a:p>
                  </a:txBody>
                  <a:tcPr marL="36000" marR="36000" marT="36000" marB="36000"/>
                </a:tc>
                <a:tc>
                  <a:txBody>
                    <a:bodyPr/>
                    <a:lstStyle/>
                    <a:p>
                      <a:pPr algn="ctr"/>
                      <a:endParaRPr lang="en-US" sz="100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gridSpan="7">
                  <a:txBody>
                    <a:bodyPr/>
                    <a:lstStyle/>
                    <a:p>
                      <a:pPr algn="l"/>
                      <a:r>
                        <a:rPr lang="en-GB" sz="1000" b="1" smtClean="0"/>
                        <a:t>Cultural</a:t>
                      </a:r>
                      <a:endParaRPr lang="en-GB" sz="1000" b="1">
                        <a:solidFill>
                          <a:schemeClr val="tx1"/>
                        </a:solidFill>
                      </a:endParaRPr>
                    </a:p>
                  </a:txBody>
                  <a:tcPr marL="36000" marR="36000" marT="36000" marB="36000">
                    <a:solidFill>
                      <a:srgbClr val="92D050"/>
                    </a:solidFill>
                  </a:tcPr>
                </a:tc>
                <a:tc hMerge="1">
                  <a:txBody>
                    <a:bodyPr/>
                    <a:lstStyle/>
                    <a:p>
                      <a:endParaRPr lang="en-US" sz="10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sz="10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sz="10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r h="124406">
                <a:tc>
                  <a:txBody>
                    <a:bodyPr/>
                    <a:lstStyle/>
                    <a:p>
                      <a:r>
                        <a:rPr lang="en-GB" sz="1000" smtClean="0"/>
                        <a:t>Recreation and ecotourism</a:t>
                      </a:r>
                      <a:endParaRPr lang="en-GB" sz="100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endParaRPr lang="en-US" sz="1000">
                        <a:solidFill>
                          <a:schemeClr val="tx1"/>
                        </a:solidFill>
                      </a:endParaRPr>
                    </a:p>
                  </a:txBody>
                  <a:tcPr marL="36000" marR="36000" marT="36000" marB="36000"/>
                </a:tc>
                <a:tc>
                  <a:txBody>
                    <a:bodyPr/>
                    <a:lstStyle/>
                    <a:p>
                      <a:pPr algn="ctr"/>
                      <a:r>
                        <a:rPr lang="en-GB" sz="1000" baseline="0" smtClean="0">
                          <a:sym typeface="Wingdings"/>
                        </a:rPr>
                        <a:t> </a:t>
                      </a:r>
                      <a:r>
                        <a:rPr lang="en-GB" sz="1000" smtClean="0">
                          <a:sym typeface="Wingdings"/>
                        </a:rPr>
                        <a:t>+</a:t>
                      </a:r>
                      <a:endParaRPr lang="en-GB" sz="100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r h="124406">
                <a:tc>
                  <a:txBody>
                    <a:bodyPr/>
                    <a:lstStyle/>
                    <a:p>
                      <a:r>
                        <a:rPr lang="en-GB" sz="1000" dirty="0" smtClean="0"/>
                        <a:t>Ethical values</a:t>
                      </a:r>
                      <a:endParaRPr lang="en-GB" sz="1000" dirty="0">
                        <a:solidFill>
                          <a:schemeClr val="tx1"/>
                        </a:solidFill>
                      </a:endParaRPr>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c>
                  <a:txBody>
                    <a:bodyPr/>
                    <a:lstStyle/>
                    <a:p>
                      <a:pPr algn="ctr"/>
                      <a:endParaRPr lang="en-US" sz="1000">
                        <a:solidFill>
                          <a:schemeClr val="tx1"/>
                        </a:solidFill>
                      </a:endParaRPr>
                    </a:p>
                  </a:txBody>
                  <a:tcPr marL="36000" marR="36000" marT="36000" marB="36000"/>
                </a:tc>
                <a:tc>
                  <a:txBody>
                    <a:bodyPr/>
                    <a:lstStyle/>
                    <a:p>
                      <a:pPr algn="ctr"/>
                      <a:r>
                        <a:rPr lang="en-GB" sz="1000" smtClean="0">
                          <a:sym typeface="Wingdings"/>
                        </a:rPr>
                        <a:t></a:t>
                      </a:r>
                      <a:r>
                        <a:rPr lang="en-GB" sz="1000" baseline="0" smtClean="0">
                          <a:sym typeface="Wingdings"/>
                        </a:rPr>
                        <a:t> </a:t>
                      </a:r>
                      <a:r>
                        <a:rPr lang="en-GB" sz="1000" smtClean="0">
                          <a:sym typeface="Wingdings"/>
                        </a:rPr>
                        <a:t>+</a:t>
                      </a:r>
                      <a:endParaRPr lang="en-GB" sz="1000"/>
                    </a:p>
                  </a:txBody>
                  <a:tcPr marL="36000" marR="36000" marT="36000" marB="36000"/>
                </a:tc>
                <a:tc gridSpan="2">
                  <a:txBody>
                    <a:bodyPr/>
                    <a:lstStyle/>
                    <a:p>
                      <a:pPr algn="ctr"/>
                      <a:endParaRPr lang="en-US" sz="1000">
                        <a:solidFill>
                          <a:schemeClr val="tx1"/>
                        </a:solidFill>
                      </a:endParaRPr>
                    </a:p>
                  </a:txBody>
                  <a:tcPr marL="36000" marR="36000" marT="36000" marB="36000">
                    <a:solidFill>
                      <a:srgbClr val="E1EBF7"/>
                    </a:solidFill>
                  </a:tcPr>
                </a:tc>
                <a:tc hMerge="1">
                  <a:txBody>
                    <a:bodyPr/>
                    <a:lstStyle/>
                    <a:p>
                      <a:endParaRPr lang="en-US"/>
                    </a:p>
                  </a:txBody>
                  <a:tcPr/>
                </a:tc>
              </a:tr>
            </a:tbl>
          </a:graphicData>
        </a:graphic>
      </p:graphicFrame>
      <p:sp>
        <p:nvSpPr>
          <p:cNvPr id="8" name="AutoShape 41"/>
          <p:cNvSpPr>
            <a:spLocks noChangeArrowheads="1"/>
          </p:cNvSpPr>
          <p:nvPr>
            <p:custDataLst>
              <p:tags r:id="rId1"/>
            </p:custDataLst>
          </p:nvPr>
        </p:nvSpPr>
        <p:spPr bwMode="gray">
          <a:xfrm>
            <a:off x="3813657" y="1209675"/>
            <a:ext cx="1674317" cy="381000"/>
          </a:xfrm>
          <a:prstGeom prst="homePlate">
            <a:avLst>
              <a:gd name="adj" fmla="val 28642"/>
            </a:avLst>
          </a:prstGeom>
          <a:solidFill>
            <a:srgbClr val="00B0F0"/>
          </a:solidFill>
          <a:ln w="6350">
            <a:noFill/>
            <a:miter lim="800000"/>
            <a:headEnd type="none" w="sm" len="sm"/>
            <a:tailEnd type="none" w="sm" len="sm"/>
          </a:ln>
          <a:effectLst/>
        </p:spPr>
        <p:txBody>
          <a:bodyPr wrap="none" lIns="54000" tIns="54000" rIns="54000" bIns="54000" anchor="ctr"/>
          <a:lstStyle/>
          <a:p>
            <a:pPr algn="ctr" defTabSz="762000" eaLnBrk="0" hangingPunct="0"/>
            <a:r>
              <a:rPr lang="en-GB" sz="1000" b="1" smtClean="0">
                <a:solidFill>
                  <a:schemeClr val="bg1"/>
                </a:solidFill>
                <a:latin typeface="Arial"/>
              </a:rPr>
              <a:t>Suppliers</a:t>
            </a:r>
            <a:endParaRPr lang="en-GB" sz="1000" b="1">
              <a:solidFill>
                <a:schemeClr val="bg1"/>
              </a:solidFill>
              <a:latin typeface="Arial"/>
            </a:endParaRPr>
          </a:p>
        </p:txBody>
      </p:sp>
      <p:sp>
        <p:nvSpPr>
          <p:cNvPr id="9" name="AutoShape 42"/>
          <p:cNvSpPr>
            <a:spLocks noChangeArrowheads="1"/>
          </p:cNvSpPr>
          <p:nvPr>
            <p:custDataLst>
              <p:tags r:id="rId2"/>
            </p:custDataLst>
          </p:nvPr>
        </p:nvSpPr>
        <p:spPr bwMode="gray">
          <a:xfrm>
            <a:off x="7040550" y="1209675"/>
            <a:ext cx="1571624" cy="381000"/>
          </a:xfrm>
          <a:prstGeom prst="chevron">
            <a:avLst>
              <a:gd name="adj" fmla="val 29540"/>
            </a:avLst>
          </a:prstGeom>
          <a:solidFill>
            <a:srgbClr val="00B0F0"/>
          </a:solidFill>
          <a:ln w="6350">
            <a:noFill/>
            <a:miter lim="800000"/>
            <a:headEnd type="none" w="sm" len="sm"/>
            <a:tailEnd type="none" w="sm" len="sm"/>
          </a:ln>
          <a:effectLst/>
        </p:spPr>
        <p:txBody>
          <a:bodyPr wrap="none" lIns="54000" tIns="54000" rIns="54000" bIns="54000" anchor="ctr"/>
          <a:lstStyle/>
          <a:p>
            <a:pPr algn="ctr" defTabSz="762000" eaLnBrk="0" hangingPunct="0"/>
            <a:r>
              <a:rPr lang="en-GB" sz="1000" b="1" smtClean="0">
                <a:solidFill>
                  <a:schemeClr val="bg1"/>
                </a:solidFill>
                <a:latin typeface="Arial"/>
              </a:rPr>
              <a:t>Customers</a:t>
            </a:r>
            <a:endParaRPr lang="en-GB" sz="1000" b="1">
              <a:solidFill>
                <a:schemeClr val="bg1"/>
              </a:solidFill>
              <a:latin typeface="Arial"/>
            </a:endParaRPr>
          </a:p>
        </p:txBody>
      </p:sp>
      <p:sp>
        <p:nvSpPr>
          <p:cNvPr id="10" name="AutoShape 43"/>
          <p:cNvSpPr>
            <a:spLocks noChangeArrowheads="1"/>
          </p:cNvSpPr>
          <p:nvPr>
            <p:custDataLst>
              <p:tags r:id="rId3"/>
            </p:custDataLst>
          </p:nvPr>
        </p:nvSpPr>
        <p:spPr bwMode="gray">
          <a:xfrm>
            <a:off x="5440349" y="1209675"/>
            <a:ext cx="1657350" cy="381000"/>
          </a:xfrm>
          <a:prstGeom prst="chevron">
            <a:avLst>
              <a:gd name="adj" fmla="val 29575"/>
            </a:avLst>
          </a:prstGeom>
          <a:solidFill>
            <a:srgbClr val="00B0F0"/>
          </a:solidFill>
          <a:ln w="6350">
            <a:noFill/>
            <a:miter lim="800000"/>
            <a:headEnd type="none" w="sm" len="sm"/>
            <a:tailEnd type="none" w="sm" len="sm"/>
          </a:ln>
          <a:effectLst/>
        </p:spPr>
        <p:txBody>
          <a:bodyPr wrap="none" lIns="54000" tIns="54000" rIns="54000" bIns="54000" anchor="ctr"/>
          <a:lstStyle/>
          <a:p>
            <a:pPr algn="ctr" defTabSz="762000" eaLnBrk="0" hangingPunct="0"/>
            <a:r>
              <a:rPr lang="en-GB" sz="1000" b="1" smtClean="0">
                <a:solidFill>
                  <a:schemeClr val="bg1"/>
                </a:solidFill>
                <a:latin typeface="Arial"/>
              </a:rPr>
              <a:t>Company operations</a:t>
            </a:r>
            <a:endParaRPr lang="en-GB" sz="1000" b="1">
              <a:solidFill>
                <a:schemeClr val="bg1"/>
              </a:solidFill>
              <a:latin typeface="Arial"/>
            </a:endParaRPr>
          </a:p>
        </p:txBody>
      </p:sp>
      <p:sp>
        <p:nvSpPr>
          <p:cNvPr id="11" name="Rectangle 10"/>
          <p:cNvSpPr/>
          <p:nvPr/>
        </p:nvSpPr>
        <p:spPr>
          <a:xfrm>
            <a:off x="971551" y="5764614"/>
            <a:ext cx="7715250" cy="184666"/>
          </a:xfrm>
          <a:prstGeom prst="rect">
            <a:avLst/>
          </a:prstGeom>
        </p:spPr>
        <p:txBody>
          <a:bodyPr wrap="square" lIns="0" tIns="0" rIns="0" bIns="0">
            <a:spAutoFit/>
          </a:bodyPr>
          <a:lstStyle/>
          <a:p>
            <a:pPr algn="r"/>
            <a:r>
              <a:rPr lang="en-GB" sz="1200" dirty="0" smtClean="0">
                <a:solidFill>
                  <a:schemeClr val="bg2">
                    <a:lumMod val="50000"/>
                  </a:schemeClr>
                </a:solidFill>
              </a:rPr>
              <a:t>Source: WRI, Ecosystem Services Review Standard Presentation</a:t>
            </a:r>
            <a:endParaRPr lang="en-GB" sz="1200" dirty="0">
              <a:solidFill>
                <a:schemeClr val="bg2">
                  <a:lumMod val="50000"/>
                </a:schemeClr>
              </a:solidFill>
            </a:endParaRPr>
          </a:p>
        </p:txBody>
      </p:sp>
      <p:sp>
        <p:nvSpPr>
          <p:cNvPr id="12" name="Text Box 8"/>
          <p:cNvSpPr txBox="1">
            <a:spLocks noChangeArrowheads="1"/>
          </p:cNvSpPr>
          <p:nvPr>
            <p:custDataLst>
              <p:tags r:id="rId4"/>
            </p:custDataLst>
          </p:nvPr>
        </p:nvSpPr>
        <p:spPr bwMode="auto">
          <a:xfrm>
            <a:off x="979221" y="5404574"/>
            <a:ext cx="7648523" cy="184666"/>
          </a:xfrm>
          <a:prstGeom prst="rect">
            <a:avLst/>
          </a:prstGeom>
          <a:noFill/>
          <a:ln w="6350">
            <a:noFill/>
            <a:miter lim="800000"/>
            <a:headEnd type="none" w="sm" len="sm"/>
            <a:tailEnd type="none" w="sm" len="sm"/>
          </a:ln>
          <a:effectLst/>
        </p:spPr>
        <p:txBody>
          <a:bodyPr wrap="square" lIns="0" tIns="0" rIns="0" bIns="0" anchor="b">
            <a:spAutoFit/>
          </a:bodyPr>
          <a:lstStyle/>
          <a:p>
            <a:pPr defTabSz="360000" eaLnBrk="0" hangingPunct="0">
              <a:spcBef>
                <a:spcPts val="200"/>
              </a:spcBef>
              <a:tabLst>
                <a:tab pos="541338" algn="l"/>
                <a:tab pos="803275" algn="l"/>
                <a:tab pos="1255713" algn="l"/>
                <a:tab pos="1527175" algn="l"/>
                <a:tab pos="2330450" algn="l"/>
                <a:tab pos="2782888" algn="l"/>
                <a:tab pos="3052763" algn="l"/>
                <a:tab pos="4214813" algn="l"/>
                <a:tab pos="4484688" algn="l"/>
                <a:tab pos="5827713" algn="l"/>
                <a:tab pos="6099175" algn="l"/>
              </a:tabLst>
            </a:pPr>
            <a:r>
              <a:rPr lang="en-GB" sz="1200" dirty="0" smtClean="0">
                <a:solidFill>
                  <a:srgbClr val="7F7F7F"/>
                </a:solidFill>
                <a:latin typeface="+mj-lt"/>
                <a:cs typeface="Arial" pitchFamily="34" charset="0"/>
              </a:rPr>
              <a:t>Key:	</a:t>
            </a:r>
            <a:r>
              <a:rPr lang="en-GB" sz="1200" dirty="0" smtClean="0">
                <a:solidFill>
                  <a:srgbClr val="7F7F7F"/>
                </a:solidFill>
                <a:latin typeface="+mj-lt"/>
                <a:sym typeface="Wingdings"/>
              </a:rPr>
              <a:t>	High		Medium	Low	+ 	Positive impact	–	Negative impact	?	Don’t know</a:t>
            </a:r>
            <a:endParaRPr lang="en-GB" sz="1200" dirty="0" smtClean="0">
              <a:solidFill>
                <a:srgbClr val="7F7F7F"/>
              </a:solidFill>
              <a:latin typeface="+mj-lt"/>
              <a:cs typeface="Arial" pitchFamily="34" charset="0"/>
            </a:endParaRPr>
          </a:p>
        </p:txBody>
      </p:sp>
    </p:spTree>
    <p:extLst>
      <p:ext uri="{BB962C8B-B14F-4D97-AF65-F5344CB8AC3E}">
        <p14:creationId xmlns="" xmlns:p14="http://schemas.microsoft.com/office/powerpoint/2010/main" val="27437362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wn Arrow 32"/>
          <p:cNvSpPr/>
          <p:nvPr/>
        </p:nvSpPr>
        <p:spPr>
          <a:xfrm flipV="1">
            <a:off x="4736314" y="2210953"/>
            <a:ext cx="195246" cy="205568"/>
          </a:xfrm>
          <a:prstGeom prst="downArrow">
            <a:avLst>
              <a:gd name="adj1" fmla="val 50000"/>
              <a:gd name="adj2"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a:spLocks/>
          </p:cNvSpPr>
          <p:nvPr/>
        </p:nvSpPr>
        <p:spPr>
          <a:xfrm flipV="1">
            <a:off x="4736314" y="4058772"/>
            <a:ext cx="195246" cy="205568"/>
          </a:xfrm>
          <a:prstGeom prst="downArrow">
            <a:avLst>
              <a:gd name="adj1" fmla="val 50000"/>
              <a:gd name="adj2"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a:spLocks/>
          </p:cNvSpPr>
          <p:nvPr/>
        </p:nvSpPr>
        <p:spPr>
          <a:xfrm flipV="1">
            <a:off x="7524328" y="4058772"/>
            <a:ext cx="195246" cy="205567"/>
          </a:xfrm>
          <a:prstGeom prst="downArrow">
            <a:avLst>
              <a:gd name="adj1" fmla="val 50000"/>
              <a:gd name="adj2"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a:spLocks/>
          </p:cNvSpPr>
          <p:nvPr/>
        </p:nvSpPr>
        <p:spPr>
          <a:xfrm flipV="1">
            <a:off x="1691680" y="4058772"/>
            <a:ext cx="195246" cy="205567"/>
          </a:xfrm>
          <a:prstGeom prst="downArrow">
            <a:avLst>
              <a:gd name="adj1" fmla="val 50000"/>
              <a:gd name="adj2"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00112" y="620688"/>
            <a:ext cx="7867650" cy="792162"/>
          </a:xfrm>
        </p:spPr>
        <p:txBody>
          <a:bodyPr>
            <a:normAutofit fontScale="90000"/>
          </a:bodyPr>
          <a:lstStyle/>
          <a:p>
            <a:r>
              <a:rPr lang="en-GB" dirty="0" smtClean="0"/>
              <a:t>Step 3. Ecosystem service trends and drivers framework</a:t>
            </a:r>
            <a:endParaRPr lang="en-GB" dirty="0"/>
          </a:p>
        </p:txBody>
      </p:sp>
      <p:graphicFrame>
        <p:nvGraphicFramePr>
          <p:cNvPr id="28" name="Group 37"/>
          <p:cNvGraphicFramePr>
            <a:graphicFrameLocks noGrp="1"/>
          </p:cNvGraphicFramePr>
          <p:nvPr>
            <p:extLst>
              <p:ext uri="{D42A27DB-BD31-4B8C-83A1-F6EECF244321}">
                <p14:modId xmlns="" xmlns:p14="http://schemas.microsoft.com/office/powerpoint/2010/main" val="1224106332"/>
              </p:ext>
            </p:extLst>
          </p:nvPr>
        </p:nvGraphicFramePr>
        <p:xfrm>
          <a:off x="2901315" y="1196975"/>
          <a:ext cx="3865246" cy="998835"/>
        </p:xfrm>
        <a:graphic>
          <a:graphicData uri="http://schemas.openxmlformats.org/drawingml/2006/table">
            <a:tbl>
              <a:tblPr firstRow="1">
                <a:tableStyleId>{69012ECD-51FC-41F1-AA8D-1B2483CD663E}</a:tableStyleId>
              </a:tblPr>
              <a:tblGrid>
                <a:gridCol w="3865246"/>
              </a:tblGrid>
              <a:tr h="0">
                <a:tc>
                  <a:txBody>
                    <a:bodyPr/>
                    <a:lstStyle/>
                    <a:p>
                      <a:pPr marL="0" marR="0" lvl="0" indent="0" algn="l" defTabSz="762000" rtl="0" eaLnBrk="1" fontAlgn="base" latinLnBrk="0" hangingPunct="1">
                        <a:lnSpc>
                          <a:spcPct val="100000"/>
                        </a:lnSpc>
                        <a:spcBef>
                          <a:spcPts val="200"/>
                        </a:spcBef>
                        <a:spcAft>
                          <a:spcPts val="200"/>
                        </a:spcAft>
                        <a:buClrTx/>
                        <a:buSzTx/>
                        <a:buFontTx/>
                        <a:buNone/>
                        <a:tabLst/>
                      </a:pPr>
                      <a:r>
                        <a:rPr kumimoji="0" lang="en-GB" sz="1200" u="none" strike="noStrike" cap="none" normalizeH="0" baseline="0" smtClean="0">
                          <a:ln>
                            <a:noFill/>
                          </a:ln>
                          <a:effectLst/>
                        </a:rPr>
                        <a:t>Condition and trends in the ecosystem service</a:t>
                      </a:r>
                      <a:endParaRPr kumimoji="0" lang="en-GB" sz="1200" b="1" i="0" u="none" strike="noStrike" cap="none" normalizeH="0" baseline="0" smtClean="0">
                        <a:ln>
                          <a:noFill/>
                        </a:ln>
                        <a:solidFill>
                          <a:schemeClr val="bg1"/>
                        </a:solidFill>
                        <a:effectLst/>
                        <a:latin typeface="+mn-lt"/>
                        <a:cs typeface="Arial" pitchFamily="34" charset="0"/>
                      </a:endParaRPr>
                    </a:p>
                  </a:txBody>
                  <a:tcPr marL="54000" marR="54000" marT="36000" marB="36000" anchor="ctr" horzOverflow="overflow"/>
                </a:tc>
              </a:tr>
              <a:tr h="743955">
                <a:tc>
                  <a:txBody>
                    <a:bodyPr/>
                    <a:lstStyle/>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dirty="0" smtClean="0">
                          <a:ln>
                            <a:noFill/>
                          </a:ln>
                          <a:effectLst/>
                          <a:uLnTx/>
                          <a:uFillTx/>
                        </a:rPr>
                        <a:t>Supply and demand</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dirty="0" smtClean="0">
                          <a:ln>
                            <a:noFill/>
                          </a:ln>
                          <a:effectLst/>
                          <a:uLnTx/>
                          <a:uFillTx/>
                        </a:rPr>
                        <a:t>Quantity and quality</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dirty="0" smtClean="0">
                          <a:ln>
                            <a:noFill/>
                          </a:ln>
                          <a:effectLst/>
                          <a:uLnTx/>
                          <a:uFillTx/>
                        </a:rPr>
                        <a:t>Present and future</a:t>
                      </a:r>
                      <a:endParaRPr kumimoji="0" lang="en-GB" sz="1200" b="0" i="0" u="none" strike="noStrike" kern="1200" cap="none" spc="0" normalizeH="0" baseline="0" noProof="0" dirty="0" smtClean="0">
                        <a:ln>
                          <a:noFill/>
                        </a:ln>
                        <a:solidFill>
                          <a:srgbClr val="414042"/>
                        </a:solidFill>
                        <a:effectLst/>
                        <a:uLnTx/>
                        <a:uFillTx/>
                        <a:latin typeface="+mn-lt"/>
                        <a:ea typeface="+mn-ea"/>
                        <a:cs typeface="Arial" pitchFamily="34" charset="0"/>
                      </a:endParaRPr>
                    </a:p>
                  </a:txBody>
                  <a:tcPr marL="54000" marR="54000" marT="36000" marB="36000" horzOverflow="overflow"/>
                </a:tc>
              </a:tr>
            </a:tbl>
          </a:graphicData>
        </a:graphic>
      </p:graphicFrame>
      <p:graphicFrame>
        <p:nvGraphicFramePr>
          <p:cNvPr id="29" name="Group 37"/>
          <p:cNvGraphicFramePr>
            <a:graphicFrameLocks noGrp="1"/>
          </p:cNvGraphicFramePr>
          <p:nvPr>
            <p:extLst>
              <p:ext uri="{D42A27DB-BD31-4B8C-83A1-F6EECF244321}">
                <p14:modId xmlns="" xmlns:p14="http://schemas.microsoft.com/office/powerpoint/2010/main" val="1578511060"/>
              </p:ext>
            </p:extLst>
          </p:nvPr>
        </p:nvGraphicFramePr>
        <p:xfrm>
          <a:off x="3279449" y="2368164"/>
          <a:ext cx="3099441" cy="1678160"/>
        </p:xfrm>
        <a:graphic>
          <a:graphicData uri="http://schemas.openxmlformats.org/drawingml/2006/table">
            <a:tbl>
              <a:tblPr firstRow="1">
                <a:tableStyleId>{B301B821-A1FF-4177-AEE7-76D212191A09}</a:tableStyleId>
              </a:tblPr>
              <a:tblGrid>
                <a:gridCol w="3099441"/>
              </a:tblGrid>
              <a:tr h="0">
                <a:tc>
                  <a:txBody>
                    <a:bodyPr/>
                    <a:lstStyle/>
                    <a:p>
                      <a:pPr marL="0" marR="0" lvl="0" indent="0" algn="l" defTabSz="762000" rtl="0" eaLnBrk="1" fontAlgn="base" latinLnBrk="0" hangingPunct="1">
                        <a:lnSpc>
                          <a:spcPct val="100000"/>
                        </a:lnSpc>
                        <a:spcBef>
                          <a:spcPts val="200"/>
                        </a:spcBef>
                        <a:spcAft>
                          <a:spcPts val="200"/>
                        </a:spcAft>
                        <a:buClrTx/>
                        <a:buSzTx/>
                        <a:buFontTx/>
                        <a:buNone/>
                        <a:tabLst/>
                      </a:pPr>
                      <a:r>
                        <a:rPr kumimoji="0" lang="en-GB" sz="1200" u="none" strike="noStrike" cap="none" normalizeH="0" baseline="0" dirty="0" smtClean="0">
                          <a:ln>
                            <a:noFill/>
                          </a:ln>
                          <a:effectLst/>
                        </a:rPr>
                        <a:t>Direct drivers</a:t>
                      </a:r>
                      <a:endParaRPr kumimoji="0" lang="en-GB" sz="1200" b="1" i="0" u="none" strike="noStrike" cap="none" normalizeH="0" baseline="0" dirty="0" smtClean="0">
                        <a:ln>
                          <a:noFill/>
                        </a:ln>
                        <a:solidFill>
                          <a:schemeClr val="bg1"/>
                        </a:solidFill>
                        <a:effectLst/>
                        <a:latin typeface="+mn-lt"/>
                        <a:cs typeface="Arial" pitchFamily="34" charset="0"/>
                      </a:endParaRPr>
                    </a:p>
                  </a:txBody>
                  <a:tcPr marL="54000" marR="54000" marT="36000" marB="36000" anchor="ctr" horzOverflow="overflow"/>
                </a:tc>
              </a:tr>
              <a:tr h="743955">
                <a:tc>
                  <a:txBody>
                    <a:bodyPr/>
                    <a:lstStyle/>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smtClean="0">
                          <a:ln>
                            <a:noFill/>
                          </a:ln>
                          <a:effectLst/>
                          <a:uLnTx/>
                          <a:uFillTx/>
                        </a:rPr>
                        <a:t>Changes in land use and land cover</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smtClean="0">
                          <a:ln>
                            <a:noFill/>
                          </a:ln>
                          <a:effectLst/>
                          <a:uLnTx/>
                          <a:uFillTx/>
                        </a:rPr>
                        <a:t>Overconsumption</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smtClean="0">
                          <a:ln>
                            <a:noFill/>
                          </a:ln>
                          <a:effectLst/>
                          <a:uLnTx/>
                          <a:uFillTx/>
                        </a:rPr>
                        <a:t>Climate change</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smtClean="0">
                          <a:ln>
                            <a:noFill/>
                          </a:ln>
                          <a:effectLst/>
                          <a:uLnTx/>
                          <a:uFillTx/>
                        </a:rPr>
                        <a:t>Pollution</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smtClean="0">
                          <a:ln>
                            <a:noFill/>
                          </a:ln>
                          <a:effectLst/>
                          <a:uLnTx/>
                          <a:uFillTx/>
                        </a:rPr>
                        <a:t>Invasive, non-native species</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smtClean="0">
                          <a:ln>
                            <a:noFill/>
                          </a:ln>
                          <a:effectLst/>
                          <a:uLnTx/>
                          <a:uFillTx/>
                        </a:rPr>
                        <a:t>Other</a:t>
                      </a:r>
                      <a:endParaRPr kumimoji="0" lang="en-GB" sz="1200" b="0" i="0" u="none" strike="noStrike" kern="1200" cap="none" spc="0" normalizeH="0" baseline="0" noProof="0" smtClean="0">
                        <a:ln>
                          <a:noFill/>
                        </a:ln>
                        <a:solidFill>
                          <a:srgbClr val="414042"/>
                        </a:solidFill>
                        <a:effectLst/>
                        <a:uLnTx/>
                        <a:uFillTx/>
                        <a:latin typeface="+mn-lt"/>
                        <a:ea typeface="+mn-ea"/>
                        <a:cs typeface="Arial" pitchFamily="34" charset="0"/>
                      </a:endParaRPr>
                    </a:p>
                  </a:txBody>
                  <a:tcPr marL="54000" marR="54000" marT="36000" marB="36000" horzOverflow="overflow"/>
                </a:tc>
              </a:tr>
            </a:tbl>
          </a:graphicData>
        </a:graphic>
      </p:graphicFrame>
      <p:graphicFrame>
        <p:nvGraphicFramePr>
          <p:cNvPr id="30" name="Group 37"/>
          <p:cNvGraphicFramePr>
            <a:graphicFrameLocks noGrp="1"/>
          </p:cNvGraphicFramePr>
          <p:nvPr>
            <p:extLst>
              <p:ext uri="{D42A27DB-BD31-4B8C-83A1-F6EECF244321}">
                <p14:modId xmlns="" xmlns:p14="http://schemas.microsoft.com/office/powerpoint/2010/main" val="2162446901"/>
              </p:ext>
            </p:extLst>
          </p:nvPr>
        </p:nvGraphicFramePr>
        <p:xfrm>
          <a:off x="971603" y="4257416"/>
          <a:ext cx="7703992" cy="1444480"/>
        </p:xfrm>
        <a:graphic>
          <a:graphicData uri="http://schemas.openxmlformats.org/drawingml/2006/table">
            <a:tbl>
              <a:tblPr firstRow="1">
                <a:tableStyleId>{B301B821-A1FF-4177-AEE7-76D212191A09}</a:tableStyleId>
              </a:tblPr>
              <a:tblGrid>
                <a:gridCol w="7703992"/>
              </a:tblGrid>
              <a:tr h="251704">
                <a:tc>
                  <a:txBody>
                    <a:bodyPr/>
                    <a:lstStyle/>
                    <a:p>
                      <a:pPr marL="0" marR="0" lvl="0" indent="0" algn="l" defTabSz="762000" rtl="0" eaLnBrk="1" fontAlgn="base" latinLnBrk="0" hangingPunct="1">
                        <a:lnSpc>
                          <a:spcPct val="100000"/>
                        </a:lnSpc>
                        <a:spcBef>
                          <a:spcPts val="200"/>
                        </a:spcBef>
                        <a:spcAft>
                          <a:spcPts val="200"/>
                        </a:spcAft>
                        <a:buClrTx/>
                        <a:buSzTx/>
                        <a:buFontTx/>
                        <a:buNone/>
                        <a:tabLst/>
                      </a:pPr>
                      <a:r>
                        <a:rPr kumimoji="0" lang="en-GB" sz="1200" u="none" strike="noStrike" cap="none" normalizeH="0" baseline="0" smtClean="0">
                          <a:ln>
                            <a:noFill/>
                          </a:ln>
                          <a:effectLst/>
                        </a:rPr>
                        <a:t>Indirect drivers</a:t>
                      </a:r>
                      <a:endParaRPr kumimoji="0" lang="en-GB" sz="1200" b="1" i="0" u="none" strike="noStrike" cap="none" normalizeH="0" baseline="0" smtClean="0">
                        <a:ln>
                          <a:noFill/>
                        </a:ln>
                        <a:solidFill>
                          <a:schemeClr val="bg1"/>
                        </a:solidFill>
                        <a:effectLst/>
                        <a:latin typeface="+mn-lt"/>
                        <a:cs typeface="Arial" pitchFamily="34" charset="0"/>
                      </a:endParaRPr>
                    </a:p>
                  </a:txBody>
                  <a:tcPr marL="54000" marR="54000" marT="36000" marB="36000" anchor="ctr" horzOverflow="overflow"/>
                </a:tc>
              </a:tr>
              <a:tr h="743955">
                <a:tc>
                  <a:txBody>
                    <a:bodyPr/>
                    <a:lstStyle/>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dirty="0" smtClean="0">
                          <a:ln>
                            <a:noFill/>
                          </a:ln>
                          <a:effectLst/>
                          <a:uLnTx/>
                          <a:uFillTx/>
                        </a:rPr>
                        <a:t>Governmental</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dirty="0" smtClean="0">
                          <a:ln>
                            <a:noFill/>
                          </a:ln>
                          <a:effectLst/>
                          <a:uLnTx/>
                          <a:uFillTx/>
                        </a:rPr>
                        <a:t>Demographic</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dirty="0" smtClean="0">
                          <a:ln>
                            <a:noFill/>
                          </a:ln>
                          <a:effectLst/>
                          <a:uLnTx/>
                          <a:uFillTx/>
                        </a:rPr>
                        <a:t>Economic</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dirty="0" smtClean="0">
                          <a:ln>
                            <a:noFill/>
                          </a:ln>
                          <a:effectLst/>
                          <a:uLnTx/>
                          <a:uFillTx/>
                        </a:rPr>
                        <a:t>Technological</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dirty="0" smtClean="0">
                          <a:ln>
                            <a:noFill/>
                          </a:ln>
                          <a:effectLst/>
                          <a:uLnTx/>
                          <a:uFillTx/>
                        </a:rPr>
                        <a:t>Cultural and religious</a:t>
                      </a:r>
                      <a:endParaRPr kumimoji="0" lang="en-GB" sz="1200" b="0" i="0" u="none" strike="noStrike" kern="1200" cap="none" spc="0" normalizeH="0" baseline="0" noProof="0" dirty="0" smtClean="0">
                        <a:ln>
                          <a:noFill/>
                        </a:ln>
                        <a:solidFill>
                          <a:srgbClr val="414042"/>
                        </a:solidFill>
                        <a:effectLst/>
                        <a:uLnTx/>
                        <a:uFillTx/>
                        <a:latin typeface="+mn-lt"/>
                        <a:ea typeface="+mn-ea"/>
                        <a:cs typeface="Arial" pitchFamily="34" charset="0"/>
                      </a:endParaRPr>
                    </a:p>
                  </a:txBody>
                  <a:tcPr marL="54000" marR="54000" marT="36000" marB="36000" horzOverflow="overflow"/>
                </a:tc>
              </a:tr>
            </a:tbl>
          </a:graphicData>
        </a:graphic>
      </p:graphicFrame>
      <p:graphicFrame>
        <p:nvGraphicFramePr>
          <p:cNvPr id="31" name="Group 37"/>
          <p:cNvGraphicFramePr>
            <a:graphicFrameLocks noGrp="1"/>
          </p:cNvGraphicFramePr>
          <p:nvPr>
            <p:extLst>
              <p:ext uri="{D42A27DB-BD31-4B8C-83A1-F6EECF244321}">
                <p14:modId xmlns="" xmlns:p14="http://schemas.microsoft.com/office/powerpoint/2010/main" val="3163950446"/>
              </p:ext>
            </p:extLst>
          </p:nvPr>
        </p:nvGraphicFramePr>
        <p:xfrm>
          <a:off x="977240" y="2368164"/>
          <a:ext cx="1914541" cy="1689735"/>
        </p:xfrm>
        <a:graphic>
          <a:graphicData uri="http://schemas.openxmlformats.org/drawingml/2006/table">
            <a:tbl>
              <a:tblPr firstRow="1">
                <a:tableStyleId>{B301B821-A1FF-4177-AEE7-76D212191A09}</a:tableStyleId>
              </a:tblPr>
              <a:tblGrid>
                <a:gridCol w="1914541"/>
              </a:tblGrid>
              <a:tr h="228944">
                <a:tc>
                  <a:txBody>
                    <a:bodyPr/>
                    <a:lstStyle/>
                    <a:p>
                      <a:pPr marL="0" marR="0" lvl="0" indent="0" algn="l" defTabSz="762000" rtl="0" eaLnBrk="1" fontAlgn="base" latinLnBrk="0" hangingPunct="1">
                        <a:lnSpc>
                          <a:spcPct val="100000"/>
                        </a:lnSpc>
                        <a:spcBef>
                          <a:spcPts val="200"/>
                        </a:spcBef>
                        <a:spcAft>
                          <a:spcPts val="200"/>
                        </a:spcAft>
                        <a:buClrTx/>
                        <a:buSzTx/>
                        <a:buFontTx/>
                        <a:buNone/>
                        <a:tabLst/>
                      </a:pPr>
                      <a:r>
                        <a:rPr kumimoji="0" lang="en-GB" sz="1200" u="none" strike="noStrike" cap="none" normalizeH="0" baseline="0" dirty="0" smtClean="0">
                          <a:ln>
                            <a:noFill/>
                          </a:ln>
                          <a:effectLst/>
                        </a:rPr>
                        <a:t>Company activities</a:t>
                      </a:r>
                      <a:endParaRPr kumimoji="0" lang="en-GB" sz="1200" b="1" i="0" u="none" strike="noStrike" cap="none" normalizeH="0" baseline="0" dirty="0" smtClean="0">
                        <a:ln>
                          <a:noFill/>
                        </a:ln>
                        <a:solidFill>
                          <a:schemeClr val="bg1"/>
                        </a:solidFill>
                        <a:effectLst/>
                        <a:latin typeface="+mn-lt"/>
                        <a:cs typeface="Arial" pitchFamily="34" charset="0"/>
                      </a:endParaRPr>
                    </a:p>
                  </a:txBody>
                  <a:tcPr marL="54000" marR="54000" marT="36000" marB="36000" anchor="ctr" horzOverflow="overflow"/>
                </a:tc>
              </a:tr>
              <a:tr h="1434855">
                <a:tc>
                  <a:txBody>
                    <a:bodyPr/>
                    <a:lstStyle/>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dirty="0" smtClean="0">
                          <a:ln>
                            <a:noFill/>
                          </a:ln>
                          <a:effectLst/>
                          <a:uLnTx/>
                          <a:uFillTx/>
                        </a:rPr>
                        <a:t>Who – the company</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dirty="0" smtClean="0">
                          <a:ln>
                            <a:noFill/>
                          </a:ln>
                          <a:effectLst/>
                          <a:uLnTx/>
                          <a:uFillTx/>
                        </a:rPr>
                        <a:t>How</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dirty="0" smtClean="0">
                          <a:ln>
                            <a:noFill/>
                          </a:ln>
                          <a:effectLst/>
                          <a:uLnTx/>
                          <a:uFillTx/>
                        </a:rPr>
                        <a:t>Where</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dirty="0" smtClean="0">
                          <a:ln>
                            <a:noFill/>
                          </a:ln>
                          <a:effectLst/>
                          <a:uLnTx/>
                          <a:uFillTx/>
                        </a:rPr>
                        <a:t>To what degree</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endParaRPr kumimoji="0" lang="en-GB" sz="1200" u="none" strike="noStrike" kern="1200" cap="none" spc="0" normalizeH="0" baseline="0" noProof="0" dirty="0" smtClean="0">
                        <a:ln>
                          <a:noFill/>
                        </a:ln>
                        <a:effectLst/>
                        <a:uLnTx/>
                        <a:uFillTx/>
                      </a:endParaRP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endParaRPr kumimoji="0" lang="en-GB" sz="1200" b="0" i="0" u="none" strike="noStrike" kern="1200" cap="none" spc="0" normalizeH="0" baseline="0" noProof="0" dirty="0" smtClean="0">
                        <a:ln>
                          <a:noFill/>
                        </a:ln>
                        <a:solidFill>
                          <a:srgbClr val="414042"/>
                        </a:solidFill>
                        <a:effectLst/>
                        <a:uLnTx/>
                        <a:uFillTx/>
                        <a:latin typeface="+mn-lt"/>
                        <a:ea typeface="+mn-ea"/>
                        <a:cs typeface="Arial" pitchFamily="34" charset="0"/>
                      </a:endParaRPr>
                    </a:p>
                  </a:txBody>
                  <a:tcPr marL="54000" marR="54000" marT="36000" marB="36000" horzOverflow="overflow"/>
                </a:tc>
              </a:tr>
            </a:tbl>
          </a:graphicData>
        </a:graphic>
      </p:graphicFrame>
      <p:graphicFrame>
        <p:nvGraphicFramePr>
          <p:cNvPr id="32" name="Group 37"/>
          <p:cNvGraphicFramePr>
            <a:graphicFrameLocks noGrp="1"/>
          </p:cNvGraphicFramePr>
          <p:nvPr>
            <p:extLst>
              <p:ext uri="{D42A27DB-BD31-4B8C-83A1-F6EECF244321}">
                <p14:modId xmlns="" xmlns:p14="http://schemas.microsoft.com/office/powerpoint/2010/main" val="3289794915"/>
              </p:ext>
            </p:extLst>
          </p:nvPr>
        </p:nvGraphicFramePr>
        <p:xfrm>
          <a:off x="6766560" y="2368164"/>
          <a:ext cx="1914541" cy="1678160"/>
        </p:xfrm>
        <a:graphic>
          <a:graphicData uri="http://schemas.openxmlformats.org/drawingml/2006/table">
            <a:tbl>
              <a:tblPr firstRow="1">
                <a:tableStyleId>{B301B821-A1FF-4177-AEE7-76D212191A09}</a:tableStyleId>
              </a:tblPr>
              <a:tblGrid>
                <a:gridCol w="1914541"/>
              </a:tblGrid>
              <a:tr h="237876">
                <a:tc>
                  <a:txBody>
                    <a:bodyPr/>
                    <a:lstStyle/>
                    <a:p>
                      <a:pPr marL="0" marR="0" lvl="0" indent="0" algn="l" defTabSz="762000" rtl="0" eaLnBrk="1" fontAlgn="base" latinLnBrk="0" hangingPunct="1">
                        <a:lnSpc>
                          <a:spcPct val="100000"/>
                        </a:lnSpc>
                        <a:spcBef>
                          <a:spcPts val="200"/>
                        </a:spcBef>
                        <a:spcAft>
                          <a:spcPts val="200"/>
                        </a:spcAft>
                        <a:buClrTx/>
                        <a:buSzTx/>
                        <a:buFontTx/>
                        <a:buNone/>
                        <a:tabLst/>
                      </a:pPr>
                      <a:r>
                        <a:rPr kumimoji="0" lang="en-GB" sz="1200" u="none" strike="noStrike" cap="none" normalizeH="0" baseline="0" dirty="0" smtClean="0">
                          <a:ln>
                            <a:noFill/>
                          </a:ln>
                          <a:effectLst/>
                        </a:rPr>
                        <a:t>Activities of others</a:t>
                      </a:r>
                      <a:endParaRPr kumimoji="0" lang="en-GB" sz="1200" b="1" i="0" u="none" strike="noStrike" cap="none" normalizeH="0" baseline="0" dirty="0" smtClean="0">
                        <a:ln>
                          <a:noFill/>
                        </a:ln>
                        <a:solidFill>
                          <a:schemeClr val="bg1"/>
                        </a:solidFill>
                        <a:effectLst/>
                        <a:latin typeface="+mn-lt"/>
                        <a:cs typeface="Arial" pitchFamily="34" charset="0"/>
                      </a:endParaRPr>
                    </a:p>
                  </a:txBody>
                  <a:tcPr marL="54000" marR="54000" marT="36000" marB="36000" anchor="ctr" horzOverflow="overflow"/>
                </a:tc>
              </a:tr>
              <a:tr h="1282007">
                <a:tc>
                  <a:txBody>
                    <a:bodyPr/>
                    <a:lstStyle/>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dirty="0" smtClean="0">
                          <a:ln>
                            <a:noFill/>
                          </a:ln>
                          <a:effectLst/>
                          <a:uLnTx/>
                          <a:uFillTx/>
                        </a:rPr>
                        <a:t>Who – stakeholders</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dirty="0" smtClean="0">
                          <a:ln>
                            <a:noFill/>
                          </a:ln>
                          <a:effectLst/>
                          <a:uLnTx/>
                          <a:uFillTx/>
                        </a:rPr>
                        <a:t>How</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dirty="0" smtClean="0">
                          <a:ln>
                            <a:noFill/>
                          </a:ln>
                          <a:effectLst/>
                          <a:uLnTx/>
                          <a:uFillTx/>
                        </a:rPr>
                        <a:t>Where</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r>
                        <a:rPr kumimoji="0" lang="en-GB" sz="1200" u="none" strike="noStrike" kern="1200" cap="none" spc="0" normalizeH="0" baseline="0" noProof="0" dirty="0" smtClean="0">
                          <a:ln>
                            <a:noFill/>
                          </a:ln>
                          <a:effectLst/>
                          <a:uLnTx/>
                          <a:uFillTx/>
                        </a:rPr>
                        <a:t>To what degree</a:t>
                      </a: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endParaRPr kumimoji="0" lang="en-GB" sz="1200" u="none" strike="noStrike" kern="1200" cap="none" spc="0" normalizeH="0" baseline="0" noProof="0" dirty="0" smtClean="0">
                        <a:ln>
                          <a:noFill/>
                        </a:ln>
                        <a:effectLst/>
                        <a:uLnTx/>
                        <a:uFillTx/>
                      </a:endParaRPr>
                    </a:p>
                    <a:p>
                      <a:pPr marL="270000" marR="0" lvl="3" indent="-270000" algn="l" defTabSz="914400" rtl="0" eaLnBrk="1" fontAlgn="auto" latinLnBrk="0" hangingPunct="1">
                        <a:lnSpc>
                          <a:spcPct val="100000"/>
                        </a:lnSpc>
                        <a:spcBef>
                          <a:spcPts val="200"/>
                        </a:spcBef>
                        <a:spcAft>
                          <a:spcPts val="200"/>
                        </a:spcAft>
                        <a:buClr>
                          <a:srgbClr val="98BBE5"/>
                        </a:buClr>
                        <a:buSzTx/>
                        <a:buFont typeface="Wingdings" pitchFamily="2" charset="2"/>
                        <a:buChar char="Ë"/>
                        <a:tabLst/>
                        <a:defRPr/>
                      </a:pPr>
                      <a:endParaRPr kumimoji="0" lang="en-GB" sz="1200" b="0" i="0" u="none" strike="noStrike" kern="1200" cap="none" spc="0" normalizeH="0" baseline="0" noProof="0" dirty="0" smtClean="0">
                        <a:ln>
                          <a:noFill/>
                        </a:ln>
                        <a:solidFill>
                          <a:srgbClr val="414042"/>
                        </a:solidFill>
                        <a:effectLst/>
                        <a:uLnTx/>
                        <a:uFillTx/>
                        <a:latin typeface="+mn-lt"/>
                        <a:ea typeface="+mn-ea"/>
                        <a:cs typeface="Arial" pitchFamily="34" charset="0"/>
                      </a:endParaRPr>
                    </a:p>
                  </a:txBody>
                  <a:tcPr marL="54000" marR="54000" marT="36000" marB="36000" horzOverflow="overflow"/>
                </a:tc>
              </a:tr>
            </a:tbl>
          </a:graphicData>
        </a:graphic>
      </p:graphicFrame>
      <p:sp>
        <p:nvSpPr>
          <p:cNvPr id="35" name="Down Arrow 34"/>
          <p:cNvSpPr/>
          <p:nvPr/>
        </p:nvSpPr>
        <p:spPr>
          <a:xfrm rot="16200000" flipV="1">
            <a:off x="6475101" y="3074909"/>
            <a:ext cx="195246" cy="205568"/>
          </a:xfrm>
          <a:prstGeom prst="downArrow">
            <a:avLst>
              <a:gd name="adj1" fmla="val 50000"/>
              <a:gd name="adj2"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rot="5400000" flipH="1" flipV="1">
            <a:off x="2987992" y="3074908"/>
            <a:ext cx="195246" cy="205568"/>
          </a:xfrm>
          <a:prstGeom prst="downArrow">
            <a:avLst>
              <a:gd name="adj1" fmla="val 50000"/>
              <a:gd name="adj2"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71551" y="5805264"/>
            <a:ext cx="7715250" cy="184666"/>
          </a:xfrm>
          <a:prstGeom prst="rect">
            <a:avLst/>
          </a:prstGeom>
        </p:spPr>
        <p:txBody>
          <a:bodyPr wrap="square" lIns="0" tIns="0" rIns="0" bIns="0">
            <a:spAutoFit/>
          </a:bodyPr>
          <a:lstStyle/>
          <a:p>
            <a:pPr algn="r"/>
            <a:r>
              <a:rPr lang="en-GB" sz="1200" dirty="0" smtClean="0">
                <a:solidFill>
                  <a:schemeClr val="bg2">
                    <a:lumMod val="50000"/>
                  </a:schemeClr>
                </a:solidFill>
              </a:rPr>
              <a:t>Source: WRI, Ecosystem Services Review Standard Presentation</a:t>
            </a:r>
            <a:endParaRPr lang="en-GB" sz="1200" dirty="0">
              <a:solidFill>
                <a:schemeClr val="bg2">
                  <a:lumMod val="50000"/>
                </a:schemeClr>
              </a:solidFill>
            </a:endParaRPr>
          </a:p>
        </p:txBody>
      </p:sp>
    </p:spTree>
    <p:extLst>
      <p:ext uri="{BB962C8B-B14F-4D97-AF65-F5344CB8AC3E}">
        <p14:creationId xmlns="" xmlns:p14="http://schemas.microsoft.com/office/powerpoint/2010/main" val="33945648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1143000"/>
          </a:xfrm>
        </p:spPr>
        <p:txBody>
          <a:bodyPr/>
          <a:lstStyle/>
          <a:p>
            <a:pPr algn="l"/>
            <a:r>
              <a:rPr lang="en-GB" dirty="0" smtClean="0"/>
              <a:t>Some Concepts</a:t>
            </a:r>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90E6D145-A4B6-43B1-A7EA-AAD4D8A23649}" type="slidenum">
              <a:rPr lang="en-US" smtClean="0"/>
              <a:pPr/>
              <a:t>62</a:t>
            </a:fld>
            <a:endParaRPr lang="en-US"/>
          </a:p>
        </p:txBody>
      </p:sp>
      <p:sp>
        <p:nvSpPr>
          <p:cNvPr id="6" name="Content Placeholder 2"/>
          <p:cNvSpPr>
            <a:spLocks noGrp="1"/>
          </p:cNvSpPr>
          <p:nvPr>
            <p:ph idx="1"/>
          </p:nvPr>
        </p:nvSpPr>
        <p:spPr>
          <a:xfrm>
            <a:off x="-304800" y="1219200"/>
            <a:ext cx="8610600" cy="4525963"/>
          </a:xfrm>
        </p:spPr>
        <p:txBody>
          <a:bodyPr>
            <a:normAutofit/>
          </a:bodyPr>
          <a:lstStyle/>
          <a:p>
            <a:pPr lvl="3"/>
            <a:r>
              <a:rPr lang="en-GB" sz="2200" dirty="0" smtClean="0">
                <a:solidFill>
                  <a:srgbClr val="00B050"/>
                </a:solidFill>
                <a:latin typeface="Arial" pitchFamily="34" charset="0"/>
                <a:cs typeface="Arial" pitchFamily="34" charset="0"/>
              </a:rPr>
              <a:t>Ecosystem Dependency</a:t>
            </a:r>
            <a:r>
              <a:rPr lang="en-GB" b="1" dirty="0" smtClean="0">
                <a:solidFill>
                  <a:schemeClr val="accent2"/>
                </a:solidFill>
              </a:rPr>
              <a:t>: </a:t>
            </a:r>
            <a:r>
              <a:rPr lang="en-GB" i="1" dirty="0" smtClean="0"/>
              <a:t>“Environmental conditions required for successful corporate performance”</a:t>
            </a:r>
            <a:r>
              <a:rPr lang="en-GB" dirty="0" smtClean="0"/>
              <a:t>, e.g. the agricultural industry is dependent on plant pollinator species such as bees.</a:t>
            </a:r>
          </a:p>
          <a:p>
            <a:pPr lvl="3"/>
            <a:r>
              <a:rPr lang="en-GB" sz="2200" dirty="0" smtClean="0">
                <a:solidFill>
                  <a:srgbClr val="00B050"/>
                </a:solidFill>
                <a:latin typeface="Arial" pitchFamily="34" charset="0"/>
                <a:cs typeface="Arial" pitchFamily="34" charset="0"/>
              </a:rPr>
              <a:t>Ecosystem Impact</a:t>
            </a:r>
            <a:r>
              <a:rPr lang="en-GB" b="1" dirty="0" smtClean="0">
                <a:solidFill>
                  <a:schemeClr val="accent2"/>
                </a:solidFill>
              </a:rPr>
              <a:t>:</a:t>
            </a:r>
            <a:r>
              <a:rPr lang="en-GB" dirty="0" smtClean="0">
                <a:solidFill>
                  <a:schemeClr val="accent2"/>
                </a:solidFill>
              </a:rPr>
              <a:t> </a:t>
            </a:r>
            <a:r>
              <a:rPr lang="en-GB" i="1" dirty="0" smtClean="0"/>
              <a:t>“Company affects the quantity or quality of the ecosystem service”</a:t>
            </a:r>
            <a:r>
              <a:rPr lang="en-GB" dirty="0" smtClean="0"/>
              <a:t>, e.g. mining industry has an impact on ecosystems that exist on the land occupied by extraction sites.</a:t>
            </a:r>
          </a:p>
          <a:p>
            <a:pPr lvl="3"/>
            <a:r>
              <a:rPr lang="en-GB" sz="2200" dirty="0" smtClean="0">
                <a:solidFill>
                  <a:srgbClr val="00B050"/>
                </a:solidFill>
                <a:latin typeface="Arial" pitchFamily="34" charset="0"/>
                <a:cs typeface="Arial" pitchFamily="34" charset="0"/>
              </a:rPr>
              <a:t>Ecosystem Priority:</a:t>
            </a:r>
            <a:r>
              <a:rPr lang="en-GB" dirty="0" smtClean="0">
                <a:solidFill>
                  <a:schemeClr val="accent2"/>
                </a:solidFill>
              </a:rPr>
              <a:t> </a:t>
            </a:r>
            <a:r>
              <a:rPr lang="en-GB" i="1" dirty="0" smtClean="0"/>
              <a:t>“those services on which the company has a high dependence and/or impact”</a:t>
            </a:r>
            <a:r>
              <a:rPr lang="en-GB" dirty="0" smtClean="0"/>
              <a:t>, e.g. the paper industry impacts on forests by procuring timber for their products.</a:t>
            </a:r>
          </a:p>
          <a:p>
            <a:pPr lvl="3"/>
            <a:r>
              <a:rPr lang="en-GB" sz="2200" dirty="0" smtClean="0">
                <a:solidFill>
                  <a:srgbClr val="00B050"/>
                </a:solidFill>
                <a:latin typeface="Arial" pitchFamily="34" charset="0"/>
                <a:cs typeface="Arial" pitchFamily="34" charset="0"/>
              </a:rPr>
              <a:t>Drivers:</a:t>
            </a:r>
            <a:r>
              <a:rPr lang="en-GB" dirty="0" smtClean="0"/>
              <a:t> </a:t>
            </a:r>
            <a:r>
              <a:rPr lang="en-GB" i="1" dirty="0" smtClean="0"/>
              <a:t>“factors–natural or man-made–that cause changes in an ecosystem and its ability to supply ecosystem services”.</a:t>
            </a:r>
          </a:p>
          <a:p>
            <a:pPr lvl="3"/>
            <a:endParaRPr lang="en-GB"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2" y="712367"/>
            <a:ext cx="7867650" cy="792162"/>
          </a:xfrm>
        </p:spPr>
        <p:txBody>
          <a:bodyPr>
            <a:normAutofit fontScale="90000"/>
          </a:bodyPr>
          <a:lstStyle/>
          <a:p>
            <a:r>
              <a:rPr lang="en-GB" dirty="0" smtClean="0"/>
              <a:t>Step 4. Types of risks and opportunities arising from trends in ecosystem services</a:t>
            </a:r>
            <a:endParaRPr lang="en-GB" dirty="0"/>
          </a:p>
        </p:txBody>
      </p:sp>
      <p:graphicFrame>
        <p:nvGraphicFramePr>
          <p:cNvPr id="34" name="Table 33"/>
          <p:cNvGraphicFramePr>
            <a:graphicFrameLocks noGrp="1"/>
          </p:cNvGraphicFramePr>
          <p:nvPr>
            <p:extLst>
              <p:ext uri="{D42A27DB-BD31-4B8C-83A1-F6EECF244321}">
                <p14:modId xmlns="" xmlns:p14="http://schemas.microsoft.com/office/powerpoint/2010/main" val="155070369"/>
              </p:ext>
            </p:extLst>
          </p:nvPr>
        </p:nvGraphicFramePr>
        <p:xfrm>
          <a:off x="950712" y="1916832"/>
          <a:ext cx="7694521" cy="3375760"/>
        </p:xfrm>
        <a:graphic>
          <a:graphicData uri="http://schemas.openxmlformats.org/drawingml/2006/table">
            <a:tbl>
              <a:tblPr firstRow="1">
                <a:tableStyleId>{3C2FFA5D-87B4-456A-9821-1D502468CF0F}</a:tableStyleId>
              </a:tblPr>
              <a:tblGrid>
                <a:gridCol w="1430685"/>
                <a:gridCol w="3140468"/>
                <a:gridCol w="3123368"/>
              </a:tblGrid>
              <a:tr h="194495">
                <a:tc>
                  <a:txBody>
                    <a:bodyPr/>
                    <a:lstStyle/>
                    <a:p>
                      <a:pPr marL="0" marR="0" lvl="0" indent="0" algn="l" defTabSz="762000" rtl="0" eaLnBrk="1" fontAlgn="base" latinLnBrk="0" hangingPunct="1">
                        <a:lnSpc>
                          <a:spcPct val="100000"/>
                        </a:lnSpc>
                        <a:spcBef>
                          <a:spcPts val="400"/>
                        </a:spcBef>
                        <a:spcAft>
                          <a:spcPts val="400"/>
                        </a:spcAft>
                        <a:buClrTx/>
                        <a:buSzTx/>
                        <a:buFontTx/>
                        <a:buNone/>
                        <a:tabLst/>
                      </a:pPr>
                      <a:r>
                        <a:rPr kumimoji="0" lang="en-GB" sz="1400" u="none" strike="noStrike" cap="none" normalizeH="0" baseline="0" dirty="0" smtClean="0">
                          <a:ln>
                            <a:noFill/>
                          </a:ln>
                          <a:effectLst/>
                        </a:rPr>
                        <a:t>Type</a:t>
                      </a:r>
                      <a:endParaRPr kumimoji="0" lang="en-GB" sz="1400" b="1" i="0" u="none" strike="noStrike" cap="none" normalizeH="0" baseline="0" dirty="0" smtClean="0">
                        <a:ln>
                          <a:noFill/>
                        </a:ln>
                        <a:solidFill>
                          <a:schemeClr val="bg1"/>
                        </a:solidFill>
                        <a:effectLst/>
                        <a:latin typeface="+mn-lt"/>
                        <a:cs typeface="Arial" pitchFamily="34" charset="0"/>
                      </a:endParaRPr>
                    </a:p>
                  </a:txBody>
                  <a:tcPr marL="36000" marR="36000" marT="36000" marB="36000" anchor="ctr" horzOverflow="overflow"/>
                </a:tc>
                <a:tc>
                  <a:txBody>
                    <a:bodyPr/>
                    <a:lstStyle/>
                    <a:p>
                      <a:pPr marL="0" marR="0" lvl="0" indent="0" algn="l" defTabSz="762000" rtl="0" eaLnBrk="1" fontAlgn="base" latinLnBrk="0" hangingPunct="1">
                        <a:lnSpc>
                          <a:spcPct val="100000"/>
                        </a:lnSpc>
                        <a:spcBef>
                          <a:spcPts val="400"/>
                        </a:spcBef>
                        <a:spcAft>
                          <a:spcPts val="400"/>
                        </a:spcAft>
                        <a:buClrTx/>
                        <a:buSzTx/>
                        <a:buFontTx/>
                        <a:buNone/>
                        <a:tabLst/>
                      </a:pPr>
                      <a:r>
                        <a:rPr kumimoji="0" lang="en-GB" sz="1400" u="none" strike="noStrike" cap="none" normalizeH="0" baseline="0" dirty="0" smtClean="0">
                          <a:ln>
                            <a:noFill/>
                          </a:ln>
                          <a:effectLst/>
                        </a:rPr>
                        <a:t>Risk</a:t>
                      </a:r>
                      <a:endParaRPr kumimoji="0" lang="en-GB" sz="1400" b="1" i="0" u="none" strike="noStrike" cap="none" normalizeH="0" baseline="0" dirty="0" smtClean="0">
                        <a:ln>
                          <a:noFill/>
                        </a:ln>
                        <a:solidFill>
                          <a:schemeClr val="bg1"/>
                        </a:solidFill>
                        <a:effectLst/>
                        <a:latin typeface="+mn-lt"/>
                        <a:cs typeface="Arial" pitchFamily="34" charset="0"/>
                      </a:endParaRPr>
                    </a:p>
                  </a:txBody>
                  <a:tcPr marL="36000" marR="36000" marT="36000" marB="36000" anchor="ctr" horzOverflow="overflow"/>
                </a:tc>
                <a:tc>
                  <a:txBody>
                    <a:bodyPr/>
                    <a:lstStyle/>
                    <a:p>
                      <a:pPr marL="0" marR="0" lvl="0" indent="0" algn="l" defTabSz="762000" rtl="0" eaLnBrk="1" fontAlgn="base" latinLnBrk="0" hangingPunct="1">
                        <a:lnSpc>
                          <a:spcPct val="100000"/>
                        </a:lnSpc>
                        <a:spcBef>
                          <a:spcPts val="400"/>
                        </a:spcBef>
                        <a:spcAft>
                          <a:spcPts val="400"/>
                        </a:spcAft>
                        <a:buClrTx/>
                        <a:buSzTx/>
                        <a:buFontTx/>
                        <a:buNone/>
                        <a:tabLst/>
                      </a:pPr>
                      <a:r>
                        <a:rPr kumimoji="0" lang="en-GB" sz="1400" u="none" strike="noStrike" cap="none" normalizeH="0" baseline="0" smtClean="0">
                          <a:ln>
                            <a:noFill/>
                          </a:ln>
                          <a:effectLst/>
                        </a:rPr>
                        <a:t>Opportunity</a:t>
                      </a:r>
                      <a:endParaRPr kumimoji="0" lang="en-GB" sz="1400" b="1" i="0" u="none" strike="noStrike" cap="none" normalizeH="0" baseline="0" smtClean="0">
                        <a:ln>
                          <a:noFill/>
                        </a:ln>
                        <a:solidFill>
                          <a:schemeClr val="bg1"/>
                        </a:solidFill>
                        <a:effectLst/>
                        <a:latin typeface="+mn-lt"/>
                        <a:cs typeface="Arial" pitchFamily="34" charset="0"/>
                      </a:endParaRPr>
                    </a:p>
                  </a:txBody>
                  <a:tcPr marL="36000" marR="36000" marT="36000" marB="36000" anchor="ctr" horzOverflow="overflow"/>
                </a:tc>
              </a:tr>
              <a:tr h="535981">
                <a:tc>
                  <a:txBody>
                    <a:bodyPr/>
                    <a:lstStyle/>
                    <a:p>
                      <a:pPr marL="0" marR="0" lvl="1" indent="0" algn="l" defTabSz="914400" rtl="0" eaLnBrk="1" fontAlgn="auto" latinLnBrk="0" hangingPunct="1">
                        <a:lnSpc>
                          <a:spcPct val="100000"/>
                        </a:lnSpc>
                        <a:spcBef>
                          <a:spcPts val="400"/>
                        </a:spcBef>
                        <a:spcAft>
                          <a:spcPts val="400"/>
                        </a:spcAft>
                        <a:buClrTx/>
                        <a:buSzTx/>
                        <a:buFont typeface="Arial" pitchFamily="34" charset="0"/>
                        <a:buNone/>
                        <a:tabLst/>
                        <a:defRPr/>
                      </a:pPr>
                      <a:r>
                        <a:rPr kumimoji="0" lang="en-GB" sz="1400" u="none" strike="noStrike" kern="900" cap="none" spc="0" normalizeH="0" baseline="0" noProof="0" dirty="0" smtClean="0">
                          <a:ln>
                            <a:noFill/>
                          </a:ln>
                          <a:effectLst/>
                          <a:uLnTx/>
                          <a:uFillTx/>
                        </a:rPr>
                        <a:t>Operational</a:t>
                      </a:r>
                      <a:endParaRPr kumimoji="0" lang="en-GB" sz="1400" b="1" i="0" u="none" strike="noStrike" kern="900" cap="none" spc="0" normalizeH="0" baseline="0" noProof="0" dirty="0" smtClean="0">
                        <a:ln>
                          <a:noFill/>
                        </a:ln>
                        <a:solidFill>
                          <a:schemeClr val="accent2"/>
                        </a:solidFill>
                        <a:effectLst/>
                        <a:uLnTx/>
                        <a:uFillTx/>
                        <a:latin typeface="Arial"/>
                        <a:ea typeface="+mn-ea"/>
                        <a:cs typeface="Arial" pitchFamily="34" charset="0"/>
                      </a:endParaRPr>
                    </a:p>
                  </a:txBody>
                  <a:tcPr marL="36000" marR="36000" marT="36000" marB="36000" horzOverflow="overflow"/>
                </a:tc>
                <a:tc>
                  <a:txBody>
                    <a:bodyPr/>
                    <a:lstStyle/>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Increased scarcity or cost of inputs</a:t>
                      </a:r>
                    </a:p>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Reduced output or productivity</a:t>
                      </a:r>
                    </a:p>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Disruption to business operations</a:t>
                      </a:r>
                      <a:endParaRPr kumimoji="0" lang="en-GB" sz="1400" b="0" i="0" u="none" strike="noStrike" kern="1200" cap="none" spc="0" normalizeH="0" baseline="0" noProof="0" smtClean="0">
                        <a:ln>
                          <a:noFill/>
                        </a:ln>
                        <a:solidFill>
                          <a:srgbClr val="414042"/>
                        </a:solidFill>
                        <a:effectLst/>
                        <a:uLnTx/>
                        <a:uFillTx/>
                        <a:latin typeface="+mn-lt"/>
                        <a:ea typeface="+mn-ea"/>
                        <a:cs typeface="Arial" pitchFamily="34" charset="0"/>
                      </a:endParaRPr>
                    </a:p>
                  </a:txBody>
                  <a:tcPr marL="36000" marR="36000" marT="36000" marB="36000" horzOverflow="overflow"/>
                </a:tc>
                <a:tc>
                  <a:txBody>
                    <a:bodyPr/>
                    <a:lstStyle/>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Increased efficiency</a:t>
                      </a:r>
                    </a:p>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Low-impact industrial processes</a:t>
                      </a:r>
                      <a:endParaRPr kumimoji="0" lang="en-GB" sz="1400" b="0" i="0" u="none" strike="noStrike" kern="1200" cap="none" spc="0" normalizeH="0" baseline="0" noProof="0" smtClean="0">
                        <a:ln>
                          <a:noFill/>
                        </a:ln>
                        <a:solidFill>
                          <a:srgbClr val="414042"/>
                        </a:solidFill>
                        <a:effectLst/>
                        <a:uLnTx/>
                        <a:uFillTx/>
                        <a:latin typeface="+mn-lt"/>
                        <a:ea typeface="+mn-ea"/>
                        <a:cs typeface="Arial" pitchFamily="34" charset="0"/>
                      </a:endParaRPr>
                    </a:p>
                  </a:txBody>
                  <a:tcPr marL="36000" marR="36000" marT="36000" marB="36000" horzOverflow="overflow"/>
                </a:tc>
              </a:tr>
              <a:tr h="1218955">
                <a:tc>
                  <a:txBody>
                    <a:bodyPr/>
                    <a:lstStyle/>
                    <a:p>
                      <a:pPr marL="0" marR="0" lvl="1" indent="0" algn="l" defTabSz="914400" rtl="0" eaLnBrk="1" fontAlgn="auto" latinLnBrk="0" hangingPunct="1">
                        <a:lnSpc>
                          <a:spcPct val="100000"/>
                        </a:lnSpc>
                        <a:spcBef>
                          <a:spcPts val="400"/>
                        </a:spcBef>
                        <a:spcAft>
                          <a:spcPts val="400"/>
                        </a:spcAft>
                        <a:buClrTx/>
                        <a:buSzTx/>
                        <a:buFont typeface="Arial" pitchFamily="34" charset="0"/>
                        <a:buNone/>
                        <a:tabLst/>
                        <a:defRPr/>
                      </a:pPr>
                      <a:r>
                        <a:rPr kumimoji="0" lang="en-GB" sz="1400" u="none" strike="noStrike" kern="900" cap="none" spc="0" normalizeH="0" baseline="0" noProof="0" dirty="0" smtClean="0">
                          <a:ln>
                            <a:noFill/>
                          </a:ln>
                          <a:effectLst/>
                          <a:uLnTx/>
                          <a:uFillTx/>
                        </a:rPr>
                        <a:t>Regulatory and legal</a:t>
                      </a:r>
                    </a:p>
                    <a:p>
                      <a:pPr marL="0" marR="0" lvl="1"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kumimoji="0" lang="en-GB" sz="1400" b="1" i="0" u="none" strike="noStrike" kern="1200" cap="none" spc="0" normalizeH="0" baseline="0" noProof="0" dirty="0" smtClean="0">
                        <a:ln>
                          <a:noFill/>
                        </a:ln>
                        <a:solidFill>
                          <a:srgbClr val="98BBE5"/>
                        </a:solidFill>
                        <a:effectLst/>
                        <a:uLnTx/>
                        <a:uFillTx/>
                        <a:latin typeface="Arial"/>
                        <a:ea typeface="+mn-ea"/>
                        <a:cs typeface="Arial" pitchFamily="34" charset="0"/>
                      </a:endParaRPr>
                    </a:p>
                  </a:txBody>
                  <a:tcPr marL="36000" marR="36000" marT="36000" marB="36000" horzOverflow="overflow"/>
                </a:tc>
                <a:tc>
                  <a:txBody>
                    <a:bodyPr/>
                    <a:lstStyle/>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Extraction moratoria</a:t>
                      </a:r>
                    </a:p>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Lower quotas</a:t>
                      </a:r>
                    </a:p>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Fines</a:t>
                      </a:r>
                    </a:p>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User fees</a:t>
                      </a:r>
                    </a:p>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Permit or license suspension</a:t>
                      </a:r>
                    </a:p>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Permit denial</a:t>
                      </a:r>
                    </a:p>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Lawsuits</a:t>
                      </a:r>
                      <a:endParaRPr kumimoji="0" lang="en-GB" sz="1400" b="0" i="0" u="none" strike="noStrike" kern="1200" cap="none" spc="0" normalizeH="0" baseline="0" noProof="0" smtClean="0">
                        <a:ln>
                          <a:noFill/>
                        </a:ln>
                        <a:solidFill>
                          <a:srgbClr val="414042"/>
                        </a:solidFill>
                        <a:effectLst/>
                        <a:uLnTx/>
                        <a:uFillTx/>
                        <a:latin typeface="+mn-lt"/>
                        <a:ea typeface="+mn-ea"/>
                        <a:cs typeface="Arial" pitchFamily="34" charset="0"/>
                      </a:endParaRPr>
                    </a:p>
                  </a:txBody>
                  <a:tcPr marL="36000" marR="36000" marT="36000" marB="36000" horzOverflow="overflow"/>
                </a:tc>
                <a:tc>
                  <a:txBody>
                    <a:bodyPr/>
                    <a:lstStyle/>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dirty="0" smtClean="0">
                          <a:ln>
                            <a:noFill/>
                          </a:ln>
                          <a:effectLst/>
                          <a:uLnTx/>
                          <a:uFillTx/>
                        </a:rPr>
                        <a:t>Formal license to expand operations</a:t>
                      </a:r>
                    </a:p>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dirty="0" smtClean="0">
                          <a:ln>
                            <a:noFill/>
                          </a:ln>
                          <a:effectLst/>
                          <a:uLnTx/>
                          <a:uFillTx/>
                        </a:rPr>
                        <a:t>New products to meet new regulations</a:t>
                      </a:r>
                    </a:p>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dirty="0" smtClean="0">
                          <a:ln>
                            <a:noFill/>
                          </a:ln>
                          <a:effectLst/>
                          <a:uLnTx/>
                          <a:uFillTx/>
                        </a:rPr>
                        <a:t>Opportunity to shape government policy</a:t>
                      </a:r>
                      <a:endParaRPr kumimoji="0" lang="en-GB" sz="1400" b="0" i="0" u="none" strike="noStrike" kern="1200" cap="none" spc="0" normalizeH="0" baseline="0" noProof="0" dirty="0" smtClean="0">
                        <a:ln>
                          <a:noFill/>
                        </a:ln>
                        <a:solidFill>
                          <a:srgbClr val="414042"/>
                        </a:solidFill>
                        <a:effectLst/>
                        <a:uLnTx/>
                        <a:uFillTx/>
                        <a:latin typeface="+mn-lt"/>
                        <a:ea typeface="+mn-ea"/>
                        <a:cs typeface="Arial" pitchFamily="34" charset="0"/>
                      </a:endParaRPr>
                    </a:p>
                  </a:txBody>
                  <a:tcPr marL="36000" marR="36000" marT="36000" marB="36000" horzOverflow="overflow"/>
                </a:tc>
              </a:tr>
            </a:tbl>
          </a:graphicData>
        </a:graphic>
      </p:graphicFrame>
      <p:sp>
        <p:nvSpPr>
          <p:cNvPr id="9" name="Rectangle 8"/>
          <p:cNvSpPr>
            <a:spLocks/>
          </p:cNvSpPr>
          <p:nvPr/>
        </p:nvSpPr>
        <p:spPr>
          <a:xfrm>
            <a:off x="971602" y="5764614"/>
            <a:ext cx="7703991" cy="184666"/>
          </a:xfrm>
          <a:prstGeom prst="rect">
            <a:avLst/>
          </a:prstGeom>
        </p:spPr>
        <p:txBody>
          <a:bodyPr wrap="square" lIns="0" tIns="0" rIns="0" bIns="0">
            <a:spAutoFit/>
          </a:bodyPr>
          <a:lstStyle/>
          <a:p>
            <a:pPr algn="r"/>
            <a:r>
              <a:rPr lang="en-GB" sz="1200" dirty="0" smtClean="0">
                <a:solidFill>
                  <a:schemeClr val="bg2">
                    <a:lumMod val="50000"/>
                  </a:schemeClr>
                </a:solidFill>
              </a:rPr>
              <a:t>Source: WRI, Ecosystem Services Review Standard Presentation</a:t>
            </a:r>
            <a:endParaRPr lang="en-GB" sz="1200" dirty="0">
              <a:solidFill>
                <a:schemeClr val="bg2">
                  <a:lumMod val="50000"/>
                </a:schemeClr>
              </a:solidFill>
            </a:endParaRPr>
          </a:p>
        </p:txBody>
      </p:sp>
      <p:sp>
        <p:nvSpPr>
          <p:cNvPr id="7" name="Rectangle 6"/>
          <p:cNvSpPr/>
          <p:nvPr/>
        </p:nvSpPr>
        <p:spPr>
          <a:xfrm>
            <a:off x="7198907" y="1628800"/>
            <a:ext cx="1476686" cy="307777"/>
          </a:xfrm>
          <a:prstGeom prst="rect">
            <a:avLst/>
          </a:prstGeom>
        </p:spPr>
        <p:txBody>
          <a:bodyPr wrap="none">
            <a:spAutoFit/>
          </a:bodyPr>
          <a:lstStyle/>
          <a:p>
            <a:r>
              <a:rPr lang="en-GB" sz="1400" b="1" dirty="0" smtClean="0">
                <a:solidFill>
                  <a:srgbClr val="414042"/>
                </a:solidFill>
                <a:cs typeface="Arial" pitchFamily="34" charset="0"/>
              </a:rPr>
              <a:t>Not Exhaustive</a:t>
            </a:r>
            <a:endParaRPr lang="en-GB" sz="1400" dirty="0"/>
          </a:p>
        </p:txBody>
      </p:sp>
    </p:spTree>
    <p:extLst>
      <p:ext uri="{BB962C8B-B14F-4D97-AF65-F5344CB8AC3E}">
        <p14:creationId xmlns="" xmlns:p14="http://schemas.microsoft.com/office/powerpoint/2010/main" val="4333653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Step 4. Types of risks and opportunities arising from trends in ecosystem services (cont.)</a:t>
            </a:r>
            <a:endParaRPr lang="en-GB"/>
          </a:p>
        </p:txBody>
      </p:sp>
      <p:graphicFrame>
        <p:nvGraphicFramePr>
          <p:cNvPr id="34" name="Table 33"/>
          <p:cNvGraphicFramePr>
            <a:graphicFrameLocks noGrp="1"/>
          </p:cNvGraphicFramePr>
          <p:nvPr>
            <p:extLst>
              <p:ext uri="{D42A27DB-BD31-4B8C-83A1-F6EECF244321}">
                <p14:modId xmlns="" xmlns:p14="http://schemas.microsoft.com/office/powerpoint/2010/main" val="1642312905"/>
              </p:ext>
            </p:extLst>
          </p:nvPr>
        </p:nvGraphicFramePr>
        <p:xfrm>
          <a:off x="963892" y="2420888"/>
          <a:ext cx="7694521" cy="3261594"/>
        </p:xfrm>
        <a:graphic>
          <a:graphicData uri="http://schemas.openxmlformats.org/drawingml/2006/table">
            <a:tbl>
              <a:tblPr firstRow="1">
                <a:tableStyleId>{3C2FFA5D-87B4-456A-9821-1D502468CF0F}</a:tableStyleId>
              </a:tblPr>
              <a:tblGrid>
                <a:gridCol w="1430685"/>
                <a:gridCol w="3140468"/>
                <a:gridCol w="3123368"/>
              </a:tblGrid>
              <a:tr h="194495">
                <a:tc>
                  <a:txBody>
                    <a:bodyPr/>
                    <a:lstStyle/>
                    <a:p>
                      <a:pPr marL="0" marR="0" lvl="0" indent="0" algn="l" defTabSz="762000" rtl="0" eaLnBrk="1" fontAlgn="base" latinLnBrk="0" hangingPunct="1">
                        <a:lnSpc>
                          <a:spcPct val="100000"/>
                        </a:lnSpc>
                        <a:spcBef>
                          <a:spcPts val="400"/>
                        </a:spcBef>
                        <a:spcAft>
                          <a:spcPts val="400"/>
                        </a:spcAft>
                        <a:buClrTx/>
                        <a:buSzTx/>
                        <a:buFontTx/>
                        <a:buNone/>
                        <a:tabLst/>
                      </a:pPr>
                      <a:r>
                        <a:rPr kumimoji="0" lang="en-GB" sz="1400" u="none" strike="noStrike" cap="none" normalizeH="0" baseline="0" dirty="0" smtClean="0">
                          <a:ln>
                            <a:noFill/>
                          </a:ln>
                          <a:effectLst/>
                        </a:rPr>
                        <a:t>Type</a:t>
                      </a:r>
                      <a:endParaRPr kumimoji="0" lang="en-GB" sz="1400" b="1" i="0" u="none" strike="noStrike" cap="none" normalizeH="0" baseline="0" dirty="0" smtClean="0">
                        <a:ln>
                          <a:noFill/>
                        </a:ln>
                        <a:solidFill>
                          <a:schemeClr val="bg1"/>
                        </a:solidFill>
                        <a:effectLst/>
                        <a:latin typeface="+mn-lt"/>
                        <a:cs typeface="Arial" pitchFamily="34" charset="0"/>
                      </a:endParaRPr>
                    </a:p>
                  </a:txBody>
                  <a:tcPr marL="36000" marR="36000" marT="36000" marB="36000" anchor="ctr" horzOverflow="overflow"/>
                </a:tc>
                <a:tc>
                  <a:txBody>
                    <a:bodyPr/>
                    <a:lstStyle/>
                    <a:p>
                      <a:pPr marL="0" marR="0" lvl="0" indent="0" algn="l" defTabSz="762000" rtl="0" eaLnBrk="1" fontAlgn="base" latinLnBrk="0" hangingPunct="1">
                        <a:lnSpc>
                          <a:spcPct val="100000"/>
                        </a:lnSpc>
                        <a:spcBef>
                          <a:spcPts val="400"/>
                        </a:spcBef>
                        <a:spcAft>
                          <a:spcPts val="400"/>
                        </a:spcAft>
                        <a:buClrTx/>
                        <a:buSzTx/>
                        <a:buFontTx/>
                        <a:buNone/>
                        <a:tabLst/>
                      </a:pPr>
                      <a:r>
                        <a:rPr kumimoji="0" lang="en-GB" sz="1400" u="none" strike="noStrike" cap="none" normalizeH="0" baseline="0" dirty="0" smtClean="0">
                          <a:ln>
                            <a:noFill/>
                          </a:ln>
                          <a:effectLst/>
                        </a:rPr>
                        <a:t>Risk</a:t>
                      </a:r>
                      <a:endParaRPr kumimoji="0" lang="en-GB" sz="1400" b="1" i="0" u="none" strike="noStrike" cap="none" normalizeH="0" baseline="0" dirty="0" smtClean="0">
                        <a:ln>
                          <a:noFill/>
                        </a:ln>
                        <a:solidFill>
                          <a:schemeClr val="bg1"/>
                        </a:solidFill>
                        <a:effectLst/>
                        <a:latin typeface="+mn-lt"/>
                        <a:cs typeface="Arial" pitchFamily="34" charset="0"/>
                      </a:endParaRPr>
                    </a:p>
                  </a:txBody>
                  <a:tcPr marL="36000" marR="36000" marT="36000" marB="36000" anchor="ctr" horzOverflow="overflow"/>
                </a:tc>
                <a:tc>
                  <a:txBody>
                    <a:bodyPr/>
                    <a:lstStyle/>
                    <a:p>
                      <a:pPr marL="0" marR="0" lvl="0" indent="0" algn="l" defTabSz="762000" rtl="0" eaLnBrk="1" fontAlgn="base" latinLnBrk="0" hangingPunct="1">
                        <a:lnSpc>
                          <a:spcPct val="100000"/>
                        </a:lnSpc>
                        <a:spcBef>
                          <a:spcPts val="400"/>
                        </a:spcBef>
                        <a:spcAft>
                          <a:spcPts val="400"/>
                        </a:spcAft>
                        <a:buClrTx/>
                        <a:buSzTx/>
                        <a:buFontTx/>
                        <a:buNone/>
                        <a:tabLst/>
                      </a:pPr>
                      <a:r>
                        <a:rPr kumimoji="0" lang="en-GB" sz="1400" u="none" strike="noStrike" cap="none" normalizeH="0" baseline="0" smtClean="0">
                          <a:ln>
                            <a:noFill/>
                          </a:ln>
                          <a:effectLst/>
                        </a:rPr>
                        <a:t>Opportunity</a:t>
                      </a:r>
                      <a:endParaRPr kumimoji="0" lang="en-GB" sz="1400" b="1" i="0" u="none" strike="noStrike" cap="none" normalizeH="0" baseline="0" smtClean="0">
                        <a:ln>
                          <a:noFill/>
                        </a:ln>
                        <a:solidFill>
                          <a:schemeClr val="bg1"/>
                        </a:solidFill>
                        <a:effectLst/>
                        <a:latin typeface="+mn-lt"/>
                        <a:cs typeface="Arial" pitchFamily="34" charset="0"/>
                      </a:endParaRPr>
                    </a:p>
                  </a:txBody>
                  <a:tcPr marL="36000" marR="36000" marT="36000" marB="36000" anchor="ctr" horzOverflow="overflow"/>
                </a:tc>
              </a:tr>
              <a:tr h="820554">
                <a:tc>
                  <a:txBody>
                    <a:bodyPr/>
                    <a:lstStyle/>
                    <a:p>
                      <a:pPr marL="0" marR="0" lvl="1" indent="0" algn="l" defTabSz="914400" rtl="0" eaLnBrk="1" fontAlgn="auto" latinLnBrk="0" hangingPunct="1">
                        <a:lnSpc>
                          <a:spcPct val="100000"/>
                        </a:lnSpc>
                        <a:spcBef>
                          <a:spcPts val="400"/>
                        </a:spcBef>
                        <a:spcAft>
                          <a:spcPts val="400"/>
                        </a:spcAft>
                        <a:buClrTx/>
                        <a:buSzTx/>
                        <a:buFont typeface="Arial" pitchFamily="34" charset="0"/>
                        <a:buNone/>
                        <a:tabLst/>
                        <a:defRPr/>
                      </a:pPr>
                      <a:r>
                        <a:rPr kumimoji="0" lang="en-GB" sz="1400" u="none" strike="noStrike" kern="900" cap="none" spc="0" normalizeH="0" baseline="0" noProof="0" smtClean="0">
                          <a:ln>
                            <a:noFill/>
                          </a:ln>
                          <a:effectLst/>
                          <a:uLnTx/>
                          <a:uFillTx/>
                        </a:rPr>
                        <a:t>Reputational</a:t>
                      </a:r>
                      <a:endParaRPr kumimoji="0" lang="en-GB" sz="1400" b="1" i="0" u="none" strike="noStrike" kern="900" cap="none" spc="0" normalizeH="0" baseline="0" noProof="0" smtClean="0">
                        <a:ln>
                          <a:noFill/>
                        </a:ln>
                        <a:solidFill>
                          <a:schemeClr val="accent2"/>
                        </a:solidFill>
                        <a:effectLst/>
                        <a:uLnTx/>
                        <a:uFillTx/>
                        <a:latin typeface="Arial"/>
                        <a:ea typeface="+mn-ea"/>
                        <a:cs typeface="Arial" pitchFamily="34" charset="0"/>
                      </a:endParaRPr>
                    </a:p>
                  </a:txBody>
                  <a:tcPr marL="36000" marR="36000" marT="36000" marB="36000" horzOverflow="overflow"/>
                </a:tc>
                <a:tc>
                  <a:txBody>
                    <a:bodyPr/>
                    <a:lstStyle/>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dirty="0" smtClean="0">
                          <a:ln>
                            <a:noFill/>
                          </a:ln>
                          <a:effectLst/>
                          <a:uLnTx/>
                          <a:uFillTx/>
                        </a:rPr>
                        <a:t>Damage to brand or image</a:t>
                      </a:r>
                    </a:p>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dirty="0" smtClean="0">
                          <a:ln>
                            <a:noFill/>
                          </a:ln>
                          <a:effectLst/>
                          <a:uLnTx/>
                          <a:uFillTx/>
                        </a:rPr>
                        <a:t>Challenge to social ‘license to operate’</a:t>
                      </a:r>
                      <a:endParaRPr kumimoji="0" lang="en-GB" sz="1400" b="0" i="0" u="none" strike="noStrike" kern="1200" cap="none" spc="0" normalizeH="0" baseline="0" noProof="0" dirty="0" smtClean="0">
                        <a:ln>
                          <a:noFill/>
                        </a:ln>
                        <a:solidFill>
                          <a:srgbClr val="414042"/>
                        </a:solidFill>
                        <a:effectLst/>
                        <a:uLnTx/>
                        <a:uFillTx/>
                        <a:latin typeface="+mn-lt"/>
                        <a:ea typeface="+mn-ea"/>
                        <a:cs typeface="Arial" pitchFamily="34" charset="0"/>
                      </a:endParaRPr>
                    </a:p>
                  </a:txBody>
                  <a:tcPr marL="36000" marR="36000" marT="36000" marB="36000" horzOverflow="overflow"/>
                </a:tc>
                <a:tc>
                  <a:txBody>
                    <a:bodyPr/>
                    <a:lstStyle/>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Improved or differentiated brand</a:t>
                      </a:r>
                      <a:endParaRPr kumimoji="0" lang="en-GB" sz="1400" b="0" i="0" u="none" strike="noStrike" kern="1200" cap="none" spc="0" normalizeH="0" baseline="0" noProof="0" smtClean="0">
                        <a:ln>
                          <a:noFill/>
                        </a:ln>
                        <a:solidFill>
                          <a:srgbClr val="414042"/>
                        </a:solidFill>
                        <a:effectLst/>
                        <a:uLnTx/>
                        <a:uFillTx/>
                        <a:latin typeface="+mn-lt"/>
                        <a:ea typeface="+mn-ea"/>
                        <a:cs typeface="Arial" pitchFamily="34" charset="0"/>
                      </a:endParaRPr>
                    </a:p>
                  </a:txBody>
                  <a:tcPr marL="36000" marR="36000" marT="36000" marB="36000" horzOverflow="overflow"/>
                </a:tc>
              </a:tr>
              <a:tr h="820554">
                <a:tc>
                  <a:txBody>
                    <a:bodyPr/>
                    <a:lstStyle/>
                    <a:p>
                      <a:pPr marL="0" marR="0" lvl="1" indent="0" algn="l" defTabSz="914400" rtl="0" eaLnBrk="1" fontAlgn="auto" latinLnBrk="0" hangingPunct="1">
                        <a:lnSpc>
                          <a:spcPct val="100000"/>
                        </a:lnSpc>
                        <a:spcBef>
                          <a:spcPts val="400"/>
                        </a:spcBef>
                        <a:spcAft>
                          <a:spcPts val="400"/>
                        </a:spcAft>
                        <a:buClrTx/>
                        <a:buSzTx/>
                        <a:buFont typeface="Arial" pitchFamily="34" charset="0"/>
                        <a:buNone/>
                        <a:tabLst/>
                        <a:defRPr/>
                      </a:pPr>
                      <a:r>
                        <a:rPr kumimoji="0" lang="en-GB" sz="1400" u="none" strike="noStrike" kern="900" cap="none" spc="0" normalizeH="0" baseline="0" noProof="0" smtClean="0">
                          <a:ln>
                            <a:noFill/>
                          </a:ln>
                          <a:effectLst/>
                          <a:uLnTx/>
                          <a:uFillTx/>
                        </a:rPr>
                        <a:t>Market and product</a:t>
                      </a:r>
                    </a:p>
                    <a:p>
                      <a:pPr marL="0" marR="0" lvl="1"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kumimoji="0" lang="en-GB" sz="1400" b="1" i="0" u="none" strike="noStrike" kern="1200" cap="none" spc="0" normalizeH="0" baseline="0" noProof="0" smtClean="0">
                        <a:ln>
                          <a:noFill/>
                        </a:ln>
                        <a:solidFill>
                          <a:srgbClr val="98BBE5"/>
                        </a:solidFill>
                        <a:effectLst/>
                        <a:uLnTx/>
                        <a:uFillTx/>
                        <a:latin typeface="Arial"/>
                        <a:ea typeface="+mn-ea"/>
                        <a:cs typeface="Arial" pitchFamily="34" charset="0"/>
                      </a:endParaRPr>
                    </a:p>
                  </a:txBody>
                  <a:tcPr marL="36000" marR="36000" marT="36000" marB="36000" horzOverflow="overflow"/>
                </a:tc>
                <a:tc>
                  <a:txBody>
                    <a:bodyPr/>
                    <a:lstStyle/>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Changes in customer preferences (public sector, private sector)</a:t>
                      </a:r>
                      <a:endParaRPr kumimoji="0" lang="en-GB" sz="1400" b="0" i="0" u="none" strike="noStrike" kern="1200" cap="none" spc="0" normalizeH="0" baseline="0" noProof="0" smtClean="0">
                        <a:ln>
                          <a:noFill/>
                        </a:ln>
                        <a:solidFill>
                          <a:srgbClr val="414042"/>
                        </a:solidFill>
                        <a:effectLst/>
                        <a:uLnTx/>
                        <a:uFillTx/>
                        <a:latin typeface="+mn-lt"/>
                        <a:ea typeface="+mn-ea"/>
                        <a:cs typeface="Arial" pitchFamily="34" charset="0"/>
                      </a:endParaRPr>
                    </a:p>
                  </a:txBody>
                  <a:tcPr marL="36000" marR="36000" marT="36000" marB="36000" horzOverflow="overflow"/>
                </a:tc>
                <a:tc>
                  <a:txBody>
                    <a:bodyPr/>
                    <a:lstStyle/>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New products or services</a:t>
                      </a:r>
                    </a:p>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Markets for certified products</a:t>
                      </a:r>
                    </a:p>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Markets for ecosystem services</a:t>
                      </a:r>
                    </a:p>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New revenue streams from company-owned or managed ecosystems</a:t>
                      </a:r>
                      <a:endParaRPr kumimoji="0" lang="en-GB" sz="1400" b="0" i="0" u="none" strike="noStrike" kern="1200" cap="none" spc="0" normalizeH="0" baseline="0" noProof="0" smtClean="0">
                        <a:ln>
                          <a:noFill/>
                        </a:ln>
                        <a:solidFill>
                          <a:srgbClr val="414042"/>
                        </a:solidFill>
                        <a:effectLst/>
                        <a:uLnTx/>
                        <a:uFillTx/>
                        <a:latin typeface="+mn-lt"/>
                        <a:ea typeface="+mn-ea"/>
                        <a:cs typeface="Arial" pitchFamily="34" charset="0"/>
                      </a:endParaRPr>
                    </a:p>
                  </a:txBody>
                  <a:tcPr marL="36000" marR="36000" marT="36000" marB="36000" horzOverflow="overflow"/>
                </a:tc>
              </a:tr>
              <a:tr h="365238">
                <a:tc>
                  <a:txBody>
                    <a:bodyPr/>
                    <a:lstStyle/>
                    <a:p>
                      <a:pPr marL="0" marR="0" lvl="1" indent="0" algn="l" defTabSz="914400" rtl="0" eaLnBrk="1" fontAlgn="auto" latinLnBrk="0" hangingPunct="1">
                        <a:lnSpc>
                          <a:spcPct val="100000"/>
                        </a:lnSpc>
                        <a:spcBef>
                          <a:spcPts val="400"/>
                        </a:spcBef>
                        <a:spcAft>
                          <a:spcPts val="400"/>
                        </a:spcAft>
                        <a:buClrTx/>
                        <a:buSzTx/>
                        <a:buFont typeface="Arial" pitchFamily="34" charset="0"/>
                        <a:buNone/>
                        <a:tabLst/>
                        <a:defRPr/>
                      </a:pPr>
                      <a:r>
                        <a:rPr kumimoji="0" lang="en-GB" sz="1400" u="none" strike="noStrike" kern="900" cap="none" spc="0" normalizeH="0" baseline="0" noProof="0" smtClean="0">
                          <a:ln>
                            <a:noFill/>
                          </a:ln>
                          <a:effectLst/>
                          <a:uLnTx/>
                          <a:uFillTx/>
                        </a:rPr>
                        <a:t>Financing</a:t>
                      </a:r>
                    </a:p>
                    <a:p>
                      <a:pPr marL="0" marR="0" lvl="1"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kumimoji="0" lang="en-GB" sz="1400" b="1" i="0" u="none" strike="noStrike" kern="1200" cap="none" spc="0" normalizeH="0" baseline="0" noProof="0" smtClean="0">
                        <a:ln>
                          <a:noFill/>
                        </a:ln>
                        <a:solidFill>
                          <a:srgbClr val="98BBE5"/>
                        </a:solidFill>
                        <a:effectLst/>
                        <a:uLnTx/>
                        <a:uFillTx/>
                        <a:latin typeface="Arial"/>
                        <a:ea typeface="+mn-ea"/>
                        <a:cs typeface="Arial" pitchFamily="34" charset="0"/>
                      </a:endParaRPr>
                    </a:p>
                  </a:txBody>
                  <a:tcPr marL="36000" marR="36000" marT="36000" marB="36000" horzOverflow="overflow"/>
                </a:tc>
                <a:tc>
                  <a:txBody>
                    <a:bodyPr/>
                    <a:lstStyle/>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Higher cost of capital</a:t>
                      </a:r>
                    </a:p>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smtClean="0">
                          <a:ln>
                            <a:noFill/>
                          </a:ln>
                          <a:effectLst/>
                          <a:uLnTx/>
                          <a:uFillTx/>
                        </a:rPr>
                        <a:t>More rigorous lending requirements</a:t>
                      </a:r>
                      <a:endParaRPr kumimoji="0" lang="en-GB" sz="1400" b="0" i="0" u="none" strike="noStrike" kern="1200" cap="none" spc="0" normalizeH="0" baseline="0" noProof="0" smtClean="0">
                        <a:ln>
                          <a:noFill/>
                        </a:ln>
                        <a:solidFill>
                          <a:srgbClr val="414042"/>
                        </a:solidFill>
                        <a:effectLst/>
                        <a:uLnTx/>
                        <a:uFillTx/>
                        <a:latin typeface="+mn-lt"/>
                        <a:ea typeface="+mn-ea"/>
                        <a:cs typeface="Arial" pitchFamily="34" charset="0"/>
                      </a:endParaRPr>
                    </a:p>
                  </a:txBody>
                  <a:tcPr marL="36000" marR="36000" marT="36000" marB="36000" horzOverflow="overflow"/>
                </a:tc>
                <a:tc>
                  <a:txBody>
                    <a:bodyPr/>
                    <a:lstStyle/>
                    <a:p>
                      <a:pPr marL="270000" marR="0" lvl="3" indent="-270000" algn="l" defTabSz="914400" rtl="0" eaLnBrk="1" fontAlgn="auto" latinLnBrk="0" hangingPunct="1">
                        <a:lnSpc>
                          <a:spcPct val="100000"/>
                        </a:lnSpc>
                        <a:spcBef>
                          <a:spcPts val="400"/>
                        </a:spcBef>
                        <a:spcAft>
                          <a:spcPts val="400"/>
                        </a:spcAft>
                        <a:buClr>
                          <a:srgbClr val="98BBE5"/>
                        </a:buClr>
                        <a:buSzTx/>
                        <a:buFont typeface="Wingdings" pitchFamily="2" charset="2"/>
                        <a:buChar char="Ë"/>
                        <a:tabLst/>
                        <a:defRPr/>
                      </a:pPr>
                      <a:r>
                        <a:rPr kumimoji="0" lang="en-GB" sz="1400" u="none" strike="noStrike" kern="1200" cap="none" spc="0" normalizeH="0" baseline="0" noProof="0" dirty="0" smtClean="0">
                          <a:ln>
                            <a:noFill/>
                          </a:ln>
                          <a:effectLst/>
                          <a:uLnTx/>
                          <a:uFillTx/>
                        </a:rPr>
                        <a:t>Increased investment by progressive lenders and socially responsible investment funds</a:t>
                      </a:r>
                      <a:endParaRPr kumimoji="0" lang="en-GB" sz="1400" b="0" i="0" u="none" strike="noStrike" kern="1200" cap="none" spc="0" normalizeH="0" baseline="0" noProof="0" dirty="0" smtClean="0">
                        <a:ln>
                          <a:noFill/>
                        </a:ln>
                        <a:solidFill>
                          <a:srgbClr val="414042"/>
                        </a:solidFill>
                        <a:effectLst/>
                        <a:uLnTx/>
                        <a:uFillTx/>
                        <a:latin typeface="+mn-lt"/>
                        <a:ea typeface="+mn-ea"/>
                        <a:cs typeface="Arial" pitchFamily="34" charset="0"/>
                      </a:endParaRPr>
                    </a:p>
                  </a:txBody>
                  <a:tcPr marL="36000" marR="36000" marT="36000" marB="36000" horzOverflow="overflow"/>
                </a:tc>
              </a:tr>
            </a:tbl>
          </a:graphicData>
        </a:graphic>
      </p:graphicFrame>
      <p:sp>
        <p:nvSpPr>
          <p:cNvPr id="7" name="Rectangle 6"/>
          <p:cNvSpPr>
            <a:spLocks/>
          </p:cNvSpPr>
          <p:nvPr/>
        </p:nvSpPr>
        <p:spPr>
          <a:xfrm>
            <a:off x="971602" y="5764614"/>
            <a:ext cx="7703991" cy="184666"/>
          </a:xfrm>
          <a:prstGeom prst="rect">
            <a:avLst/>
          </a:prstGeom>
        </p:spPr>
        <p:txBody>
          <a:bodyPr wrap="square" lIns="0" tIns="0" rIns="0" bIns="0">
            <a:spAutoFit/>
          </a:bodyPr>
          <a:lstStyle/>
          <a:p>
            <a:pPr algn="r"/>
            <a:r>
              <a:rPr lang="en-GB" sz="1200" dirty="0" smtClean="0">
                <a:solidFill>
                  <a:schemeClr val="bg2">
                    <a:lumMod val="50000"/>
                  </a:schemeClr>
                </a:solidFill>
              </a:rPr>
              <a:t>Source: WRI, Ecosystem Services Review Standard Presentation</a:t>
            </a:r>
            <a:endParaRPr lang="en-GB" sz="1200" dirty="0">
              <a:solidFill>
                <a:schemeClr val="bg2">
                  <a:lumMod val="50000"/>
                </a:schemeClr>
              </a:solidFill>
            </a:endParaRPr>
          </a:p>
        </p:txBody>
      </p:sp>
      <p:sp>
        <p:nvSpPr>
          <p:cNvPr id="10" name="Rectangle 9"/>
          <p:cNvSpPr/>
          <p:nvPr/>
        </p:nvSpPr>
        <p:spPr>
          <a:xfrm>
            <a:off x="7163946" y="2060848"/>
            <a:ext cx="1476686" cy="307777"/>
          </a:xfrm>
          <a:prstGeom prst="rect">
            <a:avLst/>
          </a:prstGeom>
        </p:spPr>
        <p:txBody>
          <a:bodyPr wrap="none">
            <a:spAutoFit/>
          </a:bodyPr>
          <a:lstStyle/>
          <a:p>
            <a:r>
              <a:rPr lang="en-GB" sz="1400" b="1" dirty="0" smtClean="0">
                <a:solidFill>
                  <a:srgbClr val="414042"/>
                </a:solidFill>
                <a:cs typeface="Arial" pitchFamily="34" charset="0"/>
              </a:rPr>
              <a:t>Not Exhaustive</a:t>
            </a:r>
            <a:endParaRPr lang="en-GB" sz="1400" dirty="0"/>
          </a:p>
        </p:txBody>
      </p:sp>
    </p:spTree>
    <p:extLst>
      <p:ext uri="{BB962C8B-B14F-4D97-AF65-F5344CB8AC3E}">
        <p14:creationId xmlns="" xmlns:p14="http://schemas.microsoft.com/office/powerpoint/2010/main" val="11512102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Case study example: Mondi (cont.)</a:t>
            </a:r>
            <a:endParaRPr lang="en-GB" dirty="0"/>
          </a:p>
        </p:txBody>
      </p:sp>
      <p:sp>
        <p:nvSpPr>
          <p:cNvPr id="10" name="Text Placeholder 9"/>
          <p:cNvSpPr>
            <a:spLocks noGrp="1"/>
          </p:cNvSpPr>
          <p:nvPr>
            <p:ph idx="1"/>
          </p:nvPr>
        </p:nvSpPr>
        <p:spPr/>
        <p:txBody>
          <a:bodyPr>
            <a:normAutofit/>
          </a:bodyPr>
          <a:lstStyle/>
          <a:p>
            <a:r>
              <a:rPr lang="en-GB" sz="1600" dirty="0" smtClean="0"/>
              <a:t>The result (cont.)</a:t>
            </a:r>
          </a:p>
          <a:p>
            <a:endParaRPr lang="en-GB" sz="1600" dirty="0" smtClean="0"/>
          </a:p>
          <a:p>
            <a:endParaRPr lang="en-GB" sz="1100" dirty="0"/>
          </a:p>
        </p:txBody>
      </p:sp>
      <p:graphicFrame>
        <p:nvGraphicFramePr>
          <p:cNvPr id="7" name="Group 37"/>
          <p:cNvGraphicFramePr>
            <a:graphicFrameLocks noGrp="1"/>
          </p:cNvGraphicFramePr>
          <p:nvPr>
            <p:extLst>
              <p:ext uri="{D42A27DB-BD31-4B8C-83A1-F6EECF244321}">
                <p14:modId xmlns="" xmlns:p14="http://schemas.microsoft.com/office/powerpoint/2010/main" val="1688445970"/>
              </p:ext>
            </p:extLst>
          </p:nvPr>
        </p:nvGraphicFramePr>
        <p:xfrm>
          <a:off x="539552" y="1700808"/>
          <a:ext cx="7715196" cy="4264080"/>
        </p:xfrm>
        <a:graphic>
          <a:graphicData uri="http://schemas.openxmlformats.org/drawingml/2006/table">
            <a:tbl>
              <a:tblPr firstRow="1">
                <a:tableStyleId>{5C22544A-7EE6-4342-B048-85BDC9FD1C3A}</a:tableStyleId>
              </a:tblPr>
              <a:tblGrid>
                <a:gridCol w="1339798"/>
                <a:gridCol w="2660650"/>
                <a:gridCol w="2362200"/>
                <a:gridCol w="1352548"/>
              </a:tblGrid>
              <a:tr h="0">
                <a:tc>
                  <a:txBody>
                    <a:bodyPr/>
                    <a:lstStyle/>
                    <a:p>
                      <a:pPr marL="0" marR="0" lvl="0" indent="0" algn="l" defTabSz="762000" rtl="0" eaLnBrk="1" fontAlgn="base" latinLnBrk="0" hangingPunct="1">
                        <a:lnSpc>
                          <a:spcPct val="100000"/>
                        </a:lnSpc>
                        <a:spcBef>
                          <a:spcPct val="30000"/>
                        </a:spcBef>
                        <a:spcAft>
                          <a:spcPct val="0"/>
                        </a:spcAft>
                        <a:buClrTx/>
                        <a:buSzTx/>
                        <a:buFontTx/>
                        <a:buNone/>
                        <a:tabLst/>
                      </a:pPr>
                      <a:r>
                        <a:rPr kumimoji="0" lang="en-GB" sz="1100" u="none" strike="noStrike" cap="none" normalizeH="0" baseline="0" dirty="0" smtClean="0">
                          <a:ln>
                            <a:noFill/>
                          </a:ln>
                          <a:effectLst/>
                        </a:rPr>
                        <a:t>Priority </a:t>
                      </a:r>
                      <a:br>
                        <a:rPr kumimoji="0" lang="en-GB" sz="1100" u="none" strike="noStrike" cap="none" normalizeH="0" baseline="0" dirty="0" smtClean="0">
                          <a:ln>
                            <a:noFill/>
                          </a:ln>
                          <a:effectLst/>
                        </a:rPr>
                      </a:br>
                      <a:r>
                        <a:rPr kumimoji="0" lang="en-GB" sz="1100" u="none" strike="noStrike" cap="none" normalizeH="0" baseline="0" dirty="0" smtClean="0">
                          <a:ln>
                            <a:noFill/>
                          </a:ln>
                          <a:effectLst/>
                        </a:rPr>
                        <a:t>ecosystem service</a:t>
                      </a:r>
                      <a:endParaRPr kumimoji="0" lang="en-GB" sz="1100" b="1" i="0" u="none" strike="noStrike" cap="none" normalizeH="0" baseline="0" dirty="0" smtClean="0">
                        <a:ln>
                          <a:noFill/>
                        </a:ln>
                        <a:solidFill>
                          <a:schemeClr val="bg1"/>
                        </a:solidFill>
                        <a:effectLst/>
                        <a:latin typeface="+mn-lt"/>
                        <a:cs typeface="Arial" pitchFamily="34" charset="0"/>
                      </a:endParaRPr>
                    </a:p>
                  </a:txBody>
                  <a:tcPr marL="36000" marR="36000" marT="36000" marB="36000" anchor="b" horzOverflow="overflow"/>
                </a:tc>
                <a:tc>
                  <a:txBody>
                    <a:bodyPr/>
                    <a:lstStyle/>
                    <a:p>
                      <a:pPr marL="0" marR="0" lvl="0" indent="0" algn="l" defTabSz="762000" rtl="0" eaLnBrk="1" fontAlgn="base" latinLnBrk="0" hangingPunct="1">
                        <a:lnSpc>
                          <a:spcPct val="100000"/>
                        </a:lnSpc>
                        <a:spcBef>
                          <a:spcPct val="30000"/>
                        </a:spcBef>
                        <a:spcAft>
                          <a:spcPct val="0"/>
                        </a:spcAft>
                        <a:buClrTx/>
                        <a:buSzTx/>
                        <a:buFontTx/>
                        <a:buNone/>
                        <a:tabLst/>
                      </a:pPr>
                      <a:r>
                        <a:rPr kumimoji="0" lang="en-GB" sz="1100" u="none" strike="noStrike" cap="none" normalizeH="0" baseline="0" dirty="0" smtClean="0">
                          <a:ln>
                            <a:noFill/>
                          </a:ln>
                          <a:effectLst/>
                        </a:rPr>
                        <a:t>Potential risks</a:t>
                      </a:r>
                      <a:endParaRPr kumimoji="0" lang="en-GB" sz="1100" b="1" i="0" u="none" strike="noStrike" cap="none" normalizeH="0" baseline="0" dirty="0" smtClean="0">
                        <a:ln>
                          <a:noFill/>
                        </a:ln>
                        <a:solidFill>
                          <a:schemeClr val="bg1"/>
                        </a:solidFill>
                        <a:effectLst/>
                        <a:latin typeface="+mn-lt"/>
                        <a:cs typeface="Arial" pitchFamily="34" charset="0"/>
                      </a:endParaRPr>
                    </a:p>
                  </a:txBody>
                  <a:tcPr marL="36000" marR="36000" marT="36000" marB="36000" anchor="b" horzOverflow="overflow"/>
                </a:tc>
                <a:tc>
                  <a:txBody>
                    <a:bodyPr/>
                    <a:lstStyle/>
                    <a:p>
                      <a:pPr marL="0" marR="0" lvl="0" indent="0" algn="l" defTabSz="762000" rtl="0" eaLnBrk="1" fontAlgn="base" latinLnBrk="0" hangingPunct="1">
                        <a:lnSpc>
                          <a:spcPct val="100000"/>
                        </a:lnSpc>
                        <a:spcBef>
                          <a:spcPct val="30000"/>
                        </a:spcBef>
                        <a:spcAft>
                          <a:spcPct val="0"/>
                        </a:spcAft>
                        <a:buClrTx/>
                        <a:buSzTx/>
                        <a:buFontTx/>
                        <a:buNone/>
                        <a:tabLst/>
                      </a:pPr>
                      <a:r>
                        <a:rPr kumimoji="0" lang="en-GB" sz="1100" u="none" strike="noStrike" cap="none" normalizeH="0" baseline="0" smtClean="0">
                          <a:ln>
                            <a:noFill/>
                          </a:ln>
                          <a:effectLst/>
                        </a:rPr>
                        <a:t>Potential opportunities</a:t>
                      </a:r>
                      <a:endParaRPr kumimoji="0" lang="en-GB" sz="1100" b="1" i="0" u="none" strike="noStrike" cap="none" normalizeH="0" baseline="0" smtClean="0">
                        <a:ln>
                          <a:noFill/>
                        </a:ln>
                        <a:solidFill>
                          <a:schemeClr val="bg1"/>
                        </a:solidFill>
                        <a:effectLst/>
                        <a:latin typeface="+mn-lt"/>
                        <a:cs typeface="Arial" pitchFamily="34" charset="0"/>
                      </a:endParaRPr>
                    </a:p>
                  </a:txBody>
                  <a:tcPr marL="36000" marR="36000" marT="36000" marB="36000" anchor="b" horzOverflow="overflow"/>
                </a:tc>
                <a:tc>
                  <a:txBody>
                    <a:bodyPr/>
                    <a:lstStyle/>
                    <a:p>
                      <a:pPr marL="0" marR="0" lvl="0" indent="0" algn="l" defTabSz="762000" rtl="0" eaLnBrk="1" fontAlgn="base" latinLnBrk="0" hangingPunct="1">
                        <a:lnSpc>
                          <a:spcPct val="100000"/>
                        </a:lnSpc>
                        <a:spcBef>
                          <a:spcPct val="30000"/>
                        </a:spcBef>
                        <a:spcAft>
                          <a:spcPct val="0"/>
                        </a:spcAft>
                        <a:buClrTx/>
                        <a:buSzTx/>
                        <a:buFontTx/>
                        <a:buNone/>
                        <a:tabLst/>
                      </a:pPr>
                      <a:r>
                        <a:rPr kumimoji="0" lang="en-GB" sz="1100" u="none" strike="noStrike" cap="none" normalizeH="0" baseline="0" dirty="0" smtClean="0">
                          <a:ln>
                            <a:noFill/>
                          </a:ln>
                          <a:effectLst/>
                        </a:rPr>
                        <a:t>Type of risk/opportunity</a:t>
                      </a:r>
                      <a:endParaRPr kumimoji="0" lang="en-GB" sz="1100" b="1" i="0" u="none" strike="noStrike" cap="none" normalizeH="0" baseline="0" dirty="0" smtClean="0">
                        <a:ln>
                          <a:noFill/>
                        </a:ln>
                        <a:solidFill>
                          <a:schemeClr val="bg1"/>
                        </a:solidFill>
                        <a:effectLst/>
                        <a:latin typeface="+mn-lt"/>
                        <a:cs typeface="Arial" pitchFamily="34" charset="0"/>
                      </a:endParaRPr>
                    </a:p>
                  </a:txBody>
                  <a:tcPr marL="36000" marR="36000" marT="36000" marB="36000" anchor="b" horzOverflow="overflow"/>
                </a:tc>
              </a:tr>
              <a:tr h="0">
                <a:tc>
                  <a:txBody>
                    <a:bodyPr/>
                    <a:lstStyle/>
                    <a:p>
                      <a:pPr marL="0" marR="0" lvl="1" indent="0" algn="l" defTabSz="914400" rtl="0" eaLnBrk="1" fontAlgn="auto" latinLnBrk="0" hangingPunct="1">
                        <a:lnSpc>
                          <a:spcPct val="100000"/>
                        </a:lnSpc>
                        <a:spcBef>
                          <a:spcPts val="500"/>
                        </a:spcBef>
                        <a:spcAft>
                          <a:spcPts val="500"/>
                        </a:spcAft>
                        <a:buClrTx/>
                        <a:buSzTx/>
                        <a:buFontTx/>
                        <a:buNone/>
                        <a:tabLst/>
                        <a:defRPr/>
                      </a:pPr>
                      <a:r>
                        <a:rPr lang="en-GB" sz="1100" kern="900" baseline="0" noProof="0" smtClean="0"/>
                        <a:t>Freshwater</a:t>
                      </a:r>
                      <a:endParaRPr lang="en-GB" sz="1100" b="1" kern="900" baseline="0" noProof="0">
                        <a:solidFill>
                          <a:schemeClr val="accent2"/>
                        </a:solidFill>
                        <a:latin typeface="Arial"/>
                        <a:ea typeface="+mn-ea"/>
                        <a:cs typeface="Arial" pitchFamily="34" charset="0"/>
                      </a:endParaRPr>
                    </a:p>
                  </a:txBody>
                  <a:tcPr marL="36000" marR="36000" marT="36000" marB="36000"/>
                </a:tc>
                <a:tc>
                  <a:txBody>
                    <a:bodyPr/>
                    <a:lstStyle/>
                    <a:p>
                      <a:pPr marL="269875" marR="0" lvl="3" indent="-269875"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r>
                        <a:rPr kumimoji="0" lang="en-GB" sz="1100" u="none" strike="noStrike" kern="1200" cap="none" spc="0" normalizeH="0" baseline="0" noProof="0" dirty="0" smtClean="0">
                          <a:ln>
                            <a:noFill/>
                          </a:ln>
                          <a:effectLst/>
                          <a:uLnTx/>
                          <a:uFillTx/>
                        </a:rPr>
                        <a:t>Increased water scarcity due to:</a:t>
                      </a:r>
                    </a:p>
                    <a:p>
                      <a:pPr marL="631825" marR="0" lvl="4" indent="-361950" algn="l" defTabSz="914400" rtl="0" eaLnBrk="1" fontAlgn="auto" latinLnBrk="0" hangingPunct="1">
                        <a:lnSpc>
                          <a:spcPct val="100000"/>
                        </a:lnSpc>
                        <a:spcBef>
                          <a:spcPts val="0"/>
                        </a:spcBef>
                        <a:spcAft>
                          <a:spcPts val="0"/>
                        </a:spcAft>
                        <a:buClr>
                          <a:srgbClr val="98BBE5"/>
                        </a:buClr>
                        <a:buSzTx/>
                        <a:buFont typeface="Wingdings" pitchFamily="2" charset="2"/>
                        <a:buChar char="n"/>
                        <a:tabLst/>
                        <a:defRPr/>
                      </a:pPr>
                      <a:r>
                        <a:rPr lang="en-GB" sz="1100" kern="1200" noProof="0" dirty="0" smtClean="0"/>
                        <a:t>Invasive alien species </a:t>
                      </a:r>
                    </a:p>
                    <a:p>
                      <a:pPr marL="631825" marR="0" lvl="4" indent="-361950" algn="l" defTabSz="914400" rtl="0" eaLnBrk="1" fontAlgn="auto" latinLnBrk="0" hangingPunct="1">
                        <a:lnSpc>
                          <a:spcPct val="100000"/>
                        </a:lnSpc>
                        <a:spcBef>
                          <a:spcPts val="0"/>
                        </a:spcBef>
                        <a:spcAft>
                          <a:spcPts val="0"/>
                        </a:spcAft>
                        <a:buClr>
                          <a:srgbClr val="98BBE5"/>
                        </a:buClr>
                        <a:buSzTx/>
                        <a:buFont typeface="Wingdings" pitchFamily="2" charset="2"/>
                        <a:buChar char="n"/>
                        <a:tabLst/>
                        <a:defRPr/>
                      </a:pPr>
                      <a:r>
                        <a:rPr lang="en-GB" sz="1100" kern="1200" noProof="0" dirty="0" smtClean="0"/>
                        <a:t>Increasing demand among nearby, inefficient water users (farmers)</a:t>
                      </a:r>
                    </a:p>
                    <a:p>
                      <a:pPr marL="631825" marR="0" lvl="4" indent="-361950" algn="l" defTabSz="914400" rtl="0" eaLnBrk="1" fontAlgn="auto" latinLnBrk="0" hangingPunct="1">
                        <a:lnSpc>
                          <a:spcPct val="100000"/>
                        </a:lnSpc>
                        <a:spcBef>
                          <a:spcPts val="0"/>
                        </a:spcBef>
                        <a:spcAft>
                          <a:spcPts val="0"/>
                        </a:spcAft>
                        <a:buClr>
                          <a:srgbClr val="98BBE5"/>
                        </a:buClr>
                        <a:buSzTx/>
                        <a:buFont typeface="Wingdings" pitchFamily="2" charset="2"/>
                        <a:buChar char="n"/>
                        <a:tabLst/>
                        <a:defRPr/>
                      </a:pPr>
                      <a:r>
                        <a:rPr lang="en-GB" sz="1100" kern="1200" noProof="0" dirty="0" smtClean="0"/>
                        <a:t>Climate change</a:t>
                      </a:r>
                      <a:endParaRPr lang="en-GB" sz="1100" kern="1200" noProof="0" dirty="0">
                        <a:solidFill>
                          <a:srgbClr val="414042"/>
                        </a:solidFill>
                        <a:latin typeface="Arial"/>
                        <a:ea typeface="+mn-ea"/>
                        <a:cs typeface="Arial" pitchFamily="34" charset="0"/>
                      </a:endParaRPr>
                    </a:p>
                  </a:txBody>
                  <a:tcPr marL="36000" marR="36000" marT="36000" marB="36000"/>
                </a:tc>
                <a:tc>
                  <a:txBody>
                    <a:bodyPr/>
                    <a:lstStyle/>
                    <a:p>
                      <a:pPr marL="269875" marR="0" lvl="3" indent="-269875"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r>
                        <a:rPr kumimoji="0" lang="en-GB" sz="1100" u="none" strike="noStrike" kern="1200" cap="none" spc="0" normalizeH="0" baseline="0" noProof="0" smtClean="0">
                          <a:ln>
                            <a:noFill/>
                          </a:ln>
                          <a:effectLst/>
                          <a:uLnTx/>
                          <a:uFillTx/>
                        </a:rPr>
                        <a:t>Internal efficiency improvements in freshwater use</a:t>
                      </a:r>
                    </a:p>
                    <a:p>
                      <a:pPr marL="269875" marR="0" lvl="3" indent="-269875"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r>
                        <a:rPr kumimoji="0" lang="en-GB" sz="1100" u="none" strike="noStrike" kern="1200" cap="none" spc="0" normalizeH="0" baseline="0" noProof="0" smtClean="0">
                          <a:ln>
                            <a:noFill/>
                          </a:ln>
                          <a:effectLst/>
                          <a:uLnTx/>
                          <a:uFillTx/>
                        </a:rPr>
                        <a:t>(Co)financing water efficiency improvements of nearby landowners</a:t>
                      </a:r>
                      <a:endParaRPr kumimoji="0" lang="en-GB" sz="1100" b="0" i="0" u="none" strike="noStrike" kern="1200" cap="none" spc="0" normalizeH="0" baseline="0" noProof="0">
                        <a:ln>
                          <a:noFill/>
                        </a:ln>
                        <a:solidFill>
                          <a:srgbClr val="414042"/>
                        </a:solidFill>
                        <a:effectLst/>
                        <a:uLnTx/>
                        <a:uFillTx/>
                        <a:latin typeface="Arial"/>
                        <a:ea typeface="+mn-ea"/>
                        <a:cs typeface="Arial" pitchFamily="34" charset="0"/>
                      </a:endParaRPr>
                    </a:p>
                  </a:txBody>
                  <a:tcPr marL="36000" marR="36000" marT="36000" marB="36000"/>
                </a:tc>
                <a:tc>
                  <a:txBody>
                    <a:bodyPr/>
                    <a:lstStyle/>
                    <a:p>
                      <a:pPr marL="0" marR="0" lvl="2" indent="0" algn="l" defTabSz="914400" rtl="0" eaLnBrk="1" fontAlgn="auto" latinLnBrk="0" hangingPunct="1">
                        <a:lnSpc>
                          <a:spcPct val="100000"/>
                        </a:lnSpc>
                        <a:spcBef>
                          <a:spcPts val="0"/>
                        </a:spcBef>
                        <a:spcAft>
                          <a:spcPts val="300"/>
                        </a:spcAft>
                        <a:buClrTx/>
                        <a:buSzTx/>
                        <a:buFontTx/>
                        <a:buNone/>
                        <a:tabLst/>
                        <a:defRPr/>
                      </a:pPr>
                      <a:r>
                        <a:rPr kumimoji="0" lang="en-GB" sz="1100" u="none" strike="noStrike" kern="1200" cap="none" spc="0" normalizeH="0" baseline="0" noProof="0" dirty="0" smtClean="0">
                          <a:ln>
                            <a:noFill/>
                          </a:ln>
                          <a:effectLst/>
                          <a:uLnTx/>
                          <a:uFillTx/>
                        </a:rPr>
                        <a:t>Operational</a:t>
                      </a:r>
                      <a:endParaRPr kumimoji="0" lang="en-GB" sz="1100" b="0" i="0" u="none" strike="noStrike" kern="1200" cap="none" spc="0" normalizeH="0" baseline="0" noProof="0" dirty="0">
                        <a:ln>
                          <a:noFill/>
                        </a:ln>
                        <a:solidFill>
                          <a:srgbClr val="414042"/>
                        </a:solidFill>
                        <a:effectLst/>
                        <a:uLnTx/>
                        <a:uFillTx/>
                        <a:latin typeface="Arial"/>
                        <a:ea typeface="+mn-ea"/>
                        <a:cs typeface="Arial" pitchFamily="34" charset="0"/>
                      </a:endParaRPr>
                    </a:p>
                  </a:txBody>
                  <a:tcPr marL="36000" marR="36000" marT="36000" marB="36000"/>
                </a:tc>
              </a:tr>
              <a:tr h="0">
                <a:tc>
                  <a:txBody>
                    <a:bodyPr/>
                    <a:lstStyle/>
                    <a:p>
                      <a:pPr marL="0" marR="0" lvl="1" indent="0" algn="l" defTabSz="914400" rtl="0" eaLnBrk="1" fontAlgn="auto" latinLnBrk="0" hangingPunct="1">
                        <a:lnSpc>
                          <a:spcPct val="100000"/>
                        </a:lnSpc>
                        <a:spcBef>
                          <a:spcPts val="500"/>
                        </a:spcBef>
                        <a:spcAft>
                          <a:spcPts val="500"/>
                        </a:spcAft>
                        <a:buClrTx/>
                        <a:buSzTx/>
                        <a:buFontTx/>
                        <a:buNone/>
                        <a:tabLst/>
                        <a:defRPr/>
                      </a:pPr>
                      <a:r>
                        <a:rPr lang="en-GB" sz="1100" kern="900" baseline="0" noProof="0" smtClean="0"/>
                        <a:t>Water regulation</a:t>
                      </a:r>
                      <a:endParaRPr lang="en-GB" sz="1100" b="1" kern="900" baseline="0" noProof="0">
                        <a:solidFill>
                          <a:schemeClr val="accent2"/>
                        </a:solidFill>
                        <a:latin typeface="Arial"/>
                        <a:ea typeface="+mn-ea"/>
                        <a:cs typeface="Arial" pitchFamily="34" charset="0"/>
                      </a:endParaRPr>
                    </a:p>
                  </a:txBody>
                  <a:tcPr marL="36000" marR="36000" marT="36000" marB="36000"/>
                </a:tc>
                <a:tc>
                  <a:txBody>
                    <a:bodyPr/>
                    <a:lstStyle/>
                    <a:p>
                      <a:pPr marL="269875" marR="0" lvl="3" indent="-269875"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r>
                        <a:rPr kumimoji="0" lang="en-GB" sz="1100" u="none" strike="noStrike" kern="1200" cap="none" spc="0" normalizeH="0" baseline="0" noProof="0" smtClean="0">
                          <a:ln>
                            <a:noFill/>
                          </a:ln>
                          <a:effectLst/>
                          <a:uLnTx/>
                          <a:uFillTx/>
                        </a:rPr>
                        <a:t>See above</a:t>
                      </a:r>
                      <a:endParaRPr kumimoji="0" lang="en-GB" sz="1100" b="0" i="0" u="none" strike="noStrike" kern="1200" cap="none" spc="0" normalizeH="0" baseline="0" noProof="0">
                        <a:ln>
                          <a:noFill/>
                        </a:ln>
                        <a:solidFill>
                          <a:srgbClr val="414042"/>
                        </a:solidFill>
                        <a:effectLst/>
                        <a:uLnTx/>
                        <a:uFillTx/>
                        <a:latin typeface="Arial"/>
                        <a:ea typeface="+mn-ea"/>
                        <a:cs typeface="Arial" pitchFamily="34" charset="0"/>
                      </a:endParaRPr>
                    </a:p>
                  </a:txBody>
                  <a:tcPr marL="36000" marR="36000" marT="36000" marB="36000"/>
                </a:tc>
                <a:tc>
                  <a:txBody>
                    <a:bodyPr/>
                    <a:lstStyle/>
                    <a:p>
                      <a:pPr marL="360000" marR="0" lvl="3" indent="-360000"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endParaRPr kumimoji="0" lang="en-GB" sz="1100" b="0" i="0" u="none" strike="noStrike" kern="1200" cap="none" spc="0" normalizeH="0" baseline="0" noProof="0">
                        <a:ln>
                          <a:noFill/>
                        </a:ln>
                        <a:solidFill>
                          <a:srgbClr val="414042"/>
                        </a:solidFill>
                        <a:effectLst/>
                        <a:uLnTx/>
                        <a:uFillTx/>
                        <a:latin typeface="Arial"/>
                        <a:ea typeface="+mn-ea"/>
                        <a:cs typeface="Arial" pitchFamily="34" charset="0"/>
                      </a:endParaRPr>
                    </a:p>
                  </a:txBody>
                  <a:tcPr marL="36000" marR="36000" marT="36000" marB="36000"/>
                </a:tc>
                <a:tc>
                  <a:txBody>
                    <a:bodyPr/>
                    <a:lstStyle/>
                    <a:p>
                      <a:pPr marL="0" marR="0" lvl="2" indent="0" algn="l" defTabSz="914400" rtl="0" eaLnBrk="1" fontAlgn="auto" latinLnBrk="0" hangingPunct="1">
                        <a:lnSpc>
                          <a:spcPct val="100000"/>
                        </a:lnSpc>
                        <a:spcBef>
                          <a:spcPts val="0"/>
                        </a:spcBef>
                        <a:spcAft>
                          <a:spcPts val="300"/>
                        </a:spcAft>
                        <a:buClrTx/>
                        <a:buSzTx/>
                        <a:buFontTx/>
                        <a:buNone/>
                        <a:tabLst/>
                        <a:defRPr/>
                      </a:pPr>
                      <a:endParaRPr kumimoji="0" lang="en-GB" sz="1100" b="0" i="0" u="none" strike="noStrike" kern="1200" cap="none" spc="0" normalizeH="0" baseline="0" noProof="0">
                        <a:ln>
                          <a:noFill/>
                        </a:ln>
                        <a:solidFill>
                          <a:srgbClr val="414042"/>
                        </a:solidFill>
                        <a:effectLst/>
                        <a:uLnTx/>
                        <a:uFillTx/>
                        <a:latin typeface="Arial"/>
                        <a:ea typeface="+mn-ea"/>
                        <a:cs typeface="Arial" pitchFamily="34" charset="0"/>
                      </a:endParaRPr>
                    </a:p>
                  </a:txBody>
                  <a:tcPr marL="36000" marR="36000" marT="36000" marB="36000"/>
                </a:tc>
              </a:tr>
              <a:tr h="0">
                <a:tc>
                  <a:txBody>
                    <a:bodyPr/>
                    <a:lstStyle/>
                    <a:p>
                      <a:pPr marL="0" marR="0" lvl="1" indent="0" algn="l" defTabSz="914400" rtl="0" eaLnBrk="1" fontAlgn="auto" latinLnBrk="0" hangingPunct="1">
                        <a:lnSpc>
                          <a:spcPct val="100000"/>
                        </a:lnSpc>
                        <a:spcBef>
                          <a:spcPts val="500"/>
                        </a:spcBef>
                        <a:spcAft>
                          <a:spcPts val="500"/>
                        </a:spcAft>
                        <a:buClrTx/>
                        <a:buSzTx/>
                        <a:buFontTx/>
                        <a:buNone/>
                        <a:tabLst/>
                        <a:defRPr/>
                      </a:pPr>
                      <a:r>
                        <a:rPr lang="en-GB" sz="1100" kern="900" baseline="0" noProof="0" smtClean="0"/>
                        <a:t>Biomass fuel</a:t>
                      </a:r>
                      <a:endParaRPr lang="en-GB" sz="1100" b="1" kern="900" baseline="0" noProof="0">
                        <a:solidFill>
                          <a:schemeClr val="accent2"/>
                        </a:solidFill>
                        <a:latin typeface="Arial"/>
                        <a:ea typeface="+mn-ea"/>
                        <a:cs typeface="Arial" pitchFamily="34" charset="0"/>
                      </a:endParaRPr>
                    </a:p>
                  </a:txBody>
                  <a:tcPr marL="36000" marR="36000" marT="36000" marB="36000"/>
                </a:tc>
                <a:tc>
                  <a:txBody>
                    <a:bodyPr/>
                    <a:lstStyle/>
                    <a:p>
                      <a:pPr marL="360000" marR="0" lvl="3" indent="-360000"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endParaRPr kumimoji="0" lang="en-GB" sz="1100" b="0" i="0" u="none" strike="noStrike" kern="1200" cap="none" spc="0" normalizeH="0" baseline="0" noProof="0">
                        <a:ln>
                          <a:noFill/>
                        </a:ln>
                        <a:solidFill>
                          <a:srgbClr val="414042"/>
                        </a:solidFill>
                        <a:effectLst/>
                        <a:uLnTx/>
                        <a:uFillTx/>
                        <a:latin typeface="Arial"/>
                        <a:ea typeface="+mn-ea"/>
                        <a:cs typeface="Arial" pitchFamily="34" charset="0"/>
                      </a:endParaRPr>
                    </a:p>
                  </a:txBody>
                  <a:tcPr marL="36000" marR="36000" marT="36000" marB="36000"/>
                </a:tc>
                <a:tc>
                  <a:txBody>
                    <a:bodyPr/>
                    <a:lstStyle/>
                    <a:p>
                      <a:pPr marL="269875" marR="0" lvl="3" indent="-269875"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r>
                        <a:rPr kumimoji="0" lang="en-GB" sz="1100" u="none" strike="noStrike" kern="1200" cap="none" spc="0" normalizeH="0" baseline="0" noProof="0" smtClean="0">
                          <a:ln>
                            <a:noFill/>
                          </a:ln>
                          <a:effectLst/>
                          <a:uLnTx/>
                          <a:uFillTx/>
                        </a:rPr>
                        <a:t>New biomass-to-energy markets for plantation residues</a:t>
                      </a:r>
                      <a:endParaRPr kumimoji="0" lang="en-GB" sz="1100" b="0" i="0" u="none" strike="noStrike" kern="1200" cap="none" spc="0" normalizeH="0" baseline="0" noProof="0">
                        <a:ln>
                          <a:noFill/>
                        </a:ln>
                        <a:solidFill>
                          <a:srgbClr val="414042"/>
                        </a:solidFill>
                        <a:effectLst/>
                        <a:uLnTx/>
                        <a:uFillTx/>
                        <a:latin typeface="Arial"/>
                        <a:ea typeface="+mn-ea"/>
                        <a:cs typeface="Arial" pitchFamily="34" charset="0"/>
                      </a:endParaRPr>
                    </a:p>
                  </a:txBody>
                  <a:tcPr marL="36000" marR="36000" marT="36000" marB="36000"/>
                </a:tc>
                <a:tc>
                  <a:txBody>
                    <a:bodyPr/>
                    <a:lstStyle/>
                    <a:p>
                      <a:pPr marL="0" marR="0" lvl="2" indent="0" algn="l" defTabSz="914400" rtl="0" eaLnBrk="1" fontAlgn="auto" latinLnBrk="0" hangingPunct="1">
                        <a:lnSpc>
                          <a:spcPct val="100000"/>
                        </a:lnSpc>
                        <a:spcBef>
                          <a:spcPts val="0"/>
                        </a:spcBef>
                        <a:spcAft>
                          <a:spcPts val="300"/>
                        </a:spcAft>
                        <a:buClrTx/>
                        <a:buSzTx/>
                        <a:buFontTx/>
                        <a:buNone/>
                        <a:tabLst/>
                        <a:defRPr/>
                      </a:pPr>
                      <a:r>
                        <a:rPr kumimoji="0" lang="en-GB" sz="1100" u="none" strike="noStrike" kern="1200" cap="none" spc="0" normalizeH="0" baseline="0" noProof="0" smtClean="0">
                          <a:ln>
                            <a:noFill/>
                          </a:ln>
                          <a:effectLst/>
                          <a:uLnTx/>
                          <a:uFillTx/>
                        </a:rPr>
                        <a:t>Market and product</a:t>
                      </a:r>
                      <a:endParaRPr kumimoji="0" lang="en-GB" sz="1100" b="0" i="0" u="none" strike="noStrike" kern="1200" cap="none" spc="0" normalizeH="0" baseline="0" noProof="0">
                        <a:ln>
                          <a:noFill/>
                        </a:ln>
                        <a:solidFill>
                          <a:srgbClr val="414042"/>
                        </a:solidFill>
                        <a:effectLst/>
                        <a:uLnTx/>
                        <a:uFillTx/>
                        <a:latin typeface="Arial"/>
                        <a:ea typeface="+mn-ea"/>
                        <a:cs typeface="Arial" pitchFamily="34" charset="0"/>
                      </a:endParaRPr>
                    </a:p>
                  </a:txBody>
                  <a:tcPr marL="36000" marR="36000" marT="36000" marB="36000"/>
                </a:tc>
              </a:tr>
              <a:tr h="0">
                <a:tc>
                  <a:txBody>
                    <a:bodyPr/>
                    <a:lstStyle/>
                    <a:p>
                      <a:pPr marL="0" marR="0" lvl="1" indent="0" algn="l" defTabSz="914400" rtl="0" eaLnBrk="1" fontAlgn="auto" latinLnBrk="0" hangingPunct="1">
                        <a:lnSpc>
                          <a:spcPct val="100000"/>
                        </a:lnSpc>
                        <a:spcBef>
                          <a:spcPts val="500"/>
                        </a:spcBef>
                        <a:spcAft>
                          <a:spcPts val="500"/>
                        </a:spcAft>
                        <a:buClrTx/>
                        <a:buSzTx/>
                        <a:buFontTx/>
                        <a:buNone/>
                        <a:tabLst/>
                        <a:defRPr/>
                      </a:pPr>
                      <a:r>
                        <a:rPr lang="en-GB" sz="1100" kern="900" baseline="0" noProof="0" smtClean="0"/>
                        <a:t>Global climate regulation</a:t>
                      </a:r>
                      <a:endParaRPr lang="en-GB" sz="1100" b="1" kern="900" baseline="0" noProof="0">
                        <a:solidFill>
                          <a:schemeClr val="accent2"/>
                        </a:solidFill>
                        <a:latin typeface="Arial"/>
                        <a:ea typeface="+mn-ea"/>
                        <a:cs typeface="Arial" pitchFamily="34" charset="0"/>
                      </a:endParaRPr>
                    </a:p>
                  </a:txBody>
                  <a:tcPr marL="36000" marR="36000" marT="36000" marB="36000"/>
                </a:tc>
                <a:tc>
                  <a:txBody>
                    <a:bodyPr/>
                    <a:lstStyle/>
                    <a:p>
                      <a:pPr marL="360000" marR="0" lvl="3" indent="-360000"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endParaRPr kumimoji="0" lang="en-GB" sz="1100" b="0" i="0" u="none" strike="noStrike" kern="1200" cap="none" spc="0" normalizeH="0" baseline="0" noProof="0">
                        <a:ln>
                          <a:noFill/>
                        </a:ln>
                        <a:solidFill>
                          <a:srgbClr val="414042"/>
                        </a:solidFill>
                        <a:effectLst/>
                        <a:uLnTx/>
                        <a:uFillTx/>
                        <a:latin typeface="Arial"/>
                        <a:ea typeface="+mn-ea"/>
                        <a:cs typeface="Arial" pitchFamily="34" charset="0"/>
                      </a:endParaRPr>
                    </a:p>
                  </a:txBody>
                  <a:tcPr marL="36000" marR="36000" marT="36000" marB="36000"/>
                </a:tc>
                <a:tc>
                  <a:txBody>
                    <a:bodyPr/>
                    <a:lstStyle/>
                    <a:p>
                      <a:pPr marL="269875" marR="0" lvl="3" indent="-269875"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r>
                        <a:rPr kumimoji="0" lang="en-GB" sz="1100" u="none" strike="noStrike" kern="1200" cap="none" spc="0" normalizeH="0" baseline="0" noProof="0" smtClean="0">
                          <a:ln>
                            <a:noFill/>
                          </a:ln>
                          <a:effectLst/>
                          <a:uLnTx/>
                          <a:uFillTx/>
                        </a:rPr>
                        <a:t>Emerging markets for carbon sequestration</a:t>
                      </a:r>
                      <a:endParaRPr kumimoji="0" lang="en-GB" sz="1100" b="0" i="0" u="none" strike="noStrike" kern="1200" cap="none" spc="0" normalizeH="0" baseline="0" noProof="0">
                        <a:ln>
                          <a:noFill/>
                        </a:ln>
                        <a:solidFill>
                          <a:srgbClr val="414042"/>
                        </a:solidFill>
                        <a:effectLst/>
                        <a:uLnTx/>
                        <a:uFillTx/>
                        <a:latin typeface="Arial"/>
                        <a:ea typeface="+mn-ea"/>
                        <a:cs typeface="Arial" pitchFamily="34" charset="0"/>
                      </a:endParaRPr>
                    </a:p>
                  </a:txBody>
                  <a:tcPr marL="36000" marR="36000" marT="36000" marB="36000"/>
                </a:tc>
                <a:tc>
                  <a:txBody>
                    <a:bodyPr/>
                    <a:lstStyle/>
                    <a:p>
                      <a:pPr marL="0" marR="0" lvl="2" indent="0" algn="l" defTabSz="914400" rtl="0" eaLnBrk="1" fontAlgn="auto" latinLnBrk="0" hangingPunct="1">
                        <a:lnSpc>
                          <a:spcPct val="100000"/>
                        </a:lnSpc>
                        <a:spcBef>
                          <a:spcPts val="0"/>
                        </a:spcBef>
                        <a:spcAft>
                          <a:spcPts val="300"/>
                        </a:spcAft>
                        <a:buClrTx/>
                        <a:buSzTx/>
                        <a:buFontTx/>
                        <a:buNone/>
                        <a:tabLst/>
                        <a:defRPr/>
                      </a:pPr>
                      <a:r>
                        <a:rPr kumimoji="0" lang="en-GB" sz="1100" u="none" strike="noStrike" kern="1200" cap="none" spc="0" normalizeH="0" baseline="0" noProof="0" smtClean="0">
                          <a:ln>
                            <a:noFill/>
                          </a:ln>
                          <a:effectLst/>
                          <a:uLnTx/>
                          <a:uFillTx/>
                        </a:rPr>
                        <a:t>Market and product</a:t>
                      </a:r>
                      <a:endParaRPr kumimoji="0" lang="en-GB" sz="1100" b="0" i="0" u="none" strike="noStrike" kern="1200" cap="none" spc="0" normalizeH="0" baseline="0" noProof="0">
                        <a:ln>
                          <a:noFill/>
                        </a:ln>
                        <a:solidFill>
                          <a:srgbClr val="414042"/>
                        </a:solidFill>
                        <a:effectLst/>
                        <a:uLnTx/>
                        <a:uFillTx/>
                        <a:latin typeface="Arial"/>
                        <a:ea typeface="+mn-ea"/>
                        <a:cs typeface="Arial" pitchFamily="34" charset="0"/>
                      </a:endParaRPr>
                    </a:p>
                  </a:txBody>
                  <a:tcPr marL="36000" marR="36000" marT="36000" marB="36000"/>
                </a:tc>
              </a:tr>
              <a:tr h="0">
                <a:tc>
                  <a:txBody>
                    <a:bodyPr/>
                    <a:lstStyle/>
                    <a:p>
                      <a:pPr marL="0" marR="0" lvl="1" indent="0" algn="l" defTabSz="914400" rtl="0" eaLnBrk="1" fontAlgn="auto" latinLnBrk="0" hangingPunct="1">
                        <a:lnSpc>
                          <a:spcPct val="100000"/>
                        </a:lnSpc>
                        <a:spcBef>
                          <a:spcPts val="500"/>
                        </a:spcBef>
                        <a:spcAft>
                          <a:spcPts val="500"/>
                        </a:spcAft>
                        <a:buClrTx/>
                        <a:buSzTx/>
                        <a:buFontTx/>
                        <a:buNone/>
                        <a:tabLst/>
                        <a:defRPr/>
                      </a:pPr>
                      <a:r>
                        <a:rPr lang="en-GB" sz="1100" kern="900" baseline="0" noProof="0" smtClean="0"/>
                        <a:t>Recreation and ecotourism</a:t>
                      </a:r>
                      <a:endParaRPr lang="en-GB" sz="1100" b="1" kern="900" baseline="0" noProof="0">
                        <a:solidFill>
                          <a:schemeClr val="accent2"/>
                        </a:solidFill>
                        <a:latin typeface="Arial"/>
                        <a:ea typeface="+mn-ea"/>
                        <a:cs typeface="Arial" pitchFamily="34" charset="0"/>
                      </a:endParaRPr>
                    </a:p>
                  </a:txBody>
                  <a:tcPr marL="36000" marR="36000" marT="36000" marB="36000"/>
                </a:tc>
                <a:tc>
                  <a:txBody>
                    <a:bodyPr/>
                    <a:lstStyle/>
                    <a:p>
                      <a:pPr marL="360000" marR="0" lvl="3" indent="-360000"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endParaRPr kumimoji="0" lang="en-GB" sz="1100" b="0" i="0" u="none" strike="noStrike" kern="1200" cap="none" spc="0" normalizeH="0" baseline="0" noProof="0">
                        <a:ln>
                          <a:noFill/>
                        </a:ln>
                        <a:solidFill>
                          <a:srgbClr val="414042"/>
                        </a:solidFill>
                        <a:effectLst/>
                        <a:uLnTx/>
                        <a:uFillTx/>
                        <a:latin typeface="Arial"/>
                        <a:ea typeface="+mn-ea"/>
                        <a:cs typeface="Arial" pitchFamily="34" charset="0"/>
                      </a:endParaRPr>
                    </a:p>
                  </a:txBody>
                  <a:tcPr marL="36000" marR="36000" marT="36000" marB="36000"/>
                </a:tc>
                <a:tc>
                  <a:txBody>
                    <a:bodyPr/>
                    <a:lstStyle/>
                    <a:p>
                      <a:pPr marL="269875" marR="0" lvl="3" indent="-269875"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r>
                        <a:rPr kumimoji="0" lang="en-GB" sz="1100" u="none" strike="noStrike" kern="1200" cap="none" spc="0" normalizeH="0" baseline="0" noProof="0" smtClean="0">
                          <a:ln>
                            <a:noFill/>
                          </a:ln>
                          <a:effectLst/>
                          <a:uLnTx/>
                          <a:uFillTx/>
                        </a:rPr>
                        <a:t>Ecotourism or recreation-based revenue streams from company-managed wetlands/grasslands</a:t>
                      </a:r>
                      <a:endParaRPr kumimoji="0" lang="en-GB" sz="1100" b="0" i="0" u="none" strike="noStrike" kern="1200" cap="none" spc="0" normalizeH="0" baseline="0" noProof="0">
                        <a:ln>
                          <a:noFill/>
                        </a:ln>
                        <a:solidFill>
                          <a:srgbClr val="414042"/>
                        </a:solidFill>
                        <a:effectLst/>
                        <a:uLnTx/>
                        <a:uFillTx/>
                        <a:latin typeface="Arial"/>
                        <a:ea typeface="+mn-ea"/>
                        <a:cs typeface="Arial" pitchFamily="34" charset="0"/>
                      </a:endParaRPr>
                    </a:p>
                  </a:txBody>
                  <a:tcPr marL="36000" marR="36000" marT="36000" marB="36000"/>
                </a:tc>
                <a:tc>
                  <a:txBody>
                    <a:bodyPr/>
                    <a:lstStyle/>
                    <a:p>
                      <a:pPr marL="0" marR="0" lvl="2" indent="0" algn="l" defTabSz="914400" rtl="0" eaLnBrk="1" fontAlgn="auto" latinLnBrk="0" hangingPunct="1">
                        <a:lnSpc>
                          <a:spcPct val="100000"/>
                        </a:lnSpc>
                        <a:spcBef>
                          <a:spcPts val="0"/>
                        </a:spcBef>
                        <a:spcAft>
                          <a:spcPts val="300"/>
                        </a:spcAft>
                        <a:buClrTx/>
                        <a:buSzTx/>
                        <a:buFontTx/>
                        <a:buNone/>
                        <a:tabLst/>
                        <a:defRPr/>
                      </a:pPr>
                      <a:r>
                        <a:rPr kumimoji="0" lang="en-GB" sz="1100" u="none" strike="noStrike" kern="1200" cap="none" spc="0" normalizeH="0" baseline="0" noProof="0" smtClean="0">
                          <a:ln>
                            <a:noFill/>
                          </a:ln>
                          <a:effectLst/>
                          <a:uLnTx/>
                          <a:uFillTx/>
                        </a:rPr>
                        <a:t>Market and product</a:t>
                      </a:r>
                      <a:endParaRPr kumimoji="0" lang="en-GB" sz="1100" b="0" i="0" u="none" strike="noStrike" kern="1200" cap="none" spc="0" normalizeH="0" baseline="0" noProof="0">
                        <a:ln>
                          <a:noFill/>
                        </a:ln>
                        <a:solidFill>
                          <a:srgbClr val="414042"/>
                        </a:solidFill>
                        <a:effectLst/>
                        <a:uLnTx/>
                        <a:uFillTx/>
                        <a:latin typeface="Arial"/>
                        <a:ea typeface="+mn-ea"/>
                        <a:cs typeface="Arial" pitchFamily="34" charset="0"/>
                      </a:endParaRPr>
                    </a:p>
                  </a:txBody>
                  <a:tcPr marL="36000" marR="36000" marT="36000" marB="36000"/>
                </a:tc>
              </a:tr>
              <a:tr h="0">
                <a:tc>
                  <a:txBody>
                    <a:bodyPr/>
                    <a:lstStyle/>
                    <a:p>
                      <a:pPr marL="0" marR="0" lvl="1" indent="0" algn="l" defTabSz="914400" rtl="0" eaLnBrk="1" fontAlgn="auto" latinLnBrk="0" hangingPunct="1">
                        <a:lnSpc>
                          <a:spcPct val="100000"/>
                        </a:lnSpc>
                        <a:spcBef>
                          <a:spcPts val="500"/>
                        </a:spcBef>
                        <a:spcAft>
                          <a:spcPts val="500"/>
                        </a:spcAft>
                        <a:buClrTx/>
                        <a:buSzTx/>
                        <a:buFontTx/>
                        <a:buNone/>
                        <a:tabLst/>
                        <a:defRPr/>
                      </a:pPr>
                      <a:r>
                        <a:rPr lang="en-GB" sz="1100" kern="900" baseline="0" noProof="0" smtClean="0"/>
                        <a:t>Livestock</a:t>
                      </a:r>
                      <a:endParaRPr lang="en-GB" sz="1100" b="1" kern="900" baseline="0" noProof="0">
                        <a:solidFill>
                          <a:schemeClr val="accent2"/>
                        </a:solidFill>
                        <a:latin typeface="Arial"/>
                        <a:ea typeface="+mn-ea"/>
                        <a:cs typeface="Arial" pitchFamily="34" charset="0"/>
                      </a:endParaRPr>
                    </a:p>
                  </a:txBody>
                  <a:tcPr marL="36000" marR="36000" marT="36000" marB="36000"/>
                </a:tc>
                <a:tc>
                  <a:txBody>
                    <a:bodyPr/>
                    <a:lstStyle/>
                    <a:p>
                      <a:pPr marL="269875" marR="0" lvl="3" indent="-269875"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r>
                        <a:rPr kumimoji="0" lang="en-GB" sz="1100" u="none" strike="noStrike" kern="1200" cap="none" spc="0" normalizeH="0" baseline="0" noProof="0" smtClean="0">
                          <a:ln>
                            <a:noFill/>
                          </a:ln>
                          <a:effectLst/>
                          <a:uLnTx/>
                          <a:uFillTx/>
                        </a:rPr>
                        <a:t>Reduced plantation productivity due to increasing grazing pressures</a:t>
                      </a:r>
                      <a:endParaRPr kumimoji="0" lang="en-GB" sz="1100" b="0" i="0" u="none" strike="noStrike" kern="1200" cap="none" spc="0" normalizeH="0" baseline="0" noProof="0" smtClean="0">
                        <a:ln>
                          <a:noFill/>
                        </a:ln>
                        <a:solidFill>
                          <a:srgbClr val="414042"/>
                        </a:solidFill>
                        <a:effectLst/>
                        <a:uLnTx/>
                        <a:uFillTx/>
                        <a:latin typeface="Arial"/>
                        <a:ea typeface="+mn-ea"/>
                        <a:cs typeface="Arial" pitchFamily="34" charset="0"/>
                      </a:endParaRPr>
                    </a:p>
                  </a:txBody>
                  <a:tcPr marL="36000" marR="36000" marT="36000" marB="36000"/>
                </a:tc>
                <a:tc>
                  <a:txBody>
                    <a:bodyPr/>
                    <a:lstStyle/>
                    <a:p>
                      <a:pPr marL="360000" marR="0" lvl="3" indent="-360000"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endParaRPr kumimoji="0" lang="en-GB" sz="1100" b="0" i="0" u="none" strike="noStrike" kern="1200" cap="none" spc="0" normalizeH="0" baseline="0" noProof="0">
                        <a:ln>
                          <a:noFill/>
                        </a:ln>
                        <a:solidFill>
                          <a:srgbClr val="414042"/>
                        </a:solidFill>
                        <a:effectLst/>
                        <a:uLnTx/>
                        <a:uFillTx/>
                        <a:latin typeface="Arial"/>
                        <a:ea typeface="+mn-ea"/>
                        <a:cs typeface="Arial" pitchFamily="34" charset="0"/>
                      </a:endParaRPr>
                    </a:p>
                  </a:txBody>
                  <a:tcPr marL="36000" marR="36000" marT="36000" marB="36000"/>
                </a:tc>
                <a:tc>
                  <a:txBody>
                    <a:bodyPr/>
                    <a:lstStyle/>
                    <a:p>
                      <a:pPr marL="0" marR="0" lvl="2" indent="0" algn="l" defTabSz="914400" rtl="0" eaLnBrk="1" fontAlgn="auto" latinLnBrk="0" hangingPunct="1">
                        <a:lnSpc>
                          <a:spcPct val="100000"/>
                        </a:lnSpc>
                        <a:spcBef>
                          <a:spcPts val="0"/>
                        </a:spcBef>
                        <a:spcAft>
                          <a:spcPts val="300"/>
                        </a:spcAft>
                        <a:buClrTx/>
                        <a:buSzTx/>
                        <a:buFontTx/>
                        <a:buNone/>
                        <a:tabLst/>
                        <a:defRPr/>
                      </a:pPr>
                      <a:r>
                        <a:rPr kumimoji="0" lang="en-GB" sz="1100" u="none" strike="noStrike" kern="1200" cap="none" spc="0" normalizeH="0" baseline="0" noProof="0" dirty="0" smtClean="0">
                          <a:ln>
                            <a:noFill/>
                          </a:ln>
                          <a:effectLst/>
                          <a:uLnTx/>
                          <a:uFillTx/>
                        </a:rPr>
                        <a:t>Operational</a:t>
                      </a:r>
                      <a:endParaRPr kumimoji="0" lang="en-GB" sz="1100" b="0" i="0" u="none" strike="noStrike" kern="1200" cap="none" spc="0" normalizeH="0" baseline="0" noProof="0" dirty="0">
                        <a:ln>
                          <a:noFill/>
                        </a:ln>
                        <a:solidFill>
                          <a:srgbClr val="414042"/>
                        </a:solidFill>
                        <a:effectLst/>
                        <a:uLnTx/>
                        <a:uFillTx/>
                        <a:latin typeface="Arial"/>
                        <a:ea typeface="+mn-ea"/>
                        <a:cs typeface="Arial" pitchFamily="34" charset="0"/>
                      </a:endParaRPr>
                    </a:p>
                  </a:txBody>
                  <a:tcPr marL="36000" marR="36000" marT="36000" marB="36000"/>
                </a:tc>
              </a:tr>
              <a:tr h="0">
                <a:tc>
                  <a:txBody>
                    <a:bodyPr/>
                    <a:lstStyle/>
                    <a:p>
                      <a:pPr marL="0" marR="0" lvl="1" indent="0" algn="l" defTabSz="914400" rtl="0" eaLnBrk="1" fontAlgn="auto" latinLnBrk="0" hangingPunct="1">
                        <a:lnSpc>
                          <a:spcPct val="100000"/>
                        </a:lnSpc>
                        <a:spcBef>
                          <a:spcPts val="500"/>
                        </a:spcBef>
                        <a:spcAft>
                          <a:spcPts val="500"/>
                        </a:spcAft>
                        <a:buClrTx/>
                        <a:buSzTx/>
                        <a:buFontTx/>
                        <a:buNone/>
                        <a:tabLst/>
                        <a:defRPr/>
                      </a:pPr>
                      <a:endParaRPr lang="en-GB" sz="1100" b="1" kern="900" baseline="0" noProof="0" dirty="0">
                        <a:solidFill>
                          <a:schemeClr val="accent2"/>
                        </a:solidFill>
                        <a:latin typeface="Arial"/>
                        <a:ea typeface="+mn-ea"/>
                        <a:cs typeface="Arial" pitchFamily="34" charset="0"/>
                      </a:endParaRPr>
                    </a:p>
                  </a:txBody>
                  <a:tcPr marL="36000" marR="36000" marT="36000" marB="36000"/>
                </a:tc>
                <a:tc>
                  <a:txBody>
                    <a:bodyPr/>
                    <a:lstStyle/>
                    <a:p>
                      <a:pPr marL="269875" marR="0" lvl="3" indent="-269875"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r>
                        <a:rPr kumimoji="0" lang="en-GB" sz="1100" u="none" strike="noStrike" kern="1200" cap="none" spc="0" normalizeH="0" baseline="0" noProof="0" dirty="0" smtClean="0">
                          <a:ln>
                            <a:noFill/>
                          </a:ln>
                          <a:effectLst/>
                          <a:uLnTx/>
                          <a:uFillTx/>
                        </a:rPr>
                        <a:t>Increases scrutiny from nearby stakeholders for perceived “under-utilization” of Mondi land set aside as wetlands/grasslands</a:t>
                      </a:r>
                      <a:endParaRPr kumimoji="0" lang="en-GB" sz="1100" b="0" i="0" u="none" strike="noStrike" kern="1200" cap="none" spc="0" normalizeH="0" baseline="0" noProof="0" dirty="0">
                        <a:ln>
                          <a:noFill/>
                        </a:ln>
                        <a:solidFill>
                          <a:srgbClr val="414042"/>
                        </a:solidFill>
                        <a:effectLst/>
                        <a:uLnTx/>
                        <a:uFillTx/>
                        <a:latin typeface="Arial"/>
                        <a:ea typeface="+mn-ea"/>
                        <a:cs typeface="Arial" pitchFamily="34" charset="0"/>
                      </a:endParaRPr>
                    </a:p>
                  </a:txBody>
                  <a:tcPr marL="36000" marR="36000" marT="36000" marB="36000"/>
                </a:tc>
                <a:tc>
                  <a:txBody>
                    <a:bodyPr/>
                    <a:lstStyle/>
                    <a:p>
                      <a:pPr marL="360000" marR="0" lvl="3" indent="-360000" algn="l" defTabSz="914400" rtl="0" eaLnBrk="1" fontAlgn="auto" latinLnBrk="0" hangingPunct="1">
                        <a:lnSpc>
                          <a:spcPct val="100000"/>
                        </a:lnSpc>
                        <a:spcBef>
                          <a:spcPts val="0"/>
                        </a:spcBef>
                        <a:spcAft>
                          <a:spcPts val="0"/>
                        </a:spcAft>
                        <a:buClr>
                          <a:srgbClr val="98BBE5"/>
                        </a:buClr>
                        <a:buSzTx/>
                        <a:buFont typeface="Wingdings" pitchFamily="2" charset="2"/>
                        <a:buChar char="Ë"/>
                        <a:tabLst/>
                        <a:defRPr/>
                      </a:pPr>
                      <a:endParaRPr kumimoji="0" lang="en-GB" sz="1100" b="0" i="0" u="none" strike="noStrike" kern="1200" cap="none" spc="0" normalizeH="0" baseline="0" noProof="0">
                        <a:ln>
                          <a:noFill/>
                        </a:ln>
                        <a:solidFill>
                          <a:srgbClr val="414042"/>
                        </a:solidFill>
                        <a:effectLst/>
                        <a:uLnTx/>
                        <a:uFillTx/>
                        <a:latin typeface="Arial"/>
                        <a:ea typeface="+mn-ea"/>
                        <a:cs typeface="Arial" pitchFamily="34" charset="0"/>
                      </a:endParaRPr>
                    </a:p>
                  </a:txBody>
                  <a:tcPr marL="36000" marR="36000" marT="36000" marB="36000"/>
                </a:tc>
                <a:tc>
                  <a:txBody>
                    <a:bodyPr/>
                    <a:lstStyle/>
                    <a:p>
                      <a:pPr marL="0" marR="0" lvl="2" indent="0" algn="l" defTabSz="914400" rtl="0" eaLnBrk="1" fontAlgn="auto" latinLnBrk="0" hangingPunct="1">
                        <a:lnSpc>
                          <a:spcPct val="100000"/>
                        </a:lnSpc>
                        <a:spcBef>
                          <a:spcPts val="0"/>
                        </a:spcBef>
                        <a:spcAft>
                          <a:spcPts val="300"/>
                        </a:spcAft>
                        <a:buClrTx/>
                        <a:buSzTx/>
                        <a:buFontTx/>
                        <a:buNone/>
                        <a:tabLst/>
                        <a:defRPr/>
                      </a:pPr>
                      <a:r>
                        <a:rPr kumimoji="0" lang="en-GB" sz="1100" u="none" strike="noStrike" kern="1200" cap="none" spc="0" normalizeH="0" baseline="0" noProof="0" dirty="0" smtClean="0">
                          <a:ln>
                            <a:noFill/>
                          </a:ln>
                          <a:effectLst/>
                          <a:uLnTx/>
                          <a:uFillTx/>
                        </a:rPr>
                        <a:t>Reputational</a:t>
                      </a:r>
                      <a:endParaRPr kumimoji="0" lang="en-GB" sz="1100" b="0" i="0" u="none" strike="noStrike" kern="1200" cap="none" spc="0" normalizeH="0" baseline="0" noProof="0" dirty="0">
                        <a:ln>
                          <a:noFill/>
                        </a:ln>
                        <a:solidFill>
                          <a:srgbClr val="414042"/>
                        </a:solidFill>
                        <a:effectLst/>
                        <a:uLnTx/>
                        <a:uFillTx/>
                        <a:latin typeface="Arial"/>
                        <a:ea typeface="+mn-ea"/>
                        <a:cs typeface="Arial" pitchFamily="34" charset="0"/>
                      </a:endParaRPr>
                    </a:p>
                  </a:txBody>
                  <a:tcPr marL="36000" marR="36000" marT="36000" marB="36000"/>
                </a:tc>
              </a:tr>
            </a:tbl>
          </a:graphicData>
        </a:graphic>
      </p:graphicFrame>
    </p:spTree>
    <p:extLst>
      <p:ext uri="{BB962C8B-B14F-4D97-AF65-F5344CB8AC3E}">
        <p14:creationId xmlns="" xmlns:p14="http://schemas.microsoft.com/office/powerpoint/2010/main" val="10823406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867650" cy="792162"/>
          </a:xfrm>
        </p:spPr>
        <p:txBody>
          <a:bodyPr/>
          <a:lstStyle/>
          <a:p>
            <a:r>
              <a:rPr lang="en-GB" dirty="0" smtClean="0"/>
              <a:t>Step 5. Categories of strategies</a:t>
            </a:r>
            <a:endParaRPr lang="en-GB" dirty="0"/>
          </a:p>
        </p:txBody>
      </p:sp>
      <p:sp>
        <p:nvSpPr>
          <p:cNvPr id="33" name="Oval 3"/>
          <p:cNvSpPr>
            <a:spLocks noChangeArrowheads="1"/>
          </p:cNvSpPr>
          <p:nvPr/>
        </p:nvSpPr>
        <p:spPr bwMode="auto">
          <a:xfrm>
            <a:off x="969585" y="1207583"/>
            <a:ext cx="2362199" cy="86409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noAutofit/>
          </a:bodyPr>
          <a:lstStyle/>
          <a:p>
            <a:pPr algn="ctr"/>
            <a:r>
              <a:rPr lang="en-GB" sz="1600" b="1" smtClean="0"/>
              <a:t>Internal changes</a:t>
            </a:r>
            <a:endParaRPr lang="en-GB" sz="1600" b="1"/>
          </a:p>
        </p:txBody>
      </p:sp>
      <p:sp>
        <p:nvSpPr>
          <p:cNvPr id="34" name="Oval 4"/>
          <p:cNvSpPr>
            <a:spLocks noChangeArrowheads="1"/>
          </p:cNvSpPr>
          <p:nvPr/>
        </p:nvSpPr>
        <p:spPr bwMode="auto">
          <a:xfrm>
            <a:off x="3647093" y="1207583"/>
            <a:ext cx="2362199" cy="86409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noAutofit/>
          </a:bodyPr>
          <a:lstStyle/>
          <a:p>
            <a:pPr algn="ctr"/>
            <a:r>
              <a:rPr lang="en-GB" sz="1600" b="1" smtClean="0"/>
              <a:t>Sector or stakeholder engagement</a:t>
            </a:r>
            <a:endParaRPr lang="en-GB" sz="1600" b="1"/>
          </a:p>
        </p:txBody>
      </p:sp>
      <p:sp>
        <p:nvSpPr>
          <p:cNvPr id="35" name="Oval 5"/>
          <p:cNvSpPr>
            <a:spLocks noChangeArrowheads="1"/>
          </p:cNvSpPr>
          <p:nvPr/>
        </p:nvSpPr>
        <p:spPr bwMode="auto">
          <a:xfrm>
            <a:off x="6324601" y="1207583"/>
            <a:ext cx="2362199" cy="86409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noAutofit/>
          </a:bodyPr>
          <a:lstStyle/>
          <a:p>
            <a:pPr algn="ctr"/>
            <a:r>
              <a:rPr lang="en-GB" sz="1600" b="1" smtClean="0"/>
              <a:t>Policy-maker engagement</a:t>
            </a:r>
            <a:endParaRPr lang="en-GB" sz="1600" b="1"/>
          </a:p>
        </p:txBody>
      </p:sp>
      <p:sp>
        <p:nvSpPr>
          <p:cNvPr id="57" name="Text Box 9"/>
          <p:cNvSpPr txBox="1">
            <a:spLocks noChangeArrowheads="1"/>
          </p:cNvSpPr>
          <p:nvPr/>
        </p:nvSpPr>
        <p:spPr bwMode="auto">
          <a:xfrm>
            <a:off x="969585" y="2160920"/>
            <a:ext cx="2362199" cy="2644314"/>
          </a:xfrm>
          <a:prstGeom prst="rect">
            <a:avLst/>
          </a:prstGeom>
          <a:noFill/>
          <a:ln w="9525" algn="ctr">
            <a:noFill/>
            <a:miter lim="800000"/>
            <a:headEnd/>
            <a:tailEnd/>
          </a:ln>
          <a:effectLst/>
        </p:spPr>
        <p:txBody>
          <a:bodyPr wrap="square" lIns="0" tIns="0" rIns="0" bIns="0">
            <a:spAutoFit/>
          </a:bodyPr>
          <a:lstStyle/>
          <a:p>
            <a:pPr marL="360000" lvl="3" indent="-360000">
              <a:spcBef>
                <a:spcPts val="500"/>
              </a:spcBef>
              <a:spcAft>
                <a:spcPts val="500"/>
              </a:spcAft>
              <a:buClr>
                <a:srgbClr val="98BBE5"/>
              </a:buClr>
              <a:buFont typeface="Wingdings" pitchFamily="2" charset="2"/>
              <a:buChar char="Ë"/>
              <a:defRPr/>
            </a:pPr>
            <a:r>
              <a:rPr lang="en-GB" dirty="0" smtClean="0">
                <a:solidFill>
                  <a:srgbClr val="414042"/>
                </a:solidFill>
                <a:latin typeface="Arial"/>
                <a:cs typeface="Arial" pitchFamily="34" charset="0"/>
              </a:rPr>
              <a:t>Operations</a:t>
            </a:r>
          </a:p>
          <a:p>
            <a:pPr marL="360000" lvl="3" indent="-360000">
              <a:spcBef>
                <a:spcPts val="500"/>
              </a:spcBef>
              <a:spcAft>
                <a:spcPts val="500"/>
              </a:spcAft>
              <a:buClr>
                <a:srgbClr val="98BBE5"/>
              </a:buClr>
              <a:buFont typeface="Wingdings" pitchFamily="2" charset="2"/>
              <a:buChar char="Ë"/>
              <a:defRPr/>
            </a:pPr>
            <a:r>
              <a:rPr lang="en-GB" dirty="0" smtClean="0">
                <a:solidFill>
                  <a:srgbClr val="414042"/>
                </a:solidFill>
                <a:latin typeface="Arial"/>
                <a:cs typeface="Arial" pitchFamily="34" charset="0"/>
              </a:rPr>
              <a:t>Product strategy</a:t>
            </a:r>
          </a:p>
          <a:p>
            <a:pPr marL="360000" lvl="3" indent="-360000">
              <a:spcBef>
                <a:spcPts val="500"/>
              </a:spcBef>
              <a:spcAft>
                <a:spcPts val="500"/>
              </a:spcAft>
              <a:buClr>
                <a:srgbClr val="98BBE5"/>
              </a:buClr>
              <a:buFont typeface="Wingdings" pitchFamily="2" charset="2"/>
              <a:buChar char="Ë"/>
              <a:defRPr/>
            </a:pPr>
            <a:r>
              <a:rPr lang="en-GB" dirty="0" smtClean="0">
                <a:solidFill>
                  <a:srgbClr val="414042"/>
                </a:solidFill>
                <a:latin typeface="Arial"/>
                <a:cs typeface="Arial" pitchFamily="34" charset="0"/>
              </a:rPr>
              <a:t>Market strategy</a:t>
            </a:r>
          </a:p>
          <a:p>
            <a:pPr marL="360000" lvl="3" indent="-360000">
              <a:spcBef>
                <a:spcPts val="500"/>
              </a:spcBef>
              <a:spcAft>
                <a:spcPts val="500"/>
              </a:spcAft>
              <a:buClr>
                <a:srgbClr val="98BBE5"/>
              </a:buClr>
              <a:buFont typeface="Wingdings" pitchFamily="2" charset="2"/>
              <a:buChar char="Ë"/>
              <a:defRPr/>
            </a:pPr>
            <a:r>
              <a:rPr lang="en-GB" dirty="0" smtClean="0">
                <a:solidFill>
                  <a:srgbClr val="414042"/>
                </a:solidFill>
                <a:latin typeface="Arial"/>
                <a:cs typeface="Arial" pitchFamily="34" charset="0"/>
              </a:rPr>
              <a:t>Procurement strategy</a:t>
            </a:r>
          </a:p>
          <a:p>
            <a:pPr marL="360000" lvl="3" indent="-360000">
              <a:spcBef>
                <a:spcPts val="500"/>
              </a:spcBef>
              <a:spcAft>
                <a:spcPts val="500"/>
              </a:spcAft>
              <a:buClr>
                <a:srgbClr val="98BBE5"/>
              </a:buClr>
              <a:buFont typeface="Wingdings" pitchFamily="2" charset="2"/>
              <a:buChar char="Ë"/>
              <a:defRPr/>
            </a:pPr>
            <a:r>
              <a:rPr lang="en-GB" dirty="0" smtClean="0">
                <a:solidFill>
                  <a:srgbClr val="414042"/>
                </a:solidFill>
                <a:latin typeface="Arial"/>
                <a:cs typeface="Arial" pitchFamily="34" charset="0"/>
              </a:rPr>
              <a:t>Land management</a:t>
            </a:r>
          </a:p>
          <a:p>
            <a:pPr marL="360000" lvl="3" indent="-360000">
              <a:spcBef>
                <a:spcPts val="500"/>
              </a:spcBef>
              <a:spcAft>
                <a:spcPts val="500"/>
              </a:spcAft>
              <a:buClr>
                <a:srgbClr val="98BBE5"/>
              </a:buClr>
              <a:buFont typeface="Wingdings" pitchFamily="2" charset="2"/>
              <a:buChar char="Ë"/>
              <a:defRPr/>
            </a:pPr>
            <a:r>
              <a:rPr lang="en-GB" dirty="0" smtClean="0">
                <a:solidFill>
                  <a:srgbClr val="414042"/>
                </a:solidFill>
                <a:latin typeface="Arial"/>
                <a:cs typeface="Arial" pitchFamily="34" charset="0"/>
              </a:rPr>
              <a:t>etc.</a:t>
            </a:r>
            <a:endParaRPr lang="en-GB" dirty="0">
              <a:solidFill>
                <a:srgbClr val="414042"/>
              </a:solidFill>
              <a:latin typeface="Arial"/>
              <a:cs typeface="Arial" pitchFamily="34" charset="0"/>
            </a:endParaRPr>
          </a:p>
        </p:txBody>
      </p:sp>
      <p:sp>
        <p:nvSpPr>
          <p:cNvPr id="58" name="Text Box 10"/>
          <p:cNvSpPr txBox="1">
            <a:spLocks noChangeArrowheads="1"/>
          </p:cNvSpPr>
          <p:nvPr/>
        </p:nvSpPr>
        <p:spPr bwMode="auto">
          <a:xfrm>
            <a:off x="3647093" y="2160920"/>
            <a:ext cx="2362199" cy="2780248"/>
          </a:xfrm>
          <a:prstGeom prst="rect">
            <a:avLst/>
          </a:prstGeom>
          <a:noFill/>
          <a:ln w="9525" algn="ctr">
            <a:noFill/>
            <a:miter lim="800000"/>
            <a:headEnd/>
            <a:tailEnd/>
          </a:ln>
          <a:effectLst/>
        </p:spPr>
        <p:txBody>
          <a:bodyPr lIns="0" tIns="0" rIns="0" bIns="0">
            <a:spAutoFit/>
          </a:bodyPr>
          <a:lstStyle/>
          <a:p>
            <a:pPr marL="360000" lvl="3" indent="-360000">
              <a:spcBef>
                <a:spcPts val="500"/>
              </a:spcBef>
              <a:spcAft>
                <a:spcPts val="500"/>
              </a:spcAft>
              <a:buClr>
                <a:srgbClr val="98BBE5"/>
              </a:buClr>
              <a:buFont typeface="Wingdings" pitchFamily="2" charset="2"/>
              <a:buChar char="Ë"/>
              <a:defRPr/>
            </a:pPr>
            <a:r>
              <a:rPr lang="en-GB" smtClean="0">
                <a:solidFill>
                  <a:srgbClr val="414042"/>
                </a:solidFill>
                <a:latin typeface="Arial"/>
                <a:cs typeface="Arial" pitchFamily="34" charset="0"/>
              </a:rPr>
              <a:t>Industry peer collaboration</a:t>
            </a:r>
          </a:p>
          <a:p>
            <a:pPr marL="360000" lvl="3" indent="-360000">
              <a:spcBef>
                <a:spcPts val="500"/>
              </a:spcBef>
              <a:spcAft>
                <a:spcPts val="500"/>
              </a:spcAft>
              <a:buClr>
                <a:srgbClr val="98BBE5"/>
              </a:buClr>
              <a:buFont typeface="Wingdings" pitchFamily="2" charset="2"/>
              <a:buChar char="Ë"/>
              <a:defRPr/>
            </a:pPr>
            <a:r>
              <a:rPr lang="en-GB" smtClean="0">
                <a:solidFill>
                  <a:srgbClr val="414042"/>
                </a:solidFill>
                <a:latin typeface="Arial"/>
                <a:cs typeface="Arial" pitchFamily="34" charset="0"/>
              </a:rPr>
              <a:t>Cross-sector collaboration</a:t>
            </a:r>
          </a:p>
          <a:p>
            <a:pPr marL="360000" lvl="3" indent="-360000">
              <a:spcBef>
                <a:spcPts val="500"/>
              </a:spcBef>
              <a:spcAft>
                <a:spcPts val="500"/>
              </a:spcAft>
              <a:buClr>
                <a:srgbClr val="98BBE5"/>
              </a:buClr>
              <a:buFont typeface="Wingdings" pitchFamily="2" charset="2"/>
              <a:buChar char="Ë"/>
              <a:defRPr/>
            </a:pPr>
            <a:r>
              <a:rPr lang="en-GB" smtClean="0">
                <a:solidFill>
                  <a:srgbClr val="414042"/>
                </a:solidFill>
                <a:latin typeface="Arial"/>
                <a:cs typeface="Arial" pitchFamily="34" charset="0"/>
              </a:rPr>
              <a:t>NGO collaboration</a:t>
            </a:r>
          </a:p>
          <a:p>
            <a:pPr marL="360000" lvl="3" indent="-360000">
              <a:spcBef>
                <a:spcPts val="500"/>
              </a:spcBef>
              <a:spcAft>
                <a:spcPts val="500"/>
              </a:spcAft>
              <a:buClr>
                <a:srgbClr val="98BBE5"/>
              </a:buClr>
              <a:buFont typeface="Wingdings" pitchFamily="2" charset="2"/>
              <a:buChar char="Ë"/>
              <a:defRPr/>
            </a:pPr>
            <a:r>
              <a:rPr lang="en-GB" smtClean="0">
                <a:solidFill>
                  <a:srgbClr val="414042"/>
                </a:solidFill>
                <a:latin typeface="Arial"/>
                <a:cs typeface="Arial" pitchFamily="34" charset="0"/>
              </a:rPr>
              <a:t>Transactions with stakeholders</a:t>
            </a:r>
          </a:p>
          <a:p>
            <a:pPr marL="360000" lvl="3" indent="-360000">
              <a:spcBef>
                <a:spcPts val="500"/>
              </a:spcBef>
              <a:spcAft>
                <a:spcPts val="500"/>
              </a:spcAft>
              <a:buClr>
                <a:srgbClr val="98BBE5"/>
              </a:buClr>
              <a:buFont typeface="Wingdings" pitchFamily="2" charset="2"/>
              <a:buChar char="Ë"/>
              <a:defRPr/>
            </a:pPr>
            <a:r>
              <a:rPr lang="en-GB" smtClean="0">
                <a:solidFill>
                  <a:srgbClr val="414042"/>
                </a:solidFill>
                <a:latin typeface="Arial"/>
                <a:cs typeface="Arial" pitchFamily="34" charset="0"/>
              </a:rPr>
              <a:t>etc.</a:t>
            </a:r>
            <a:endParaRPr lang="en-GB">
              <a:solidFill>
                <a:srgbClr val="414042"/>
              </a:solidFill>
              <a:latin typeface="Arial"/>
              <a:cs typeface="Arial" pitchFamily="34" charset="0"/>
            </a:endParaRPr>
          </a:p>
        </p:txBody>
      </p:sp>
      <p:sp>
        <p:nvSpPr>
          <p:cNvPr id="59" name="Text Box 11"/>
          <p:cNvSpPr txBox="1">
            <a:spLocks noChangeArrowheads="1"/>
          </p:cNvSpPr>
          <p:nvPr/>
        </p:nvSpPr>
        <p:spPr bwMode="auto">
          <a:xfrm>
            <a:off x="6324601" y="2160919"/>
            <a:ext cx="2362199" cy="1949252"/>
          </a:xfrm>
          <a:prstGeom prst="rect">
            <a:avLst/>
          </a:prstGeom>
          <a:noFill/>
          <a:ln w="9525" algn="ctr">
            <a:noFill/>
            <a:miter lim="800000"/>
            <a:headEnd/>
            <a:tailEnd/>
          </a:ln>
          <a:effectLst/>
        </p:spPr>
        <p:txBody>
          <a:bodyPr lIns="0" tIns="0" rIns="0" bIns="0">
            <a:spAutoFit/>
          </a:bodyPr>
          <a:lstStyle/>
          <a:p>
            <a:pPr marL="360000" lvl="3" indent="-360000">
              <a:spcBef>
                <a:spcPts val="500"/>
              </a:spcBef>
              <a:spcAft>
                <a:spcPts val="500"/>
              </a:spcAft>
              <a:buClr>
                <a:srgbClr val="98BBE5"/>
              </a:buClr>
              <a:buFont typeface="Wingdings" pitchFamily="2" charset="2"/>
              <a:buChar char="Ë"/>
              <a:defRPr/>
            </a:pPr>
            <a:r>
              <a:rPr lang="en-GB" smtClean="0">
                <a:solidFill>
                  <a:srgbClr val="414042"/>
                </a:solidFill>
                <a:latin typeface="Arial"/>
                <a:cs typeface="Arial" pitchFamily="34" charset="0"/>
              </a:rPr>
              <a:t>Tax incentives</a:t>
            </a:r>
          </a:p>
          <a:p>
            <a:pPr marL="360000" lvl="3" indent="-360000">
              <a:spcBef>
                <a:spcPts val="500"/>
              </a:spcBef>
              <a:spcAft>
                <a:spcPts val="500"/>
              </a:spcAft>
              <a:buClr>
                <a:srgbClr val="98BBE5"/>
              </a:buClr>
              <a:buFont typeface="Wingdings" pitchFamily="2" charset="2"/>
              <a:buChar char="Ë"/>
              <a:defRPr/>
            </a:pPr>
            <a:r>
              <a:rPr lang="en-GB" smtClean="0">
                <a:solidFill>
                  <a:srgbClr val="414042"/>
                </a:solidFill>
                <a:latin typeface="Arial"/>
                <a:cs typeface="Arial" pitchFamily="34" charset="0"/>
              </a:rPr>
              <a:t>Subsidy reforms</a:t>
            </a:r>
          </a:p>
          <a:p>
            <a:pPr marL="360000" lvl="3" indent="-360000">
              <a:spcBef>
                <a:spcPts val="500"/>
              </a:spcBef>
              <a:spcAft>
                <a:spcPts val="500"/>
              </a:spcAft>
              <a:buClr>
                <a:srgbClr val="98BBE5"/>
              </a:buClr>
              <a:buFont typeface="Wingdings" pitchFamily="2" charset="2"/>
              <a:buChar char="Ë"/>
              <a:defRPr/>
            </a:pPr>
            <a:r>
              <a:rPr lang="en-GB" smtClean="0">
                <a:solidFill>
                  <a:srgbClr val="414042"/>
                </a:solidFill>
                <a:latin typeface="Arial"/>
                <a:cs typeface="Arial" pitchFamily="34" charset="0"/>
              </a:rPr>
              <a:t>Protected areas</a:t>
            </a:r>
          </a:p>
          <a:p>
            <a:pPr marL="360000" lvl="3" indent="-360000">
              <a:spcBef>
                <a:spcPts val="500"/>
              </a:spcBef>
              <a:spcAft>
                <a:spcPts val="500"/>
              </a:spcAft>
              <a:buClr>
                <a:srgbClr val="98BBE5"/>
              </a:buClr>
              <a:buFont typeface="Wingdings" pitchFamily="2" charset="2"/>
              <a:buChar char="Ë"/>
              <a:defRPr/>
            </a:pPr>
            <a:r>
              <a:rPr lang="en-GB" smtClean="0">
                <a:solidFill>
                  <a:srgbClr val="414042"/>
                </a:solidFill>
                <a:latin typeface="Arial"/>
                <a:cs typeface="Arial" pitchFamily="34" charset="0"/>
              </a:rPr>
              <a:t>Zoning</a:t>
            </a:r>
          </a:p>
          <a:p>
            <a:pPr marL="360000" lvl="3" indent="-360000">
              <a:spcBef>
                <a:spcPts val="500"/>
              </a:spcBef>
              <a:spcAft>
                <a:spcPts val="500"/>
              </a:spcAft>
              <a:buClr>
                <a:srgbClr val="98BBE5"/>
              </a:buClr>
              <a:buFont typeface="Wingdings" pitchFamily="2" charset="2"/>
              <a:buChar char="Ë"/>
              <a:defRPr/>
            </a:pPr>
            <a:r>
              <a:rPr lang="en-GB" smtClean="0">
                <a:solidFill>
                  <a:srgbClr val="414042"/>
                </a:solidFill>
                <a:latin typeface="Arial"/>
                <a:cs typeface="Arial" pitchFamily="34" charset="0"/>
              </a:rPr>
              <a:t>etc.</a:t>
            </a:r>
            <a:endParaRPr lang="en-GB">
              <a:solidFill>
                <a:srgbClr val="414042"/>
              </a:solidFill>
              <a:latin typeface="Arial"/>
              <a:cs typeface="Arial" pitchFamily="34" charset="0"/>
            </a:endParaRPr>
          </a:p>
        </p:txBody>
      </p:sp>
      <p:sp>
        <p:nvSpPr>
          <p:cNvPr id="9" name="Rectangle 8"/>
          <p:cNvSpPr>
            <a:spLocks/>
          </p:cNvSpPr>
          <p:nvPr/>
        </p:nvSpPr>
        <p:spPr>
          <a:xfrm>
            <a:off x="971602" y="5764614"/>
            <a:ext cx="7703991" cy="184666"/>
          </a:xfrm>
          <a:prstGeom prst="rect">
            <a:avLst/>
          </a:prstGeom>
          <a:ln>
            <a:noFill/>
            <a:tailEnd type="triangle" w="lg" len="lg"/>
          </a:ln>
        </p:spPr>
        <p:txBody>
          <a:bodyPr wrap="square" lIns="0" tIns="0" rIns="0" bIns="0">
            <a:spAutoFit/>
          </a:bodyPr>
          <a:lstStyle/>
          <a:p>
            <a:pPr algn="r"/>
            <a:r>
              <a:rPr lang="en-GB" sz="1200" dirty="0" smtClean="0">
                <a:solidFill>
                  <a:schemeClr val="bg2">
                    <a:lumMod val="50000"/>
                  </a:schemeClr>
                </a:solidFill>
              </a:rPr>
              <a:t>Source: WRI, Ecosystem Services Review Standard Presentation</a:t>
            </a:r>
            <a:endParaRPr lang="en-GB" sz="1200" dirty="0">
              <a:solidFill>
                <a:schemeClr val="bg2">
                  <a:lumMod val="50000"/>
                </a:schemeClr>
              </a:solidFill>
            </a:endParaRPr>
          </a:p>
        </p:txBody>
      </p:sp>
    </p:spTree>
    <p:extLst>
      <p:ext uri="{BB962C8B-B14F-4D97-AF65-F5344CB8AC3E}">
        <p14:creationId xmlns="" xmlns:p14="http://schemas.microsoft.com/office/powerpoint/2010/main" val="11432425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Case study example: </a:t>
            </a:r>
            <a:r>
              <a:rPr lang="en-GB" dirty="0" smtClean="0"/>
              <a:t>Mondi (cont.) </a:t>
            </a:r>
            <a:endParaRPr lang="en-GB" dirty="0"/>
          </a:p>
        </p:txBody>
      </p:sp>
      <p:sp>
        <p:nvSpPr>
          <p:cNvPr id="6" name="Text Placeholder 5"/>
          <p:cNvSpPr>
            <a:spLocks noGrp="1"/>
          </p:cNvSpPr>
          <p:nvPr>
            <p:ph idx="1"/>
          </p:nvPr>
        </p:nvSpPr>
        <p:spPr/>
        <p:txBody>
          <a:bodyPr>
            <a:normAutofit/>
          </a:bodyPr>
          <a:lstStyle/>
          <a:p>
            <a:pPr>
              <a:buNone/>
            </a:pPr>
            <a:r>
              <a:rPr lang="en-GB" dirty="0" smtClean="0"/>
              <a:t>The result (cont.)</a:t>
            </a:r>
          </a:p>
        </p:txBody>
      </p:sp>
      <p:sp>
        <p:nvSpPr>
          <p:cNvPr id="9" name="Rectangle 8"/>
          <p:cNvSpPr/>
          <p:nvPr/>
        </p:nvSpPr>
        <p:spPr>
          <a:xfrm>
            <a:off x="817712" y="2420888"/>
            <a:ext cx="7704856" cy="2551468"/>
          </a:xfrm>
          <a:prstGeom prst="rect">
            <a:avLst/>
          </a:prstGeom>
        </p:spPr>
        <p:txBody>
          <a:bodyPr wrap="square">
            <a:spAutoFit/>
          </a:bodyPr>
          <a:lstStyle/>
          <a:p>
            <a:pPr marL="360000" lvl="3" indent="-360000">
              <a:lnSpc>
                <a:spcPct val="80000"/>
              </a:lnSpc>
              <a:spcBef>
                <a:spcPts val="600"/>
              </a:spcBef>
              <a:buClr>
                <a:srgbClr val="548DD4">
                  <a:lumMod val="60000"/>
                  <a:lumOff val="40000"/>
                </a:srgbClr>
              </a:buClr>
              <a:buFont typeface="Wingdings" pitchFamily="2" charset="2"/>
              <a:buChar char="Ë"/>
            </a:pPr>
            <a:r>
              <a:rPr lang="en-US" sz="1600" dirty="0" smtClean="0">
                <a:solidFill>
                  <a:srgbClr val="414042"/>
                </a:solidFill>
                <a:cs typeface="Arial" pitchFamily="34" charset="0"/>
              </a:rPr>
              <a:t>The ESR: </a:t>
            </a:r>
          </a:p>
          <a:p>
            <a:pPr marL="817200" lvl="4" indent="-360000">
              <a:lnSpc>
                <a:spcPct val="110000"/>
              </a:lnSpc>
              <a:spcBef>
                <a:spcPts val="600"/>
              </a:spcBef>
              <a:buClr>
                <a:srgbClr val="548DD4">
                  <a:lumMod val="60000"/>
                  <a:lumOff val="40000"/>
                </a:srgbClr>
              </a:buClr>
              <a:buFont typeface="Wingdings" pitchFamily="2" charset="2"/>
              <a:buChar char="§"/>
            </a:pPr>
            <a:r>
              <a:rPr lang="en-US" sz="1500" dirty="0" smtClean="0">
                <a:solidFill>
                  <a:srgbClr val="414042"/>
                </a:solidFill>
                <a:cs typeface="Arial" pitchFamily="34" charset="0"/>
              </a:rPr>
              <a:t>Highlighted the relationship among many of the known drivers of water scarcity (e.g., invasive species, climate change, poor irrigation by upstream users). </a:t>
            </a:r>
          </a:p>
          <a:p>
            <a:pPr marL="817200" lvl="4" indent="-360000">
              <a:lnSpc>
                <a:spcPct val="110000"/>
              </a:lnSpc>
              <a:spcBef>
                <a:spcPts val="600"/>
              </a:spcBef>
              <a:buClr>
                <a:srgbClr val="548DD4">
                  <a:lumMod val="60000"/>
                  <a:lumOff val="40000"/>
                </a:srgbClr>
              </a:buClr>
              <a:buFont typeface="Wingdings" pitchFamily="2" charset="2"/>
              <a:buChar char="§"/>
            </a:pPr>
            <a:r>
              <a:rPr lang="en-US" sz="1500" dirty="0" smtClean="0">
                <a:solidFill>
                  <a:srgbClr val="414042"/>
                </a:solidFill>
                <a:cs typeface="Arial" pitchFamily="34" charset="0"/>
              </a:rPr>
              <a:t>Expanded the analysis beyond the scope of the existing environmental management systems to include systematic reviews of more ecosystem services such as biomass fuel and ecotourism. </a:t>
            </a:r>
          </a:p>
          <a:p>
            <a:pPr marL="817200" lvl="4" indent="-360000">
              <a:lnSpc>
                <a:spcPct val="110000"/>
              </a:lnSpc>
              <a:spcBef>
                <a:spcPts val="600"/>
              </a:spcBef>
              <a:buClr>
                <a:srgbClr val="548DD4">
                  <a:lumMod val="60000"/>
                  <a:lumOff val="40000"/>
                </a:srgbClr>
              </a:buClr>
              <a:buFont typeface="Wingdings" pitchFamily="2" charset="2"/>
              <a:buChar char="§"/>
            </a:pPr>
            <a:r>
              <a:rPr lang="en-US" sz="1500" dirty="0" smtClean="0">
                <a:solidFill>
                  <a:srgbClr val="414042"/>
                </a:solidFill>
                <a:cs typeface="Arial" pitchFamily="34" charset="0"/>
              </a:rPr>
              <a:t>This uncovered new solutions and a platform for building a freshwater strategy stretching from the plantation management to community engagement, and even to their government relations divisions.</a:t>
            </a:r>
          </a:p>
        </p:txBody>
      </p:sp>
    </p:spTree>
    <p:extLst>
      <p:ext uri="{BB962C8B-B14F-4D97-AF65-F5344CB8AC3E}">
        <p14:creationId xmlns="" xmlns:p14="http://schemas.microsoft.com/office/powerpoint/2010/main" val="36982290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Session 11</a:t>
            </a:r>
            <a:br>
              <a:rPr lang="en-GB" dirty="0" smtClean="0"/>
            </a:br>
            <a:r>
              <a:rPr lang="en-GB" dirty="0" smtClean="0"/>
              <a:t>Exercise– applying the ESR</a:t>
            </a:r>
            <a:endParaRPr lang="en-GB" dirty="0"/>
          </a:p>
        </p:txBody>
      </p:sp>
    </p:spTree>
    <p:extLst>
      <p:ext uri="{BB962C8B-B14F-4D97-AF65-F5344CB8AC3E}">
        <p14:creationId xmlns="" xmlns:p14="http://schemas.microsoft.com/office/powerpoint/2010/main" val="33491604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Group exercise: impacts/dependency questionnaire</a:t>
            </a:r>
            <a:endParaRPr lang="en-GB"/>
          </a:p>
        </p:txBody>
      </p:sp>
      <p:sp>
        <p:nvSpPr>
          <p:cNvPr id="4" name="Text Placeholder 3"/>
          <p:cNvSpPr>
            <a:spLocks noGrp="1"/>
          </p:cNvSpPr>
          <p:nvPr>
            <p:ph idx="1"/>
          </p:nvPr>
        </p:nvSpPr>
        <p:spPr/>
        <p:txBody>
          <a:bodyPr/>
          <a:lstStyle/>
          <a:p>
            <a:pPr lvl="3"/>
            <a:r>
              <a:rPr lang="en-GB" sz="1800" dirty="0" smtClean="0"/>
              <a:t>Using the two tables provided on the wall charts, analyse how your company impacts and depends upon different ecosystem services.</a:t>
            </a:r>
            <a:endParaRPr lang="en-GB" sz="1800" dirty="0"/>
          </a:p>
          <a:p>
            <a:pPr lvl="3"/>
            <a:r>
              <a:rPr lang="en-GB" sz="1800" dirty="0" smtClean="0"/>
              <a:t>Select a scope for your group, for example a specific site, value chain or customer. </a:t>
            </a:r>
          </a:p>
          <a:p>
            <a:pPr lvl="3">
              <a:buNone/>
            </a:pPr>
            <a:endParaRPr lang="en-GB" dirty="0" smtClean="0"/>
          </a:p>
          <a:p>
            <a:pPr lvl="3"/>
            <a:endParaRPr lang="en-GB" dirty="0" smtClean="0"/>
          </a:p>
          <a:p>
            <a:pPr marL="1371600" lvl="3" indent="0">
              <a:buNone/>
            </a:pPr>
            <a:r>
              <a:rPr lang="en-GB" dirty="0" smtClean="0"/>
              <a:t>30 minutes</a:t>
            </a:r>
          </a:p>
          <a:p>
            <a:pPr marL="1371600" lvl="3" indent="0">
              <a:buNone/>
            </a:pPr>
            <a:r>
              <a:rPr lang="en-GB" dirty="0" smtClean="0"/>
              <a:t>15 minutes for sharing findings</a:t>
            </a:r>
          </a:p>
          <a:p>
            <a:pPr lvl="3"/>
            <a:endParaRPr lang="en-GB" dirty="0" smtClean="0"/>
          </a:p>
        </p:txBody>
      </p:sp>
      <p:pic>
        <p:nvPicPr>
          <p:cNvPr id="5" name="Picture 4" descr="C:\Users\dsauzasuarez\AppData\Local\Microsoft\Windows\Temporary Internet Files\Content.IE5\SW3HJZS2\MC900383802[1].wmf"/>
          <p:cNvPicPr>
            <a:picLocks noChangeAspect="1" noChangeArrowheads="1"/>
          </p:cNvPicPr>
          <p:nvPr/>
        </p:nvPicPr>
        <p:blipFill>
          <a:blip r:embed="rId2" cstate="print"/>
          <a:srcRect/>
          <a:stretch>
            <a:fillRect/>
          </a:stretch>
        </p:blipFill>
        <p:spPr bwMode="auto">
          <a:xfrm>
            <a:off x="919956" y="4221088"/>
            <a:ext cx="709613" cy="808038"/>
          </a:xfrm>
          <a:prstGeom prst="rect">
            <a:avLst/>
          </a:prstGeom>
          <a:noFill/>
          <a:ln w="9525">
            <a:noFill/>
            <a:miter lim="800000"/>
            <a:headEnd/>
            <a:tailEnd/>
          </a:ln>
        </p:spPr>
      </p:pic>
    </p:spTree>
    <p:extLst>
      <p:ext uri="{BB962C8B-B14F-4D97-AF65-F5344CB8AC3E}">
        <p14:creationId xmlns="" xmlns:p14="http://schemas.microsoft.com/office/powerpoint/2010/main" val="973628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7550" y="2911475"/>
            <a:ext cx="5264150" cy="646113"/>
          </a:xfrm>
          <a:prstGeom prst="rect">
            <a:avLst/>
          </a:prstGeom>
        </p:spPr>
        <p:txBody>
          <a:bodyPr wrap="none">
            <a:spAutoFit/>
          </a:bodyPr>
          <a:lstStyle/>
          <a:p>
            <a:pPr fontAlgn="auto">
              <a:spcBef>
                <a:spcPts val="0"/>
              </a:spcBef>
              <a:spcAft>
                <a:spcPts val="0"/>
              </a:spcAft>
              <a:defRPr/>
            </a:pPr>
            <a:r>
              <a:rPr lang="nl-NL" sz="3600" b="1" dirty="0" err="1">
                <a:solidFill>
                  <a:srgbClr val="414042"/>
                </a:solidFill>
                <a:latin typeface="Arial"/>
                <a:cs typeface="+mn-cs"/>
              </a:rPr>
              <a:t>Not</a:t>
            </a:r>
            <a:r>
              <a:rPr lang="nl-NL" sz="3600" b="1" dirty="0">
                <a:solidFill>
                  <a:srgbClr val="414042"/>
                </a:solidFill>
                <a:latin typeface="Arial"/>
                <a:cs typeface="+mn-cs"/>
              </a:rPr>
              <a:t> </a:t>
            </a:r>
            <a:r>
              <a:rPr lang="nl-NL" sz="3600" b="1" dirty="0" err="1">
                <a:solidFill>
                  <a:srgbClr val="414042"/>
                </a:solidFill>
                <a:latin typeface="Arial"/>
                <a:cs typeface="+mn-cs"/>
              </a:rPr>
              <a:t>another</a:t>
            </a:r>
            <a:r>
              <a:rPr lang="nl-NL" sz="3600" b="1" dirty="0">
                <a:solidFill>
                  <a:srgbClr val="414042"/>
                </a:solidFill>
                <a:latin typeface="Arial"/>
                <a:cs typeface="+mn-cs"/>
              </a:rPr>
              <a:t> </a:t>
            </a:r>
            <a:r>
              <a:rPr lang="nl-NL" sz="3600" b="1" dirty="0" err="1">
                <a:solidFill>
                  <a:srgbClr val="414042"/>
                </a:solidFill>
                <a:latin typeface="Arial"/>
                <a:cs typeface="+mn-cs"/>
              </a:rPr>
              <a:t>nature</a:t>
            </a:r>
            <a:r>
              <a:rPr lang="nl-NL" sz="3600" b="1" dirty="0">
                <a:solidFill>
                  <a:srgbClr val="414042"/>
                </a:solidFill>
                <a:latin typeface="Arial"/>
                <a:cs typeface="+mn-cs"/>
              </a:rPr>
              <a:t> film</a:t>
            </a:r>
          </a:p>
        </p:txBody>
      </p:sp>
      <p:sp>
        <p:nvSpPr>
          <p:cNvPr id="4" name="Title 3"/>
          <p:cNvSpPr>
            <a:spLocks noGrp="1"/>
          </p:cNvSpPr>
          <p:nvPr>
            <p:ph type="title"/>
          </p:nvPr>
        </p:nvSpPr>
        <p:spPr/>
        <p:txBody>
          <a:bodyPr/>
          <a:lstStyle/>
          <a:p>
            <a:endParaRPr lang="nl-NL"/>
          </a:p>
        </p:txBody>
      </p:sp>
      <p:sp>
        <p:nvSpPr>
          <p:cNvPr id="5" name="Content Placeholder 4"/>
          <p:cNvSpPr>
            <a:spLocks noGrp="1"/>
          </p:cNvSpPr>
          <p:nvPr>
            <p:ph idx="1"/>
          </p:nvPr>
        </p:nvSpPr>
        <p:spPr/>
        <p:txBody>
          <a:bodyPr/>
          <a:lstStyle/>
          <a:p>
            <a:endParaRPr lang="nl-NL"/>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exercise</a:t>
            </a:r>
            <a:endParaRPr lang="en-GB" dirty="0"/>
          </a:p>
        </p:txBody>
      </p:sp>
      <p:graphicFrame>
        <p:nvGraphicFramePr>
          <p:cNvPr id="6" name="Group 37"/>
          <p:cNvGraphicFramePr>
            <a:graphicFrameLocks noGrp="1"/>
          </p:cNvGraphicFramePr>
          <p:nvPr>
            <p:extLst>
              <p:ext uri="{D42A27DB-BD31-4B8C-83A1-F6EECF244321}">
                <p14:modId xmlns="" xmlns:p14="http://schemas.microsoft.com/office/powerpoint/2010/main" val="3322353395"/>
              </p:ext>
            </p:extLst>
          </p:nvPr>
        </p:nvGraphicFramePr>
        <p:xfrm>
          <a:off x="971600" y="1556792"/>
          <a:ext cx="7715251" cy="4473168"/>
        </p:xfrm>
        <a:graphic>
          <a:graphicData uri="http://schemas.openxmlformats.org/drawingml/2006/table">
            <a:tbl>
              <a:tblPr firstRow="1">
                <a:tableStyleId>{BC89EF96-8CEA-46FF-86C4-4CE0E7609802}</a:tableStyleId>
              </a:tblPr>
              <a:tblGrid>
                <a:gridCol w="1296194"/>
                <a:gridCol w="2088232"/>
                <a:gridCol w="1152128"/>
                <a:gridCol w="3178697"/>
              </a:tblGrid>
              <a:tr h="275108">
                <a:tc gridSpan="4">
                  <a:txBody>
                    <a:bodyPr/>
                    <a:lstStyle/>
                    <a:p>
                      <a:pPr marL="0" marR="0" lvl="0" indent="0" algn="l" defTabSz="762000" rtl="0" eaLnBrk="1" fontAlgn="base" latinLnBrk="0" hangingPunct="1">
                        <a:lnSpc>
                          <a:spcPct val="100000"/>
                        </a:lnSpc>
                        <a:spcBef>
                          <a:spcPct val="40000"/>
                        </a:spcBef>
                        <a:spcAft>
                          <a:spcPct val="0"/>
                        </a:spcAft>
                        <a:buClrTx/>
                        <a:buSzTx/>
                        <a:buFontTx/>
                        <a:buNone/>
                        <a:tabLst/>
                      </a:pPr>
                      <a:r>
                        <a:rPr kumimoji="0" lang="en-GB" sz="1400" u="none" strike="noStrike" cap="none" normalizeH="0" baseline="0" dirty="0" smtClean="0">
                          <a:ln>
                            <a:noFill/>
                          </a:ln>
                          <a:effectLst/>
                        </a:rPr>
                        <a:t>Dependence on ecosystem services</a:t>
                      </a:r>
                      <a:endParaRPr kumimoji="0" lang="en-GB" sz="1400" b="1" i="0" u="none" strike="noStrike" cap="none" normalizeH="0" baseline="0" dirty="0" smtClean="0">
                        <a:ln>
                          <a:noFill/>
                        </a:ln>
                        <a:solidFill>
                          <a:schemeClr val="bg1"/>
                        </a:solidFill>
                        <a:effectLst/>
                        <a:latin typeface="Arial"/>
                        <a:cs typeface="Arial" pitchFamily="34" charset="0"/>
                      </a:endParaRPr>
                    </a:p>
                  </a:txBody>
                  <a:tcPr marL="36000" marR="36000" marT="36000" marB="36000" horzOverflow="overflow"/>
                </a:tc>
                <a:tc hMerge="1">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2000" b="1" i="0" u="none" strike="noStrike" cap="none" normalizeH="0" baseline="0" dirty="0" smtClean="0">
                        <a:ln>
                          <a:noFill/>
                        </a:ln>
                        <a:solidFill>
                          <a:schemeClr val="bg1"/>
                        </a:solidFill>
                        <a:effectLst/>
                        <a:latin typeface="Arial"/>
                        <a:cs typeface="Arial" pitchFamily="34" charset="0"/>
                      </a:endParaRPr>
                    </a:p>
                  </a:txBody>
                  <a:tcPr marL="54000" marR="54000" marT="54000" marB="54000" horzOverflow="overflow">
                    <a:lnL w="6350" cap="flat" cmpd="sng" algn="ctr">
                      <a:solidFill>
                        <a:srgbClr val="98BBE5"/>
                      </a:solidFill>
                      <a:prstDash val="solid"/>
                      <a:round/>
                      <a:headEnd type="none" w="med" len="med"/>
                      <a:tailEnd type="none" w="med" len="med"/>
                    </a:lnL>
                    <a:lnR w="6350" cap="flat" cmpd="sng" algn="ctr">
                      <a:solidFill>
                        <a:srgbClr val="98BBE5"/>
                      </a:solidFill>
                      <a:prstDash val="solid"/>
                      <a:round/>
                      <a:headEnd type="none" w="med" len="med"/>
                      <a:tailEnd type="none" w="med" len="med"/>
                    </a:lnR>
                    <a:lnT w="6350" cap="flat" cmpd="sng" algn="ctr">
                      <a:solidFill>
                        <a:srgbClr val="98BBE5"/>
                      </a:solidFill>
                      <a:prstDash val="solid"/>
                      <a:round/>
                      <a:headEnd type="none" w="med" len="med"/>
                      <a:tailEnd type="none" w="med" len="med"/>
                    </a:lnT>
                    <a:lnB w="6350" cap="flat" cmpd="sng" algn="ctr">
                      <a:solidFill>
                        <a:srgbClr val="98BBE5"/>
                      </a:solidFill>
                      <a:prstDash val="solid"/>
                      <a:round/>
                      <a:headEnd type="none" w="med" len="med"/>
                      <a:tailEnd type="none" w="med" len="med"/>
                    </a:lnB>
                    <a:lnTlToBr>
                      <a:noFill/>
                    </a:lnTlToBr>
                    <a:lnBlToTr>
                      <a:noFill/>
                    </a:lnBlToTr>
                    <a:solidFill>
                      <a:srgbClr val="98BBE5"/>
                    </a:solidFill>
                  </a:tcPr>
                </a:tc>
                <a:tc hMerge="1">
                  <a:txBody>
                    <a:bodyPr/>
                    <a:lstStyle/>
                    <a:p>
                      <a:endParaRPr lang="en-GB"/>
                    </a:p>
                  </a:txBody>
                  <a:tcPr>
                    <a:lnL w="6350" cap="flat" cmpd="sng" algn="ctr">
                      <a:solidFill>
                        <a:srgbClr val="98BBE5"/>
                      </a:solidFill>
                      <a:prstDash val="solid"/>
                      <a:round/>
                      <a:headEnd type="none" w="med" len="med"/>
                      <a:tailEnd type="none" w="med" len="med"/>
                    </a:lnL>
                    <a:lnR w="6350" cap="flat" cmpd="sng" algn="ctr">
                      <a:solidFill>
                        <a:srgbClr val="98BBE5"/>
                      </a:solidFill>
                      <a:prstDash val="solid"/>
                      <a:round/>
                      <a:headEnd type="none" w="med" len="med"/>
                      <a:tailEnd type="none" w="med" len="med"/>
                    </a:lnR>
                    <a:lnT w="6350" cap="flat" cmpd="sng" algn="ctr">
                      <a:solidFill>
                        <a:srgbClr val="98BBE5"/>
                      </a:solidFill>
                      <a:prstDash val="solid"/>
                      <a:round/>
                      <a:headEnd type="none" w="med" len="med"/>
                      <a:tailEnd type="none" w="med" len="med"/>
                    </a:lnT>
                    <a:lnB w="6350" cap="flat" cmpd="sng" algn="ctr">
                      <a:solidFill>
                        <a:srgbClr val="98BBE5"/>
                      </a:solidFill>
                      <a:prstDash val="solid"/>
                      <a:round/>
                      <a:headEnd type="none" w="med" len="med"/>
                      <a:tailEnd type="none" w="med" len="med"/>
                    </a:lnB>
                    <a:lnTlToBr>
                      <a:noFill/>
                    </a:lnTlToBr>
                    <a:lnBlToTr>
                      <a:noFill/>
                    </a:lnBlToTr>
                    <a:solidFill>
                      <a:srgbClr val="98BBE5"/>
                    </a:solidFill>
                  </a:tcPr>
                </a:tc>
                <a:tc hMerge="1">
                  <a:txBody>
                    <a:bodyPr/>
                    <a:lstStyle/>
                    <a:p>
                      <a:endParaRPr lang="en-GB"/>
                    </a:p>
                  </a:txBody>
                  <a:tcPr>
                    <a:lnL w="6350" cap="flat" cmpd="sng" algn="ctr">
                      <a:solidFill>
                        <a:srgbClr val="98BBE5"/>
                      </a:solidFill>
                      <a:prstDash val="solid"/>
                      <a:round/>
                      <a:headEnd type="none" w="med" len="med"/>
                      <a:tailEnd type="none" w="med" len="med"/>
                    </a:lnL>
                    <a:lnR w="6350" cap="flat" cmpd="sng" algn="ctr">
                      <a:solidFill>
                        <a:srgbClr val="98BBE5"/>
                      </a:solidFill>
                      <a:prstDash val="solid"/>
                      <a:round/>
                      <a:headEnd type="none" w="med" len="med"/>
                      <a:tailEnd type="none" w="med" len="med"/>
                    </a:lnR>
                    <a:lnT w="6350" cap="flat" cmpd="sng" algn="ctr">
                      <a:solidFill>
                        <a:srgbClr val="98BBE5"/>
                      </a:solidFill>
                      <a:prstDash val="solid"/>
                      <a:round/>
                      <a:headEnd type="none" w="med" len="med"/>
                      <a:tailEnd type="none" w="med" len="med"/>
                    </a:lnT>
                    <a:lnB w="6350" cap="flat" cmpd="sng" algn="ctr">
                      <a:solidFill>
                        <a:srgbClr val="98BBE5"/>
                      </a:solidFill>
                      <a:prstDash val="solid"/>
                      <a:round/>
                      <a:headEnd type="none" w="med" len="med"/>
                      <a:tailEnd type="none" w="med" len="med"/>
                    </a:lnB>
                    <a:lnTlToBr>
                      <a:noFill/>
                    </a:lnTlToBr>
                    <a:lnBlToTr>
                      <a:noFill/>
                    </a:lnBlToTr>
                    <a:solidFill>
                      <a:srgbClr val="98BBE5"/>
                    </a:solidFill>
                  </a:tcPr>
                </a:tc>
              </a:tr>
              <a:tr h="1190483">
                <a:tc>
                  <a:txBody>
                    <a:bodyPr/>
                    <a:lstStyle/>
                    <a:p>
                      <a:pPr marL="0" marR="0" lvl="0" indent="0" algn="l" defTabSz="762000" rtl="0" eaLnBrk="1" fontAlgn="base" latinLnBrk="0" hangingPunct="1">
                        <a:lnSpc>
                          <a:spcPct val="100000"/>
                        </a:lnSpc>
                        <a:spcBef>
                          <a:spcPct val="30000"/>
                        </a:spcBef>
                        <a:spcAft>
                          <a:spcPct val="0"/>
                        </a:spcAft>
                        <a:buClrTx/>
                        <a:buSzTx/>
                        <a:buFontTx/>
                        <a:buNone/>
                        <a:tabLst/>
                      </a:pPr>
                      <a:r>
                        <a:rPr kumimoji="0" lang="en-GB" sz="1200" u="none" strike="noStrike" kern="1200" cap="none" normalizeH="0" baseline="0" dirty="0" smtClean="0">
                          <a:ln>
                            <a:noFill/>
                          </a:ln>
                          <a:effectLst/>
                        </a:rPr>
                        <a:t>Ecosystem service</a:t>
                      </a:r>
                      <a:endParaRPr kumimoji="0" lang="en-GB" sz="1200" b="1" i="0" u="none" strike="noStrike" kern="1200" cap="none" normalizeH="0" baseline="0" dirty="0">
                        <a:ln>
                          <a:noFill/>
                        </a:ln>
                        <a:solidFill>
                          <a:schemeClr val="tx1"/>
                        </a:solidFill>
                        <a:effectLst/>
                        <a:latin typeface="Arial"/>
                        <a:ea typeface="+mn-ea"/>
                        <a:cs typeface="Arial" pitchFamily="34" charset="0"/>
                      </a:endParaRPr>
                    </a:p>
                  </a:txBody>
                  <a:tcPr marL="36000" marR="36000" marT="36000" marB="36000"/>
                </a:tc>
                <a:tc>
                  <a:txBody>
                    <a:bodyPr/>
                    <a:lstStyle/>
                    <a:p>
                      <a:pPr marL="0" marR="0" lvl="0" indent="0" algn="l" defTabSz="762000" rtl="0" eaLnBrk="1" fontAlgn="base" latinLnBrk="0" hangingPunct="1">
                        <a:lnSpc>
                          <a:spcPct val="100000"/>
                        </a:lnSpc>
                        <a:spcBef>
                          <a:spcPct val="30000"/>
                        </a:spcBef>
                        <a:spcAft>
                          <a:spcPct val="0"/>
                        </a:spcAft>
                        <a:buClrTx/>
                        <a:buSzTx/>
                        <a:buFontTx/>
                        <a:buNone/>
                        <a:tabLst/>
                      </a:pPr>
                      <a:r>
                        <a:rPr kumimoji="0" lang="en-GB" sz="1200" u="none" strike="noStrike" kern="1200" cap="none" normalizeH="0" baseline="0" dirty="0" smtClean="0">
                          <a:ln>
                            <a:noFill/>
                          </a:ln>
                          <a:effectLst/>
                        </a:rPr>
                        <a:t>1. Does </a:t>
                      </a:r>
                      <a:r>
                        <a:rPr kumimoji="0" lang="en-GB" sz="1200" u="none" strike="noStrike" kern="1200" cap="none" normalizeH="0" baseline="0" dirty="0">
                          <a:ln>
                            <a:noFill/>
                          </a:ln>
                          <a:effectLst/>
                        </a:rPr>
                        <a:t>this </a:t>
                      </a:r>
                      <a:r>
                        <a:rPr kumimoji="0" lang="en-GB" sz="1200" u="none" strike="noStrike" kern="1200" cap="none" normalizeH="0" baseline="0" dirty="0" smtClean="0">
                          <a:ln>
                            <a:noFill/>
                          </a:ln>
                          <a:effectLst/>
                        </a:rPr>
                        <a:t>ecosystem service </a:t>
                      </a:r>
                      <a:r>
                        <a:rPr kumimoji="0" lang="en-GB" sz="1200" u="none" strike="noStrike" kern="1200" cap="none" normalizeH="0" baseline="0" dirty="0">
                          <a:ln>
                            <a:noFill/>
                          </a:ln>
                          <a:effectLst/>
                        </a:rPr>
                        <a:t>serve as </a:t>
                      </a:r>
                      <a:r>
                        <a:rPr kumimoji="0" lang="en-GB" sz="1200" u="none" strike="noStrike" kern="1200" cap="none" normalizeH="0" baseline="0" dirty="0" smtClean="0">
                          <a:ln>
                            <a:noFill/>
                          </a:ln>
                          <a:effectLst/>
                        </a:rPr>
                        <a:t>an input </a:t>
                      </a:r>
                      <a:r>
                        <a:rPr kumimoji="0" lang="en-GB" sz="1200" u="none" strike="noStrike" kern="1200" cap="none" normalizeH="0" baseline="0" dirty="0">
                          <a:ln>
                            <a:noFill/>
                          </a:ln>
                          <a:effectLst/>
                        </a:rPr>
                        <a:t>or does it </a:t>
                      </a:r>
                      <a:r>
                        <a:rPr kumimoji="0" lang="en-GB" sz="1200" u="none" strike="noStrike" kern="1200" cap="none" normalizeH="0" baseline="0" dirty="0" smtClean="0">
                          <a:ln>
                            <a:noFill/>
                          </a:ln>
                          <a:effectLst/>
                        </a:rPr>
                        <a:t>enable/enhance conditions </a:t>
                      </a:r>
                      <a:r>
                        <a:rPr kumimoji="0" lang="en-GB" sz="1200" u="none" strike="noStrike" kern="1200" cap="none" normalizeH="0" baseline="0" dirty="0">
                          <a:ln>
                            <a:noFill/>
                          </a:ln>
                          <a:effectLst/>
                        </a:rPr>
                        <a:t>for </a:t>
                      </a:r>
                      <a:r>
                        <a:rPr kumimoji="0" lang="en-GB" sz="1200" u="none" strike="noStrike" kern="1200" cap="none" normalizeH="0" baseline="0" dirty="0" smtClean="0">
                          <a:ln>
                            <a:noFill/>
                          </a:ln>
                          <a:effectLst/>
                        </a:rPr>
                        <a:t>successful company performance? If ‘no’ </a:t>
                      </a:r>
                      <a:r>
                        <a:rPr kumimoji="0" lang="en-GB" sz="1200" u="none" strike="noStrike" kern="1200" cap="none" normalizeH="0" baseline="0" dirty="0">
                          <a:ln>
                            <a:noFill/>
                          </a:ln>
                          <a:effectLst/>
                        </a:rPr>
                        <a:t>skip to question 3</a:t>
                      </a:r>
                      <a:endParaRPr kumimoji="0" lang="en-GB" sz="1200" b="1" i="0" u="none" strike="noStrike" kern="1200" cap="none" normalizeH="0" baseline="0" dirty="0">
                        <a:ln>
                          <a:noFill/>
                        </a:ln>
                        <a:solidFill>
                          <a:schemeClr val="tx1"/>
                        </a:solidFill>
                        <a:effectLst/>
                        <a:latin typeface="Arial"/>
                        <a:ea typeface="+mn-ea"/>
                        <a:cs typeface="Arial" pitchFamily="34" charset="0"/>
                      </a:endParaRPr>
                    </a:p>
                  </a:txBody>
                  <a:tcPr marL="36000" marR="36000" marT="36000" marB="36000"/>
                </a:tc>
                <a:tc>
                  <a:txBody>
                    <a:bodyPr/>
                    <a:lstStyle/>
                    <a:p>
                      <a:pPr marL="0" marR="0" lvl="0" indent="0" algn="l" defTabSz="762000" rtl="0" eaLnBrk="1" fontAlgn="base" latinLnBrk="0" hangingPunct="1">
                        <a:lnSpc>
                          <a:spcPct val="100000"/>
                        </a:lnSpc>
                        <a:spcBef>
                          <a:spcPct val="30000"/>
                        </a:spcBef>
                        <a:spcAft>
                          <a:spcPct val="0"/>
                        </a:spcAft>
                        <a:buClrTx/>
                        <a:buSzTx/>
                        <a:buFontTx/>
                        <a:buNone/>
                        <a:tabLst/>
                      </a:pPr>
                      <a:r>
                        <a:rPr kumimoji="0" lang="en-GB" sz="1200" u="none" strike="noStrike" kern="1200" cap="none" normalizeH="0" baseline="0" dirty="0">
                          <a:ln>
                            <a:noFill/>
                          </a:ln>
                          <a:effectLst/>
                        </a:rPr>
                        <a:t>2</a:t>
                      </a:r>
                      <a:r>
                        <a:rPr kumimoji="0" lang="en-GB" sz="1200" u="none" strike="noStrike" kern="1200" cap="none" normalizeH="0" baseline="0" dirty="0" smtClean="0">
                          <a:ln>
                            <a:noFill/>
                          </a:ln>
                          <a:effectLst/>
                        </a:rPr>
                        <a:t>. Does </a:t>
                      </a:r>
                      <a:r>
                        <a:rPr kumimoji="0" lang="en-GB" sz="1200" u="none" strike="noStrike" kern="1200" cap="none" normalizeH="0" baseline="0" dirty="0">
                          <a:ln>
                            <a:noFill/>
                          </a:ln>
                          <a:effectLst/>
                        </a:rPr>
                        <a:t>this </a:t>
                      </a:r>
                      <a:r>
                        <a:rPr kumimoji="0" lang="en-GB" sz="1200" u="none" strike="noStrike" kern="1200" cap="none" normalizeH="0" baseline="0" dirty="0" smtClean="0">
                          <a:ln>
                            <a:noFill/>
                          </a:ln>
                          <a:effectLst/>
                        </a:rPr>
                        <a:t>ecosystem service have cost-effective substitutes</a:t>
                      </a:r>
                      <a:r>
                        <a:rPr kumimoji="0" lang="en-GB" sz="1200" u="none" strike="noStrike" kern="1200" cap="none" normalizeH="0" baseline="0" dirty="0">
                          <a:ln>
                            <a:noFill/>
                          </a:ln>
                          <a:effectLst/>
                        </a:rPr>
                        <a:t>?</a:t>
                      </a:r>
                      <a:endParaRPr kumimoji="0" lang="en-GB" sz="1200" b="1" i="0" u="none" strike="noStrike" kern="1200" cap="none" normalizeH="0" baseline="0" dirty="0">
                        <a:ln>
                          <a:noFill/>
                        </a:ln>
                        <a:solidFill>
                          <a:schemeClr val="tx1"/>
                        </a:solidFill>
                        <a:effectLst/>
                        <a:latin typeface="Arial"/>
                        <a:ea typeface="+mn-ea"/>
                        <a:cs typeface="Arial" pitchFamily="34" charset="0"/>
                      </a:endParaRPr>
                    </a:p>
                  </a:txBody>
                  <a:tcPr marL="36000" marR="36000" marT="36000" marB="36000"/>
                </a:tc>
                <a:tc>
                  <a:txBody>
                    <a:bodyPr/>
                    <a:lstStyle/>
                    <a:p>
                      <a:pPr marL="0" marR="0" lvl="0" indent="0" algn="l" defTabSz="762000" rtl="0" eaLnBrk="1" fontAlgn="base" latinLnBrk="0" hangingPunct="1">
                        <a:lnSpc>
                          <a:spcPct val="100000"/>
                        </a:lnSpc>
                        <a:spcBef>
                          <a:spcPct val="30000"/>
                        </a:spcBef>
                        <a:spcAft>
                          <a:spcPct val="0"/>
                        </a:spcAft>
                        <a:buClrTx/>
                        <a:buSzTx/>
                        <a:buFontTx/>
                        <a:buNone/>
                        <a:tabLst/>
                      </a:pPr>
                      <a:r>
                        <a:rPr kumimoji="0" lang="en-GB" sz="1200" u="none" strike="noStrike" kern="1200" cap="none" normalizeH="0" baseline="0" dirty="0">
                          <a:ln>
                            <a:noFill/>
                          </a:ln>
                          <a:effectLst/>
                        </a:rPr>
                        <a:t>Comments or supporting information</a:t>
                      </a:r>
                      <a:endParaRPr kumimoji="0" lang="en-GB" sz="1200" b="1" i="0" u="none" strike="noStrike" kern="1200" cap="none" normalizeH="0" baseline="0" dirty="0">
                        <a:ln>
                          <a:noFill/>
                        </a:ln>
                        <a:solidFill>
                          <a:schemeClr val="tx1"/>
                        </a:solidFill>
                        <a:effectLst/>
                        <a:latin typeface="Arial"/>
                        <a:ea typeface="+mn-ea"/>
                        <a:cs typeface="Arial" pitchFamily="34" charset="0"/>
                      </a:endParaRPr>
                    </a:p>
                  </a:txBody>
                  <a:tcPr marL="36000" marR="36000" marT="36000" marB="36000"/>
                </a:tc>
              </a:tr>
              <a:tr h="599465">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r>
              <a:tr h="599465">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r>
              <a:tr h="599465">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r>
              <a:tr h="599465">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r>
              <a:tr h="599465">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r>
            </a:tbl>
          </a:graphicData>
        </a:graphic>
      </p:graphicFrame>
    </p:spTree>
    <p:extLst>
      <p:ext uri="{BB962C8B-B14F-4D97-AF65-F5344CB8AC3E}">
        <p14:creationId xmlns="" xmlns:p14="http://schemas.microsoft.com/office/powerpoint/2010/main" val="36956995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620688"/>
            <a:ext cx="7867650" cy="792162"/>
          </a:xfrm>
        </p:spPr>
        <p:txBody>
          <a:bodyPr/>
          <a:lstStyle/>
          <a:p>
            <a:r>
              <a:rPr lang="en-GB" dirty="0" smtClean="0"/>
              <a:t>Group exercise</a:t>
            </a:r>
            <a:endParaRPr lang="en-GB" dirty="0"/>
          </a:p>
        </p:txBody>
      </p:sp>
      <p:graphicFrame>
        <p:nvGraphicFramePr>
          <p:cNvPr id="6" name="Group 37"/>
          <p:cNvGraphicFramePr>
            <a:graphicFrameLocks noGrp="1"/>
          </p:cNvGraphicFramePr>
          <p:nvPr>
            <p:extLst>
              <p:ext uri="{D42A27DB-BD31-4B8C-83A1-F6EECF244321}">
                <p14:modId xmlns="" xmlns:p14="http://schemas.microsoft.com/office/powerpoint/2010/main" val="4032340722"/>
              </p:ext>
            </p:extLst>
          </p:nvPr>
        </p:nvGraphicFramePr>
        <p:xfrm>
          <a:off x="971551" y="1209673"/>
          <a:ext cx="7715250" cy="4307559"/>
        </p:xfrm>
        <a:graphic>
          <a:graphicData uri="http://schemas.openxmlformats.org/drawingml/2006/table">
            <a:tbl>
              <a:tblPr firstRow="1">
                <a:tableStyleId>{BC89EF96-8CEA-46FF-86C4-4CE0E7609802}</a:tableStyleId>
              </a:tblPr>
              <a:tblGrid>
                <a:gridCol w="1110276"/>
                <a:gridCol w="1770093"/>
                <a:gridCol w="1152128"/>
                <a:gridCol w="1584176"/>
                <a:gridCol w="2098577"/>
              </a:tblGrid>
              <a:tr h="203103">
                <a:tc gridSpan="5">
                  <a:txBody>
                    <a:bodyPr/>
                    <a:lstStyle/>
                    <a:p>
                      <a:pPr marL="0" marR="0" lvl="0" indent="0" algn="l" defTabSz="762000" rtl="0" eaLnBrk="1" fontAlgn="base" latinLnBrk="0" hangingPunct="1">
                        <a:lnSpc>
                          <a:spcPct val="100000"/>
                        </a:lnSpc>
                        <a:spcBef>
                          <a:spcPct val="40000"/>
                        </a:spcBef>
                        <a:spcAft>
                          <a:spcPct val="0"/>
                        </a:spcAft>
                        <a:buClrTx/>
                        <a:buSzTx/>
                        <a:buFontTx/>
                        <a:buNone/>
                        <a:tabLst/>
                      </a:pPr>
                      <a:r>
                        <a:rPr kumimoji="0" lang="en-GB" sz="1400" u="none" strike="noStrike" cap="none" normalizeH="0" baseline="0" dirty="0" smtClean="0">
                          <a:ln>
                            <a:noFill/>
                          </a:ln>
                          <a:effectLst/>
                        </a:rPr>
                        <a:t>Impacts on ecosystem services</a:t>
                      </a:r>
                      <a:endParaRPr kumimoji="0" lang="en-GB" sz="1400" b="1" i="0" u="none" strike="noStrike" cap="none" normalizeH="0" baseline="0" dirty="0" smtClean="0">
                        <a:ln>
                          <a:noFill/>
                        </a:ln>
                        <a:solidFill>
                          <a:schemeClr val="bg1"/>
                        </a:solidFill>
                        <a:effectLst/>
                        <a:latin typeface="Arial"/>
                        <a:cs typeface="Arial" pitchFamily="34" charset="0"/>
                      </a:endParaRPr>
                    </a:p>
                  </a:txBody>
                  <a:tcPr marL="36000" marR="36000" marT="36000" marB="36000" horzOverflow="overflow"/>
                </a:tc>
                <a:tc hMerge="1">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2000" b="1" i="0" u="none" strike="noStrike" cap="none" normalizeH="0" baseline="0" dirty="0" smtClean="0">
                        <a:ln>
                          <a:noFill/>
                        </a:ln>
                        <a:solidFill>
                          <a:schemeClr val="bg1"/>
                        </a:solidFill>
                        <a:effectLst/>
                        <a:latin typeface="Arial"/>
                        <a:cs typeface="Arial" pitchFamily="34" charset="0"/>
                      </a:endParaRPr>
                    </a:p>
                  </a:txBody>
                  <a:tcPr marL="54000" marR="54000" marT="54000" marB="54000" horzOverflow="overflow">
                    <a:lnL w="6350" cap="flat" cmpd="sng" algn="ctr">
                      <a:solidFill>
                        <a:srgbClr val="98BBE5"/>
                      </a:solidFill>
                      <a:prstDash val="solid"/>
                      <a:round/>
                      <a:headEnd type="none" w="med" len="med"/>
                      <a:tailEnd type="none" w="med" len="med"/>
                    </a:lnL>
                    <a:lnR w="6350" cap="flat" cmpd="sng" algn="ctr">
                      <a:solidFill>
                        <a:srgbClr val="98BBE5"/>
                      </a:solidFill>
                      <a:prstDash val="solid"/>
                      <a:round/>
                      <a:headEnd type="none" w="med" len="med"/>
                      <a:tailEnd type="none" w="med" len="med"/>
                    </a:lnR>
                    <a:lnT w="6350" cap="flat" cmpd="sng" algn="ctr">
                      <a:solidFill>
                        <a:srgbClr val="98BBE5"/>
                      </a:solidFill>
                      <a:prstDash val="solid"/>
                      <a:round/>
                      <a:headEnd type="none" w="med" len="med"/>
                      <a:tailEnd type="none" w="med" len="med"/>
                    </a:lnT>
                    <a:lnB w="6350" cap="flat" cmpd="sng" algn="ctr">
                      <a:solidFill>
                        <a:srgbClr val="98BBE5"/>
                      </a:solidFill>
                      <a:prstDash val="solid"/>
                      <a:round/>
                      <a:headEnd type="none" w="med" len="med"/>
                      <a:tailEnd type="none" w="med" len="med"/>
                    </a:lnB>
                    <a:lnTlToBr>
                      <a:noFill/>
                    </a:lnTlToBr>
                    <a:lnBlToTr>
                      <a:noFill/>
                    </a:lnBlToTr>
                    <a:solidFill>
                      <a:srgbClr val="98BBE5"/>
                    </a:solidFill>
                  </a:tcPr>
                </a:tc>
                <a:tc hMerge="1">
                  <a:txBody>
                    <a:bodyPr/>
                    <a:lstStyle/>
                    <a:p>
                      <a:endParaRPr lang="en-GB"/>
                    </a:p>
                  </a:txBody>
                  <a:tcPr>
                    <a:lnL w="6350" cap="flat" cmpd="sng" algn="ctr">
                      <a:solidFill>
                        <a:srgbClr val="98BBE5"/>
                      </a:solidFill>
                      <a:prstDash val="solid"/>
                      <a:round/>
                      <a:headEnd type="none" w="med" len="med"/>
                      <a:tailEnd type="none" w="med" len="med"/>
                    </a:lnL>
                    <a:lnR w="6350" cap="flat" cmpd="sng" algn="ctr">
                      <a:solidFill>
                        <a:srgbClr val="98BBE5"/>
                      </a:solidFill>
                      <a:prstDash val="solid"/>
                      <a:round/>
                      <a:headEnd type="none" w="med" len="med"/>
                      <a:tailEnd type="none" w="med" len="med"/>
                    </a:lnR>
                    <a:lnT w="6350" cap="flat" cmpd="sng" algn="ctr">
                      <a:solidFill>
                        <a:srgbClr val="98BBE5"/>
                      </a:solidFill>
                      <a:prstDash val="solid"/>
                      <a:round/>
                      <a:headEnd type="none" w="med" len="med"/>
                      <a:tailEnd type="none" w="med" len="med"/>
                    </a:lnT>
                    <a:lnB w="6350" cap="flat" cmpd="sng" algn="ctr">
                      <a:solidFill>
                        <a:srgbClr val="98BBE5"/>
                      </a:solidFill>
                      <a:prstDash val="solid"/>
                      <a:round/>
                      <a:headEnd type="none" w="med" len="med"/>
                      <a:tailEnd type="none" w="med" len="med"/>
                    </a:lnB>
                    <a:lnTlToBr>
                      <a:noFill/>
                    </a:lnTlToBr>
                    <a:lnBlToTr>
                      <a:noFill/>
                    </a:lnBlToTr>
                    <a:solidFill>
                      <a:srgbClr val="98BBE5"/>
                    </a:solidFill>
                  </a:tcPr>
                </a:tc>
                <a:tc hMerge="1">
                  <a:txBody>
                    <a:bodyPr/>
                    <a:lstStyle/>
                    <a:p>
                      <a:endParaRPr lang="en-GB"/>
                    </a:p>
                  </a:txBody>
                  <a:tcPr>
                    <a:lnL w="6350" cap="flat" cmpd="sng" algn="ctr">
                      <a:solidFill>
                        <a:srgbClr val="98BBE5"/>
                      </a:solidFill>
                      <a:prstDash val="solid"/>
                      <a:round/>
                      <a:headEnd type="none" w="med" len="med"/>
                      <a:tailEnd type="none" w="med" len="med"/>
                    </a:lnL>
                    <a:lnR w="6350" cap="flat" cmpd="sng" algn="ctr">
                      <a:solidFill>
                        <a:srgbClr val="98BBE5"/>
                      </a:solidFill>
                      <a:prstDash val="solid"/>
                      <a:round/>
                      <a:headEnd type="none" w="med" len="med"/>
                      <a:tailEnd type="none" w="med" len="med"/>
                    </a:lnR>
                    <a:lnT w="6350" cap="flat" cmpd="sng" algn="ctr">
                      <a:solidFill>
                        <a:srgbClr val="98BBE5"/>
                      </a:solidFill>
                      <a:prstDash val="solid"/>
                      <a:round/>
                      <a:headEnd type="none" w="med" len="med"/>
                      <a:tailEnd type="none" w="med" len="med"/>
                    </a:lnT>
                    <a:lnB w="6350" cap="flat" cmpd="sng" algn="ctr">
                      <a:solidFill>
                        <a:srgbClr val="98BBE5"/>
                      </a:solidFill>
                      <a:prstDash val="solid"/>
                      <a:round/>
                      <a:headEnd type="none" w="med" len="med"/>
                      <a:tailEnd type="none" w="med" len="med"/>
                    </a:lnB>
                    <a:lnTlToBr>
                      <a:noFill/>
                    </a:lnTlToBr>
                    <a:lnBlToTr>
                      <a:noFill/>
                    </a:lnBlToTr>
                    <a:solidFill>
                      <a:srgbClr val="98BBE5"/>
                    </a:solidFill>
                  </a:tcPr>
                </a:tc>
                <a:tc hMerge="1">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600" b="1" i="0" u="none" strike="noStrike" cap="none" normalizeH="0" baseline="0" dirty="0" smtClean="0">
                        <a:ln>
                          <a:noFill/>
                        </a:ln>
                        <a:solidFill>
                          <a:schemeClr val="bg1"/>
                        </a:solidFill>
                        <a:effectLst/>
                        <a:latin typeface="Arial"/>
                        <a:cs typeface="Arial" pitchFamily="34" charset="0"/>
                      </a:endParaRPr>
                    </a:p>
                  </a:txBody>
                  <a:tcPr marL="36000" marR="36000" marT="36000" marB="36000" horzOverflow="overflow">
                    <a:lnL w="6350" cap="flat" cmpd="sng" algn="ctr">
                      <a:solidFill>
                        <a:srgbClr val="98BBE5"/>
                      </a:solidFill>
                      <a:prstDash val="solid"/>
                      <a:round/>
                      <a:headEnd type="none" w="med" len="med"/>
                      <a:tailEnd type="none" w="med" len="med"/>
                    </a:lnL>
                    <a:lnR w="6350" cap="flat" cmpd="sng" algn="ctr">
                      <a:solidFill>
                        <a:srgbClr val="98BBE5"/>
                      </a:solidFill>
                      <a:prstDash val="solid"/>
                      <a:round/>
                      <a:headEnd type="none" w="med" len="med"/>
                      <a:tailEnd type="none" w="med" len="med"/>
                    </a:lnR>
                    <a:lnT w="6350" cap="flat" cmpd="sng" algn="ctr">
                      <a:solidFill>
                        <a:srgbClr val="98BBE5"/>
                      </a:solidFill>
                      <a:prstDash val="solid"/>
                      <a:round/>
                      <a:headEnd type="none" w="med" len="med"/>
                      <a:tailEnd type="none" w="med" len="med"/>
                    </a:lnT>
                    <a:lnB w="6350" cap="flat" cmpd="sng" algn="ctr">
                      <a:solidFill>
                        <a:srgbClr val="98BBE5"/>
                      </a:solidFill>
                      <a:prstDash val="solid"/>
                      <a:round/>
                      <a:headEnd type="none" w="med" len="med"/>
                      <a:tailEnd type="none" w="med" len="med"/>
                    </a:lnB>
                    <a:lnTlToBr>
                      <a:noFill/>
                    </a:lnTlToBr>
                    <a:lnBlToTr>
                      <a:noFill/>
                    </a:lnBlToTr>
                    <a:solidFill>
                      <a:srgbClr val="98BBE5"/>
                    </a:solidFill>
                  </a:tcPr>
                </a:tc>
              </a:tr>
              <a:tr h="1141879">
                <a:tc>
                  <a:txBody>
                    <a:bodyPr/>
                    <a:lstStyle/>
                    <a:p>
                      <a:pPr marL="0" marR="0" lvl="0" indent="0" algn="l" defTabSz="762000" rtl="0" eaLnBrk="1" fontAlgn="base" latinLnBrk="0" hangingPunct="1">
                        <a:lnSpc>
                          <a:spcPct val="100000"/>
                        </a:lnSpc>
                        <a:spcBef>
                          <a:spcPct val="30000"/>
                        </a:spcBef>
                        <a:spcAft>
                          <a:spcPct val="0"/>
                        </a:spcAft>
                        <a:buClrTx/>
                        <a:buSzTx/>
                        <a:buFontTx/>
                        <a:buNone/>
                        <a:tabLst/>
                      </a:pPr>
                      <a:r>
                        <a:rPr kumimoji="0" lang="en-GB" sz="1200" u="none" strike="noStrike" kern="1200" cap="none" normalizeH="0" baseline="0" dirty="0" smtClean="0">
                          <a:ln>
                            <a:noFill/>
                          </a:ln>
                          <a:effectLst/>
                        </a:rPr>
                        <a:t>Ecosystem service</a:t>
                      </a:r>
                      <a:endParaRPr kumimoji="0" lang="en-GB" sz="1200" b="1" i="0" u="none" strike="noStrike" kern="1200" cap="none" normalizeH="0" baseline="0" dirty="0">
                        <a:ln>
                          <a:noFill/>
                        </a:ln>
                        <a:solidFill>
                          <a:schemeClr val="tx1"/>
                        </a:solidFill>
                        <a:effectLst/>
                        <a:latin typeface="Arial"/>
                        <a:ea typeface="+mn-ea"/>
                        <a:cs typeface="Arial" pitchFamily="34" charset="0"/>
                      </a:endParaRPr>
                    </a:p>
                  </a:txBody>
                  <a:tcPr marL="36000" marR="36000" marT="36000" marB="36000"/>
                </a:tc>
                <a:tc>
                  <a:txBody>
                    <a:bodyPr/>
                    <a:lstStyle/>
                    <a:p>
                      <a:pPr marL="0" marR="0" lvl="0" indent="0" algn="l" defTabSz="762000" rtl="0" eaLnBrk="1" fontAlgn="base" latinLnBrk="0" hangingPunct="1">
                        <a:lnSpc>
                          <a:spcPct val="100000"/>
                        </a:lnSpc>
                        <a:spcBef>
                          <a:spcPct val="30000"/>
                        </a:spcBef>
                        <a:spcAft>
                          <a:spcPct val="0"/>
                        </a:spcAft>
                        <a:buClrTx/>
                        <a:buSzTx/>
                        <a:buFontTx/>
                        <a:buNone/>
                        <a:tabLst/>
                      </a:pPr>
                      <a:r>
                        <a:rPr kumimoji="0" lang="en-GB" sz="1200" u="none" strike="noStrike" kern="1200" cap="none" normalizeH="0" baseline="0" dirty="0">
                          <a:ln>
                            <a:noFill/>
                          </a:ln>
                          <a:effectLst/>
                        </a:rPr>
                        <a:t>3. Does the company </a:t>
                      </a:r>
                      <a:r>
                        <a:rPr kumimoji="0" lang="en-GB" sz="1200" u="none" strike="noStrike" kern="1200" cap="none" normalizeH="0" baseline="0" dirty="0" smtClean="0">
                          <a:ln>
                            <a:noFill/>
                          </a:ln>
                          <a:effectLst/>
                        </a:rPr>
                        <a:t>affect </a:t>
                      </a:r>
                      <a:r>
                        <a:rPr kumimoji="0" lang="en-GB" sz="1200" u="none" strike="noStrike" kern="1200" cap="none" normalizeH="0" baseline="0" dirty="0">
                          <a:ln>
                            <a:noFill/>
                          </a:ln>
                          <a:effectLst/>
                        </a:rPr>
                        <a:t>the </a:t>
                      </a:r>
                      <a:r>
                        <a:rPr kumimoji="0" lang="en-GB" sz="1200" u="none" strike="noStrike" kern="1200" cap="none" normalizeH="0" baseline="0" dirty="0" smtClean="0">
                          <a:ln>
                            <a:noFill/>
                          </a:ln>
                          <a:effectLst/>
                        </a:rPr>
                        <a:t>quantity or </a:t>
                      </a:r>
                      <a:r>
                        <a:rPr kumimoji="0" lang="en-GB" sz="1200" u="none" strike="noStrike" kern="1200" cap="none" normalizeH="0" baseline="0" dirty="0">
                          <a:ln>
                            <a:noFill/>
                          </a:ln>
                          <a:effectLst/>
                        </a:rPr>
                        <a:t>quality of </a:t>
                      </a:r>
                      <a:r>
                        <a:rPr kumimoji="0" lang="en-GB" sz="1200" u="none" strike="noStrike" kern="1200" cap="none" normalizeH="0" baseline="0" dirty="0" smtClean="0">
                          <a:ln>
                            <a:noFill/>
                          </a:ln>
                          <a:effectLst/>
                        </a:rPr>
                        <a:t>this ecosystem </a:t>
                      </a:r>
                      <a:r>
                        <a:rPr kumimoji="0" lang="en-GB" sz="1200" u="none" strike="noStrike" kern="1200" cap="none" normalizeH="0" baseline="0" dirty="0">
                          <a:ln>
                            <a:noFill/>
                          </a:ln>
                          <a:effectLst/>
                        </a:rPr>
                        <a:t>service? </a:t>
                      </a:r>
                      <a:r>
                        <a:rPr kumimoji="0" lang="en-GB" sz="1200" u="none" strike="noStrike" kern="1200" cap="none" normalizeH="0" baseline="0" dirty="0" smtClean="0">
                          <a:ln>
                            <a:noFill/>
                          </a:ln>
                          <a:effectLst/>
                        </a:rPr>
                        <a:t>If ‘no’ </a:t>
                      </a:r>
                      <a:r>
                        <a:rPr kumimoji="0" lang="en-GB" sz="1200" u="none" strike="noStrike" kern="1200" cap="none" normalizeH="0" baseline="0" dirty="0">
                          <a:ln>
                            <a:noFill/>
                          </a:ln>
                          <a:effectLst/>
                        </a:rPr>
                        <a:t>skip to the next </a:t>
                      </a:r>
                      <a:r>
                        <a:rPr kumimoji="0" lang="en-GB" sz="1200" u="none" strike="noStrike" kern="1200" cap="none" normalizeH="0" baseline="0" dirty="0" smtClean="0">
                          <a:ln>
                            <a:noFill/>
                          </a:ln>
                          <a:effectLst/>
                        </a:rPr>
                        <a:t>ecosystem </a:t>
                      </a:r>
                      <a:r>
                        <a:rPr kumimoji="0" lang="en-GB" sz="1200" u="none" strike="noStrike" kern="1200" cap="none" normalizeH="0" baseline="0" dirty="0">
                          <a:ln>
                            <a:noFill/>
                          </a:ln>
                          <a:effectLst/>
                        </a:rPr>
                        <a:t>service</a:t>
                      </a:r>
                      <a:endParaRPr kumimoji="0" lang="en-GB" sz="1200" b="1" i="0" u="none" strike="noStrike" kern="1200" cap="none" normalizeH="0" baseline="0" dirty="0">
                        <a:ln>
                          <a:noFill/>
                        </a:ln>
                        <a:solidFill>
                          <a:schemeClr val="tx1"/>
                        </a:solidFill>
                        <a:effectLst/>
                        <a:latin typeface="Arial"/>
                        <a:ea typeface="+mn-ea"/>
                        <a:cs typeface="Arial" pitchFamily="34" charset="0"/>
                      </a:endParaRPr>
                    </a:p>
                  </a:txBody>
                  <a:tcPr marL="36000" marR="36000" marT="36000" marB="36000"/>
                </a:tc>
                <a:tc>
                  <a:txBody>
                    <a:bodyPr/>
                    <a:lstStyle/>
                    <a:p>
                      <a:pPr marL="0" marR="0" lvl="0" indent="0" algn="l" defTabSz="762000" rtl="0" eaLnBrk="1" fontAlgn="base" latinLnBrk="0" hangingPunct="1">
                        <a:lnSpc>
                          <a:spcPct val="100000"/>
                        </a:lnSpc>
                        <a:spcBef>
                          <a:spcPct val="30000"/>
                        </a:spcBef>
                        <a:spcAft>
                          <a:spcPct val="0"/>
                        </a:spcAft>
                        <a:buClrTx/>
                        <a:buSzTx/>
                        <a:buFontTx/>
                        <a:buNone/>
                        <a:tabLst/>
                      </a:pPr>
                      <a:r>
                        <a:rPr kumimoji="0" lang="en-GB" sz="1200" u="none" strike="noStrike" kern="1200" cap="none" normalizeH="0" baseline="0" dirty="0">
                          <a:ln>
                            <a:noFill/>
                          </a:ln>
                          <a:effectLst/>
                        </a:rPr>
                        <a:t>4. Is the </a:t>
                      </a:r>
                      <a:r>
                        <a:rPr kumimoji="0" lang="en-GB" sz="1200" u="none" strike="noStrike" kern="1200" cap="none" normalizeH="0" baseline="0" dirty="0" smtClean="0">
                          <a:ln>
                            <a:noFill/>
                          </a:ln>
                          <a:effectLst/>
                        </a:rPr>
                        <a:t>company’s </a:t>
                      </a:r>
                      <a:r>
                        <a:rPr kumimoji="0" lang="en-GB" sz="1200" u="none" strike="noStrike" kern="1200" cap="none" normalizeH="0" baseline="0" dirty="0">
                          <a:ln>
                            <a:noFill/>
                          </a:ln>
                          <a:effectLst/>
                        </a:rPr>
                        <a:t>impact </a:t>
                      </a:r>
                      <a:r>
                        <a:rPr kumimoji="0" lang="en-GB" sz="1200" u="none" strike="noStrike" kern="1200" cap="none" normalizeH="0" baseline="0" dirty="0" smtClean="0">
                          <a:ln>
                            <a:noFill/>
                          </a:ln>
                          <a:effectLst/>
                        </a:rPr>
                        <a:t>positive or negative?(</a:t>
                      </a:r>
                      <a:r>
                        <a:rPr kumimoji="0" lang="en-GB" sz="1200" u="none" strike="noStrike" kern="1200" cap="none" normalizeH="0" baseline="30000" dirty="0" smtClean="0">
                          <a:ln>
                            <a:noFill/>
                          </a:ln>
                          <a:effectLst/>
                        </a:rPr>
                        <a:t>a</a:t>
                      </a:r>
                      <a:r>
                        <a:rPr kumimoji="0" lang="en-GB" sz="1200" u="none" strike="noStrike" kern="1200" cap="none" normalizeH="0" baseline="0" dirty="0" smtClean="0">
                          <a:ln>
                            <a:noFill/>
                          </a:ln>
                          <a:effectLst/>
                        </a:rPr>
                        <a:t>) </a:t>
                      </a:r>
                      <a:endParaRPr kumimoji="0" lang="en-GB" sz="1200" b="1" i="0" u="none" strike="noStrike" kern="1200" cap="none" normalizeH="0" baseline="0" dirty="0">
                        <a:ln>
                          <a:noFill/>
                        </a:ln>
                        <a:solidFill>
                          <a:schemeClr val="tx1"/>
                        </a:solidFill>
                        <a:effectLst/>
                        <a:latin typeface="Arial"/>
                        <a:ea typeface="+mn-ea"/>
                        <a:cs typeface="Arial" pitchFamily="34" charset="0"/>
                      </a:endParaRPr>
                    </a:p>
                  </a:txBody>
                  <a:tcPr marL="36000" marR="36000" marT="36000" marB="36000"/>
                </a:tc>
                <a:tc>
                  <a:txBody>
                    <a:bodyPr/>
                    <a:lstStyle/>
                    <a:p>
                      <a:pPr marL="0" marR="0" lvl="0" indent="0" algn="l" defTabSz="762000" rtl="0" eaLnBrk="1" fontAlgn="base" latinLnBrk="0" hangingPunct="1">
                        <a:lnSpc>
                          <a:spcPct val="100000"/>
                        </a:lnSpc>
                        <a:spcBef>
                          <a:spcPct val="30000"/>
                        </a:spcBef>
                        <a:spcAft>
                          <a:spcPct val="0"/>
                        </a:spcAft>
                        <a:buClrTx/>
                        <a:buSzTx/>
                        <a:buFontTx/>
                        <a:buNone/>
                        <a:tabLst/>
                      </a:pPr>
                      <a:r>
                        <a:rPr kumimoji="0" lang="en-GB" sz="1200" u="none" strike="noStrike" kern="1200" cap="none" normalizeH="0" baseline="0" dirty="0">
                          <a:ln>
                            <a:noFill/>
                          </a:ln>
                          <a:effectLst/>
                        </a:rPr>
                        <a:t>5</a:t>
                      </a:r>
                      <a:r>
                        <a:rPr kumimoji="0" lang="en-GB" sz="1200" u="none" strike="noStrike" kern="1200" cap="none" normalizeH="0" baseline="0" dirty="0" smtClean="0">
                          <a:ln>
                            <a:noFill/>
                          </a:ln>
                          <a:effectLst/>
                        </a:rPr>
                        <a:t>. Does </a:t>
                      </a:r>
                      <a:r>
                        <a:rPr kumimoji="0" lang="en-GB" sz="1200" u="none" strike="noStrike" kern="1200" cap="none" normalizeH="0" baseline="0" dirty="0">
                          <a:ln>
                            <a:noFill/>
                          </a:ln>
                          <a:effectLst/>
                        </a:rPr>
                        <a:t>the </a:t>
                      </a:r>
                      <a:r>
                        <a:rPr kumimoji="0" lang="en-GB" sz="1200" u="none" strike="noStrike" kern="1200" cap="none" normalizeH="0" baseline="0" dirty="0" smtClean="0">
                          <a:ln>
                            <a:noFill/>
                          </a:ln>
                          <a:effectLst/>
                        </a:rPr>
                        <a:t>company’s </a:t>
                      </a:r>
                      <a:r>
                        <a:rPr kumimoji="0" lang="en-GB" sz="1200" u="none" strike="noStrike" kern="1200" cap="none" normalizeH="0" baseline="0" dirty="0">
                          <a:ln>
                            <a:noFill/>
                          </a:ln>
                          <a:effectLst/>
                        </a:rPr>
                        <a:t>impact </a:t>
                      </a:r>
                      <a:r>
                        <a:rPr kumimoji="0" lang="en-GB" sz="1200" u="none" strike="noStrike" kern="1200" cap="none" normalizeH="0" baseline="0" dirty="0" smtClean="0">
                          <a:ln>
                            <a:noFill/>
                          </a:ln>
                          <a:effectLst/>
                        </a:rPr>
                        <a:t>limit </a:t>
                      </a:r>
                      <a:r>
                        <a:rPr kumimoji="0" lang="en-GB" sz="1200" u="none" strike="noStrike" kern="1200" cap="none" normalizeH="0" baseline="0" dirty="0">
                          <a:ln>
                            <a:noFill/>
                          </a:ln>
                          <a:effectLst/>
                        </a:rPr>
                        <a:t>or enhance the </a:t>
                      </a:r>
                      <a:r>
                        <a:rPr kumimoji="0" lang="en-GB" sz="1200" u="none" strike="noStrike" kern="1200" cap="none" normalizeH="0" baseline="0" dirty="0" smtClean="0">
                          <a:ln>
                            <a:noFill/>
                          </a:ln>
                          <a:effectLst/>
                        </a:rPr>
                        <a:t>ability </a:t>
                      </a:r>
                      <a:r>
                        <a:rPr kumimoji="0" lang="en-GB" sz="1200" u="none" strike="noStrike" kern="1200" cap="none" normalizeH="0" baseline="0" dirty="0">
                          <a:ln>
                            <a:noFill/>
                          </a:ln>
                          <a:effectLst/>
                        </a:rPr>
                        <a:t>of others to benefit from </a:t>
                      </a:r>
                      <a:r>
                        <a:rPr kumimoji="0" lang="en-GB" sz="1200" u="none" strike="noStrike" kern="1200" cap="none" normalizeH="0" baseline="0" dirty="0" smtClean="0">
                          <a:ln>
                            <a:noFill/>
                          </a:ln>
                          <a:effectLst/>
                        </a:rPr>
                        <a:t>this </a:t>
                      </a:r>
                      <a:r>
                        <a:rPr kumimoji="0" lang="en-GB" sz="1200" u="none" strike="noStrike" kern="1200" cap="none" normalizeH="0" baseline="0" dirty="0">
                          <a:ln>
                            <a:noFill/>
                          </a:ln>
                          <a:effectLst/>
                        </a:rPr>
                        <a:t>ecosystem service?</a:t>
                      </a:r>
                      <a:endParaRPr kumimoji="0" lang="en-GB" sz="1200" b="1" i="0" u="none" strike="noStrike" kern="1200" cap="none" normalizeH="0" baseline="0" dirty="0">
                        <a:ln>
                          <a:noFill/>
                        </a:ln>
                        <a:solidFill>
                          <a:schemeClr val="tx1"/>
                        </a:solidFill>
                        <a:effectLst/>
                        <a:latin typeface="Arial"/>
                        <a:ea typeface="+mn-ea"/>
                        <a:cs typeface="Arial" pitchFamily="34" charset="0"/>
                      </a:endParaRPr>
                    </a:p>
                  </a:txBody>
                  <a:tcPr marL="36000" marR="36000" marT="36000" marB="36000"/>
                </a:tc>
                <a:tc>
                  <a: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kumimoji="0" lang="en-GB" sz="1200" u="none" strike="noStrike" kern="1200" cap="none" normalizeH="0" baseline="0" dirty="0" smtClean="0">
                          <a:ln>
                            <a:noFill/>
                          </a:ln>
                          <a:effectLst/>
                        </a:rPr>
                        <a:t>Comments or supporting information</a:t>
                      </a:r>
                      <a:endParaRPr kumimoji="0" lang="en-GB" sz="1200" b="1" i="0" u="none" strike="noStrike" kern="1200" cap="none" normalizeH="0" baseline="0" dirty="0" smtClean="0">
                        <a:ln>
                          <a:noFill/>
                        </a:ln>
                        <a:solidFill>
                          <a:schemeClr val="tx1"/>
                        </a:solidFill>
                        <a:effectLst/>
                        <a:latin typeface="Arial"/>
                        <a:ea typeface="+mn-ea"/>
                        <a:cs typeface="Arial" pitchFamily="34" charset="0"/>
                      </a:endParaRPr>
                    </a:p>
                  </a:txBody>
                  <a:tcPr marL="36000" marR="36000" marT="36000" marB="36000"/>
                </a:tc>
              </a:tr>
              <a:tr h="576064">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1" i="0" u="none" strike="noStrike" cap="none" normalizeH="0" baseline="0" smtClean="0">
                        <a:ln>
                          <a:noFill/>
                        </a:ln>
                        <a:solidFill>
                          <a:schemeClr val="tx1"/>
                        </a:solidFill>
                        <a:effectLst/>
                        <a:latin typeface="Arial"/>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r>
              <a:tr h="576064">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r>
              <a:tr h="576064">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r>
              <a:tr h="576064">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r>
              <a:tr h="576064">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1400" b="0" i="0" u="none" strike="noStrike" kern="1200" cap="none" spc="0" normalizeH="0" baseline="0" noProof="0" dirty="0" smtClean="0">
                        <a:ln>
                          <a:noFill/>
                        </a:ln>
                        <a:solidFill>
                          <a:schemeClr val="tx1"/>
                        </a:solidFill>
                        <a:effectLst/>
                        <a:uLnTx/>
                        <a:uFillTx/>
                        <a:latin typeface="Arial"/>
                        <a:ea typeface="+mn-ea"/>
                        <a:cs typeface="Arial" pitchFamily="34" charset="0"/>
                      </a:endParaRPr>
                    </a:p>
                  </a:txBody>
                  <a:tcPr marL="36000" marR="36000" marT="36000" marB="36000" horzOverflow="overflow"/>
                </a:tc>
              </a:tr>
            </a:tbl>
          </a:graphicData>
        </a:graphic>
      </p:graphicFrame>
      <p:sp>
        <p:nvSpPr>
          <p:cNvPr id="5" name="Rectangle 4"/>
          <p:cNvSpPr/>
          <p:nvPr/>
        </p:nvSpPr>
        <p:spPr>
          <a:xfrm>
            <a:off x="981076" y="5733256"/>
            <a:ext cx="7705725" cy="369332"/>
          </a:xfrm>
          <a:prstGeom prst="rect">
            <a:avLst/>
          </a:prstGeom>
        </p:spPr>
        <p:txBody>
          <a:bodyPr wrap="square" lIns="0" tIns="0" rIns="0" bIns="0">
            <a:spAutoFit/>
          </a:bodyPr>
          <a:lstStyle/>
          <a:p>
            <a:pPr indent="-714375">
              <a:tabLst>
                <a:tab pos="447675" algn="l"/>
              </a:tabLst>
            </a:pPr>
            <a:r>
              <a:rPr lang="en-GB" sz="1200" dirty="0" smtClean="0">
                <a:solidFill>
                  <a:schemeClr val="bg2">
                    <a:lumMod val="50000"/>
                  </a:schemeClr>
                </a:solidFill>
              </a:rPr>
              <a:t>Note: 	(</a:t>
            </a:r>
            <a:r>
              <a:rPr lang="en-GB" sz="1200" baseline="30000" dirty="0" smtClean="0">
                <a:solidFill>
                  <a:schemeClr val="bg2">
                    <a:lumMod val="50000"/>
                  </a:schemeClr>
                </a:solidFill>
              </a:rPr>
              <a:t>a</a:t>
            </a:r>
            <a:r>
              <a:rPr lang="en-GB" sz="1200" dirty="0" smtClean="0">
                <a:solidFill>
                  <a:schemeClr val="bg2">
                    <a:lumMod val="50000"/>
                  </a:schemeClr>
                </a:solidFill>
              </a:rPr>
              <a:t>)	Positive impact: The company increased the quantity or quality of this ecosystem service. </a:t>
            </a:r>
          </a:p>
          <a:p>
            <a:pPr indent="-714375">
              <a:tabLst>
                <a:tab pos="447675" algn="l"/>
              </a:tabLst>
            </a:pPr>
            <a:r>
              <a:rPr lang="en-GB" sz="1200" dirty="0" smtClean="0">
                <a:solidFill>
                  <a:schemeClr val="bg2">
                    <a:lumMod val="50000"/>
                  </a:schemeClr>
                </a:solidFill>
              </a:rPr>
              <a:t>		Negative impact: The company decreased the quantity or quality of this ecosystem service.</a:t>
            </a:r>
            <a:endParaRPr lang="en-GB" sz="1200" dirty="0">
              <a:solidFill>
                <a:schemeClr val="bg2">
                  <a:lumMod val="50000"/>
                </a:schemeClr>
              </a:solidFill>
            </a:endParaRPr>
          </a:p>
        </p:txBody>
      </p:sp>
    </p:spTree>
    <p:extLst>
      <p:ext uri="{BB962C8B-B14F-4D97-AF65-F5344CB8AC3E}">
        <p14:creationId xmlns="" xmlns:p14="http://schemas.microsoft.com/office/powerpoint/2010/main" val="12606090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75856" y="332656"/>
            <a:ext cx="3312368" cy="648000"/>
          </a:xfrm>
        </p:spPr>
        <p:txBody>
          <a:bodyPr/>
          <a:lstStyle/>
          <a:p>
            <a:r>
              <a:rPr lang="en-US" dirty="0" smtClean="0">
                <a:solidFill>
                  <a:schemeClr val="tx2"/>
                </a:solidFill>
              </a:rPr>
              <a:t>CLARIFICATIONS AND QUESTIONS</a:t>
            </a:r>
            <a:endParaRPr lang="en-US" dirty="0">
              <a:solidFill>
                <a:schemeClr val="tx2"/>
              </a:solidFill>
            </a:endParaRPr>
          </a:p>
        </p:txBody>
      </p:sp>
      <p:pic>
        <p:nvPicPr>
          <p:cNvPr id="5" name="Picture 2" descr="http://www.carterbusinessdevelopment.nl/wp-content/uploads/2011/06/slimme-vrage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8444" y="1471502"/>
            <a:ext cx="6938908" cy="3986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96546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259632" y="274638"/>
            <a:ext cx="5904706"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kern="1200" baseline="0">
                <a:solidFill>
                  <a:srgbClr val="000000"/>
                </a:solidFill>
                <a:latin typeface="Arial" pitchFamily="34" charset="0"/>
                <a:ea typeface="+mj-ea"/>
                <a:cs typeface="Arial" pitchFamily="34" charset="0"/>
              </a:defRPr>
            </a:lvl1pPr>
            <a:lvl2pPr algn="l" rtl="0" eaLnBrk="1" fontAlgn="base" hangingPunct="1">
              <a:spcBef>
                <a:spcPct val="0"/>
              </a:spcBef>
              <a:spcAft>
                <a:spcPct val="0"/>
              </a:spcAft>
              <a:defRPr sz="2800">
                <a:solidFill>
                  <a:srgbClr val="939393"/>
                </a:solidFill>
                <a:latin typeface="Arial" charset="0"/>
                <a:cs typeface="Arial" charset="0"/>
              </a:defRPr>
            </a:lvl2pPr>
            <a:lvl3pPr algn="l" rtl="0" eaLnBrk="1" fontAlgn="base" hangingPunct="1">
              <a:spcBef>
                <a:spcPct val="0"/>
              </a:spcBef>
              <a:spcAft>
                <a:spcPct val="0"/>
              </a:spcAft>
              <a:defRPr sz="2800">
                <a:solidFill>
                  <a:srgbClr val="939393"/>
                </a:solidFill>
                <a:latin typeface="Arial" charset="0"/>
                <a:cs typeface="Arial" charset="0"/>
              </a:defRPr>
            </a:lvl3pPr>
            <a:lvl4pPr algn="l" rtl="0" eaLnBrk="1" fontAlgn="base" hangingPunct="1">
              <a:spcBef>
                <a:spcPct val="0"/>
              </a:spcBef>
              <a:spcAft>
                <a:spcPct val="0"/>
              </a:spcAft>
              <a:defRPr sz="2800">
                <a:solidFill>
                  <a:srgbClr val="939393"/>
                </a:solidFill>
                <a:latin typeface="Arial" charset="0"/>
                <a:cs typeface="Arial" charset="0"/>
              </a:defRPr>
            </a:lvl4pPr>
            <a:lvl5pPr algn="l" rtl="0" eaLnBrk="1" fontAlgn="base" hangingPunct="1">
              <a:spcBef>
                <a:spcPct val="0"/>
              </a:spcBef>
              <a:spcAft>
                <a:spcPct val="0"/>
              </a:spcAft>
              <a:defRPr sz="2800">
                <a:solidFill>
                  <a:srgbClr val="939393"/>
                </a:solidFill>
                <a:latin typeface="Arial" charset="0"/>
                <a:cs typeface="Arial" charset="0"/>
              </a:defRPr>
            </a:lvl5pPr>
            <a:lvl6pPr marL="457200" algn="l" rtl="0" eaLnBrk="1" fontAlgn="base" hangingPunct="1">
              <a:spcBef>
                <a:spcPct val="0"/>
              </a:spcBef>
              <a:spcAft>
                <a:spcPct val="0"/>
              </a:spcAft>
              <a:defRPr sz="2800" b="1">
                <a:solidFill>
                  <a:schemeClr val="tx1"/>
                </a:solidFill>
                <a:latin typeface="Arial" charset="0"/>
                <a:cs typeface="Arial" charset="0"/>
              </a:defRPr>
            </a:lvl6pPr>
            <a:lvl7pPr marL="914400" algn="l" rtl="0" eaLnBrk="1" fontAlgn="base" hangingPunct="1">
              <a:spcBef>
                <a:spcPct val="0"/>
              </a:spcBef>
              <a:spcAft>
                <a:spcPct val="0"/>
              </a:spcAft>
              <a:defRPr sz="2800" b="1">
                <a:solidFill>
                  <a:schemeClr val="tx1"/>
                </a:solidFill>
                <a:latin typeface="Arial" charset="0"/>
                <a:cs typeface="Arial" charset="0"/>
              </a:defRPr>
            </a:lvl7pPr>
            <a:lvl8pPr marL="1371600" algn="l" rtl="0" eaLnBrk="1" fontAlgn="base" hangingPunct="1">
              <a:spcBef>
                <a:spcPct val="0"/>
              </a:spcBef>
              <a:spcAft>
                <a:spcPct val="0"/>
              </a:spcAft>
              <a:defRPr sz="2800" b="1">
                <a:solidFill>
                  <a:schemeClr val="tx1"/>
                </a:solidFill>
                <a:latin typeface="Arial" charset="0"/>
                <a:cs typeface="Arial" charset="0"/>
              </a:defRPr>
            </a:lvl8pPr>
            <a:lvl9pPr marL="1828800" algn="l" rtl="0" eaLnBrk="1" fontAlgn="base" hangingPunct="1">
              <a:spcBef>
                <a:spcPct val="0"/>
              </a:spcBef>
              <a:spcAft>
                <a:spcPct val="0"/>
              </a:spcAft>
              <a:defRPr sz="2800" b="1">
                <a:solidFill>
                  <a:schemeClr val="tx1"/>
                </a:solidFill>
                <a:latin typeface="Arial" charset="0"/>
                <a:cs typeface="Arial" charset="0"/>
              </a:defRPr>
            </a:lvl9pPr>
          </a:lstStyle>
          <a:p>
            <a:r>
              <a:rPr lang="en-GB" altLang="nl-NL" dirty="0" smtClean="0">
                <a:latin typeface="Arial" charset="0"/>
                <a:cs typeface="Arial" charset="0"/>
              </a:rPr>
              <a:t>Key References</a:t>
            </a:r>
          </a:p>
        </p:txBody>
      </p:sp>
      <p:sp>
        <p:nvSpPr>
          <p:cNvPr id="5" name="Text Placeholder 2"/>
          <p:cNvSpPr txBox="1">
            <a:spLocks/>
          </p:cNvSpPr>
          <p:nvPr/>
        </p:nvSpPr>
        <p:spPr bwMode="auto">
          <a:xfrm>
            <a:off x="-468560" y="1200150"/>
            <a:ext cx="9144248" cy="4583113"/>
          </a:xfrm>
          <a:prstGeom prst="rect">
            <a:avLst/>
          </a:prstGeom>
        </p:spPr>
        <p:txBody>
          <a:bodyPr wrap="square" numCol="1" anchor="t" anchorCtr="0" compatLnSpc="1">
            <a:prstTxWarp prst="textNoShape">
              <a:avLst/>
            </a:prstTxWarp>
          </a:bodyPr>
          <a:lstStyle>
            <a:lvl1pPr marL="228600" indent="-228600" algn="l" rtl="0" eaLnBrk="1" fontAlgn="base" hangingPunct="1">
              <a:spcBef>
                <a:spcPct val="20000"/>
              </a:spcBef>
              <a:spcAft>
                <a:spcPct val="0"/>
              </a:spcAft>
              <a:buClr>
                <a:srgbClr val="0099CD"/>
              </a:buClr>
              <a:buFont typeface="Arial" charset="0"/>
              <a:buChar char="•"/>
              <a:defRPr sz="2000" kern="1200">
                <a:solidFill>
                  <a:schemeClr val="tx1"/>
                </a:solidFill>
                <a:latin typeface="Arial" pitchFamily="34" charset="0"/>
                <a:ea typeface="+mn-ea"/>
                <a:cs typeface="Arial" pitchFamily="34" charset="0"/>
              </a:defRPr>
            </a:lvl1pPr>
            <a:lvl2pPr marL="685800" indent="-228600" algn="l" rtl="0" eaLnBrk="1" fontAlgn="base" hangingPunct="1">
              <a:spcBef>
                <a:spcPct val="20000"/>
              </a:spcBef>
              <a:spcAft>
                <a:spcPct val="0"/>
              </a:spcAft>
              <a:buClr>
                <a:srgbClr val="0099CD"/>
              </a:buClr>
              <a:buFont typeface="Arial" charset="0"/>
              <a:buChar char="–"/>
              <a:defRPr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0099CD"/>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defRPr sz="12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3">
              <a:spcBef>
                <a:spcPts val="400"/>
              </a:spcBef>
              <a:spcAft>
                <a:spcPts val="400"/>
              </a:spcAft>
            </a:pPr>
            <a:r>
              <a:rPr lang="en-GB" altLang="nl-NL" sz="1200" dirty="0" smtClean="0">
                <a:latin typeface="Arial" charset="0"/>
                <a:cs typeface="Arial" charset="0"/>
              </a:rPr>
              <a:t>IUCN Business and </a:t>
            </a:r>
            <a:r>
              <a:rPr lang="en-GB" altLang="nl-NL" sz="1200" dirty="0">
                <a:latin typeface="Arial" charset="0"/>
                <a:cs typeface="Arial" charset="0"/>
              </a:rPr>
              <a:t>Biodiversity Program </a:t>
            </a:r>
            <a:r>
              <a:rPr lang="en-GB" altLang="nl-NL" sz="1200" dirty="0">
                <a:latin typeface="Arial" charset="0"/>
                <a:cs typeface="Arial" charset="0"/>
                <a:hlinkClick r:id="rId3"/>
              </a:rPr>
              <a:t>http://www.iucn.org/about/work/programmes/business</a:t>
            </a:r>
            <a:r>
              <a:rPr lang="en-GB" altLang="nl-NL" sz="1200" dirty="0" smtClean="0">
                <a:latin typeface="Arial" charset="0"/>
                <a:cs typeface="Arial" charset="0"/>
                <a:hlinkClick r:id="rId3"/>
              </a:rPr>
              <a:t>/</a:t>
            </a:r>
            <a:r>
              <a:rPr lang="en-GB" altLang="nl-NL" sz="1200" dirty="0">
                <a:latin typeface="Arial" charset="0"/>
                <a:cs typeface="Arial" charset="0"/>
              </a:rPr>
              <a:t> and </a:t>
            </a:r>
            <a:r>
              <a:rPr lang="en-GB" altLang="nl-NL" sz="1200" dirty="0">
                <a:latin typeface="Arial" charset="0"/>
                <a:cs typeface="Arial" charset="0"/>
                <a:hlinkClick r:id="rId4"/>
              </a:rPr>
              <a:t>http://</a:t>
            </a:r>
            <a:r>
              <a:rPr lang="en-GB" altLang="nl-NL" sz="1200" dirty="0" smtClean="0">
                <a:latin typeface="Arial" charset="0"/>
                <a:cs typeface="Arial" charset="0"/>
                <a:hlinkClick r:id="rId4"/>
              </a:rPr>
              <a:t>cmsdata.iucn.org/downloads/nature_is_our_business_web_version.pdf</a:t>
            </a:r>
            <a:r>
              <a:rPr lang="en-GB" altLang="nl-NL" sz="1200" dirty="0" smtClean="0">
                <a:latin typeface="Arial" charset="0"/>
                <a:cs typeface="Arial" charset="0"/>
              </a:rPr>
              <a:t> </a:t>
            </a:r>
          </a:p>
          <a:p>
            <a:pPr lvl="3">
              <a:spcBef>
                <a:spcPts val="400"/>
              </a:spcBef>
              <a:spcAft>
                <a:spcPts val="400"/>
              </a:spcAft>
            </a:pPr>
            <a:r>
              <a:rPr lang="en-GB" altLang="nl-NL" sz="1200" dirty="0" smtClean="0">
                <a:latin typeface="Arial" charset="0"/>
                <a:cs typeface="Arial" charset="0"/>
              </a:rPr>
              <a:t>IUCN Asia Business </a:t>
            </a:r>
            <a:r>
              <a:rPr lang="en-GB" altLang="nl-NL" sz="1200" dirty="0">
                <a:latin typeface="Arial" charset="0"/>
                <a:cs typeface="Arial" charset="0"/>
              </a:rPr>
              <a:t>and Biodiversity </a:t>
            </a:r>
            <a:r>
              <a:rPr lang="en-GB" altLang="nl-NL" sz="1200" dirty="0">
                <a:latin typeface="Arial" charset="0"/>
                <a:cs typeface="Arial" charset="0"/>
                <a:hlinkClick r:id="rId5"/>
              </a:rPr>
              <a:t>http://www.iucn.org/about/union/secretariat/offices/asia/elg/bbp</a:t>
            </a:r>
            <a:r>
              <a:rPr lang="en-GB" altLang="nl-NL" sz="1200" dirty="0" smtClean="0">
                <a:latin typeface="Arial" charset="0"/>
                <a:cs typeface="Arial" charset="0"/>
                <a:hlinkClick r:id="rId5"/>
              </a:rPr>
              <a:t>/</a:t>
            </a:r>
            <a:r>
              <a:rPr lang="en-GB" altLang="nl-NL" sz="1200" dirty="0" smtClean="0">
                <a:latin typeface="Arial" charset="0"/>
                <a:cs typeface="Arial" charset="0"/>
              </a:rPr>
              <a:t> </a:t>
            </a:r>
          </a:p>
          <a:p>
            <a:pPr lvl="3">
              <a:spcBef>
                <a:spcPts val="400"/>
              </a:spcBef>
              <a:spcAft>
                <a:spcPts val="400"/>
              </a:spcAft>
            </a:pPr>
            <a:r>
              <a:rPr lang="en-GB" altLang="nl-NL" sz="1200" dirty="0" smtClean="0">
                <a:latin typeface="Arial" charset="0"/>
                <a:cs typeface="Arial" charset="0"/>
              </a:rPr>
              <a:t>IUCN NL Leaders for </a:t>
            </a:r>
            <a:r>
              <a:rPr lang="en-GB" altLang="nl-NL" sz="1200" dirty="0">
                <a:latin typeface="Arial" charset="0"/>
                <a:cs typeface="Arial" charset="0"/>
              </a:rPr>
              <a:t>Nature </a:t>
            </a:r>
            <a:r>
              <a:rPr lang="en-GB" altLang="nl-NL" sz="1200" dirty="0">
                <a:latin typeface="Arial" charset="0"/>
                <a:cs typeface="Arial" charset="0"/>
                <a:hlinkClick r:id="rId6"/>
              </a:rPr>
              <a:t>http://www.leadersfornature.nl</a:t>
            </a:r>
            <a:r>
              <a:rPr lang="en-GB" altLang="nl-NL" sz="1200" dirty="0" smtClean="0">
                <a:latin typeface="Arial" charset="0"/>
                <a:cs typeface="Arial" charset="0"/>
                <a:hlinkClick r:id="rId6"/>
              </a:rPr>
              <a:t>/</a:t>
            </a:r>
            <a:r>
              <a:rPr lang="en-GB" altLang="nl-NL" sz="1200" dirty="0">
                <a:latin typeface="Arial" charset="0"/>
                <a:cs typeface="Arial" charset="0"/>
              </a:rPr>
              <a:t> and </a:t>
            </a:r>
            <a:r>
              <a:rPr lang="en-GB" altLang="nl-NL" sz="1200" dirty="0">
                <a:latin typeface="Arial" charset="0"/>
                <a:cs typeface="Arial" charset="0"/>
                <a:hlinkClick r:id="rId7"/>
              </a:rPr>
              <a:t>http://</a:t>
            </a:r>
            <a:r>
              <a:rPr lang="en-GB" altLang="nl-NL" sz="1200" dirty="0" smtClean="0">
                <a:latin typeface="Arial" charset="0"/>
                <a:cs typeface="Arial" charset="0"/>
                <a:hlinkClick r:id="rId7"/>
              </a:rPr>
              <a:t>vimeo.com/67058556</a:t>
            </a:r>
            <a:r>
              <a:rPr lang="en-GB" altLang="nl-NL" sz="1200" dirty="0" smtClean="0">
                <a:latin typeface="Arial" charset="0"/>
                <a:cs typeface="Arial" charset="0"/>
              </a:rPr>
              <a:t> </a:t>
            </a:r>
          </a:p>
          <a:p>
            <a:pPr lvl="3">
              <a:spcBef>
                <a:spcPts val="400"/>
              </a:spcBef>
              <a:spcAft>
                <a:spcPts val="400"/>
              </a:spcAft>
            </a:pPr>
            <a:r>
              <a:rPr lang="en-GB" altLang="nl-NL" sz="1200" dirty="0" smtClean="0">
                <a:latin typeface="Arial" charset="0"/>
                <a:cs typeface="Arial" charset="0"/>
              </a:rPr>
              <a:t>IUCN and </a:t>
            </a:r>
            <a:r>
              <a:rPr lang="en-GB" altLang="nl-NL" sz="1200" dirty="0" err="1" smtClean="0">
                <a:latin typeface="Arial" charset="0"/>
                <a:cs typeface="Arial" charset="0"/>
              </a:rPr>
              <a:t>Holcim</a:t>
            </a:r>
            <a:r>
              <a:rPr lang="en-GB" altLang="nl-NL" sz="1200" dirty="0">
                <a:latin typeface="Arial" charset="0"/>
                <a:cs typeface="Arial" charset="0"/>
              </a:rPr>
              <a:t> </a:t>
            </a:r>
            <a:r>
              <a:rPr lang="en-GB" altLang="nl-NL" sz="1200" dirty="0" smtClean="0">
                <a:latin typeface="Arial" charset="0"/>
                <a:cs typeface="Arial" charset="0"/>
              </a:rPr>
              <a:t>Biodiversity relationship </a:t>
            </a:r>
            <a:r>
              <a:rPr lang="en-GB" altLang="nl-NL" sz="1200" dirty="0" smtClean="0">
                <a:latin typeface="Arial" charset="0"/>
                <a:cs typeface="Arial" charset="0"/>
                <a:hlinkClick r:id="rId8"/>
              </a:rPr>
              <a:t>http</a:t>
            </a:r>
            <a:r>
              <a:rPr lang="en-GB" altLang="nl-NL" sz="1200" dirty="0">
                <a:latin typeface="Arial" charset="0"/>
                <a:cs typeface="Arial" charset="0"/>
                <a:hlinkClick r:id="rId8"/>
              </a:rPr>
              <a:t>://www.iucn.org/about/work/programmes/business/bbp_work/by_engagement/bbp_holcim</a:t>
            </a:r>
            <a:r>
              <a:rPr lang="en-GB" altLang="nl-NL" sz="1200" dirty="0" smtClean="0">
                <a:latin typeface="Arial" charset="0"/>
                <a:cs typeface="Arial" charset="0"/>
                <a:hlinkClick r:id="rId8"/>
              </a:rPr>
              <a:t>/</a:t>
            </a:r>
            <a:r>
              <a:rPr lang="en-GB" altLang="nl-NL" sz="1200" dirty="0" smtClean="0">
                <a:latin typeface="Arial" charset="0"/>
                <a:cs typeface="Arial" charset="0"/>
              </a:rPr>
              <a:t> </a:t>
            </a:r>
            <a:endParaRPr lang="en-GB" altLang="nl-NL" sz="1200" dirty="0">
              <a:latin typeface="Arial" charset="0"/>
              <a:cs typeface="Arial" charset="0"/>
            </a:endParaRPr>
          </a:p>
          <a:p>
            <a:pPr lvl="3">
              <a:spcBef>
                <a:spcPts val="400"/>
              </a:spcBef>
              <a:spcAft>
                <a:spcPts val="400"/>
              </a:spcAft>
            </a:pPr>
            <a:r>
              <a:rPr lang="en-GB" altLang="nl-NL" sz="1200" dirty="0" smtClean="0">
                <a:latin typeface="Arial" charset="0"/>
                <a:cs typeface="Arial" charset="0"/>
              </a:rPr>
              <a:t>WBCSD. BET - Business </a:t>
            </a:r>
            <a:r>
              <a:rPr lang="en-GB" altLang="nl-NL" sz="1200" dirty="0">
                <a:latin typeface="Arial" charset="0"/>
                <a:cs typeface="Arial" charset="0"/>
              </a:rPr>
              <a:t>Ecosystems Training - </a:t>
            </a:r>
            <a:r>
              <a:rPr lang="en-GB" altLang="nl-NL" sz="1200" dirty="0">
                <a:latin typeface="Arial" charset="0"/>
                <a:cs typeface="Arial" charset="0"/>
                <a:hlinkClick r:id="rId9"/>
              </a:rPr>
              <a:t>http://</a:t>
            </a:r>
            <a:r>
              <a:rPr lang="en-GB" altLang="nl-NL" sz="1200" dirty="0" smtClean="0">
                <a:latin typeface="Arial" charset="0"/>
                <a:cs typeface="Arial" charset="0"/>
                <a:hlinkClick r:id="rId9"/>
              </a:rPr>
              <a:t>www.wbcsd.org/bet.aspx</a:t>
            </a:r>
            <a:r>
              <a:rPr lang="en-GB" altLang="nl-NL" sz="1200" dirty="0" smtClean="0">
                <a:latin typeface="Arial" charset="0"/>
                <a:cs typeface="Arial" charset="0"/>
              </a:rPr>
              <a:t> </a:t>
            </a:r>
            <a:endParaRPr lang="en-GB" altLang="nl-NL" sz="1200" dirty="0">
              <a:latin typeface="Arial" charset="0"/>
              <a:cs typeface="Arial" charset="0"/>
            </a:endParaRPr>
          </a:p>
          <a:p>
            <a:pPr lvl="3">
              <a:spcBef>
                <a:spcPts val="400"/>
              </a:spcBef>
              <a:spcAft>
                <a:spcPts val="400"/>
              </a:spcAft>
            </a:pPr>
            <a:r>
              <a:rPr lang="en-GB" altLang="nl-NL" sz="1200" dirty="0" smtClean="0">
                <a:latin typeface="Arial" charset="0"/>
                <a:cs typeface="Arial" charset="0"/>
              </a:rPr>
              <a:t>WBCSD; IUCN; WRI, ERM, PWC Guide to Corporate </a:t>
            </a:r>
            <a:r>
              <a:rPr lang="en-GB" altLang="nl-NL" sz="1200" dirty="0">
                <a:latin typeface="Arial" charset="0"/>
                <a:cs typeface="Arial" charset="0"/>
              </a:rPr>
              <a:t>Ecosystem Valuation (CEV) </a:t>
            </a:r>
            <a:r>
              <a:rPr lang="en-GB" altLang="nl-NL" sz="1200" dirty="0">
                <a:latin typeface="Arial" charset="0"/>
                <a:cs typeface="Arial" charset="0"/>
                <a:hlinkClick r:id="rId10"/>
              </a:rPr>
              <a:t>http://</a:t>
            </a:r>
            <a:r>
              <a:rPr lang="en-GB" altLang="nl-NL" sz="1200" dirty="0" smtClean="0">
                <a:latin typeface="Arial" charset="0"/>
                <a:cs typeface="Arial" charset="0"/>
                <a:hlinkClick r:id="rId10"/>
              </a:rPr>
              <a:t>www.wbcsd.org/work-program/ecosystems/cev.aspx</a:t>
            </a:r>
            <a:r>
              <a:rPr lang="en-GB" altLang="nl-NL" sz="1200" dirty="0" smtClean="0">
                <a:latin typeface="Arial" charset="0"/>
                <a:cs typeface="Arial" charset="0"/>
              </a:rPr>
              <a:t> </a:t>
            </a:r>
            <a:endParaRPr lang="en-GB" altLang="nl-NL" sz="1200" dirty="0">
              <a:latin typeface="Arial" charset="0"/>
              <a:cs typeface="Arial" charset="0"/>
            </a:endParaRPr>
          </a:p>
          <a:p>
            <a:pPr lvl="3">
              <a:spcBef>
                <a:spcPts val="400"/>
              </a:spcBef>
              <a:spcAft>
                <a:spcPts val="400"/>
              </a:spcAft>
            </a:pPr>
            <a:r>
              <a:rPr lang="en-GB" altLang="nl-NL" sz="1200" dirty="0" smtClean="0">
                <a:latin typeface="Arial" charset="0"/>
                <a:cs typeface="Arial" charset="0"/>
              </a:rPr>
              <a:t>WRI; WBCSD, Meridian: Corporate Ecosystem Services </a:t>
            </a:r>
            <a:r>
              <a:rPr lang="en-GB" altLang="nl-NL" sz="1200" dirty="0">
                <a:latin typeface="Arial" charset="0"/>
                <a:cs typeface="Arial" charset="0"/>
              </a:rPr>
              <a:t>Review </a:t>
            </a:r>
            <a:r>
              <a:rPr lang="en-GB" altLang="nl-NL" sz="1200" dirty="0">
                <a:latin typeface="Arial" charset="0"/>
                <a:cs typeface="Arial" charset="0"/>
                <a:hlinkClick r:id="rId11"/>
              </a:rPr>
              <a:t>http://</a:t>
            </a:r>
            <a:r>
              <a:rPr lang="en-GB" altLang="nl-NL" sz="1200" dirty="0" smtClean="0">
                <a:latin typeface="Arial" charset="0"/>
                <a:cs typeface="Arial" charset="0"/>
                <a:hlinkClick r:id="rId11"/>
              </a:rPr>
              <a:t>www.wri.org/project/ecosystem-services-review</a:t>
            </a:r>
            <a:r>
              <a:rPr lang="en-GB" altLang="nl-NL" sz="1200" dirty="0" smtClean="0">
                <a:latin typeface="Arial" charset="0"/>
                <a:cs typeface="Arial" charset="0"/>
              </a:rPr>
              <a:t> </a:t>
            </a:r>
          </a:p>
          <a:p>
            <a:pPr lvl="3">
              <a:spcBef>
                <a:spcPts val="400"/>
              </a:spcBef>
              <a:spcAft>
                <a:spcPts val="400"/>
              </a:spcAft>
            </a:pPr>
            <a:r>
              <a:rPr lang="en-GB" altLang="nl-NL" sz="1200" dirty="0" smtClean="0">
                <a:latin typeface="Arial" charset="0"/>
                <a:cs typeface="Arial" charset="0"/>
              </a:rPr>
              <a:t>WBCSD. Responding to the Biodiversity Challenge: Business contributions to the Convention on Biological Diversity – </a:t>
            </a:r>
            <a:r>
              <a:rPr lang="en-GB" altLang="nl-NL" sz="1200" dirty="0" smtClean="0">
                <a:latin typeface="Arial" charset="0"/>
                <a:cs typeface="Arial" charset="0"/>
                <a:hlinkClick r:id="rId12"/>
              </a:rPr>
              <a:t>http://www.wbcsd.org/work-program/ecosystems/ecosystems-training-tools.aspx</a:t>
            </a:r>
            <a:endParaRPr lang="en-GB" altLang="nl-NL" sz="1200" dirty="0" smtClean="0">
              <a:latin typeface="Arial" charset="0"/>
              <a:cs typeface="Arial" charset="0"/>
            </a:endParaRPr>
          </a:p>
          <a:p>
            <a:pPr lvl="3">
              <a:spcBef>
                <a:spcPts val="400"/>
              </a:spcBef>
              <a:spcAft>
                <a:spcPts val="400"/>
              </a:spcAft>
            </a:pPr>
            <a:r>
              <a:rPr lang="en-GB" altLang="nl-NL" sz="1200" dirty="0" smtClean="0">
                <a:latin typeface="Arial" charset="0"/>
                <a:cs typeface="Arial" charset="0"/>
              </a:rPr>
              <a:t>WBCSD. Vision 2050 and Pathways to 2050</a:t>
            </a:r>
          </a:p>
          <a:p>
            <a:pPr lvl="3">
              <a:spcBef>
                <a:spcPts val="400"/>
              </a:spcBef>
              <a:spcAft>
                <a:spcPts val="400"/>
              </a:spcAft>
            </a:pPr>
            <a:r>
              <a:rPr lang="en-GB" altLang="nl-NL" sz="1200" dirty="0" smtClean="0">
                <a:latin typeface="Arial" charset="0"/>
                <a:cs typeface="Arial" charset="0"/>
              </a:rPr>
              <a:t>Millennium Ecosystem Assessment. 2005. Ecosystems and Human Well-being: Opportunities and Challenges for Business and Industry – </a:t>
            </a:r>
            <a:r>
              <a:rPr lang="en-GB" altLang="nl-NL" sz="1200" dirty="0" smtClean="0">
                <a:latin typeface="Arial" charset="0"/>
                <a:cs typeface="Arial" charset="0"/>
                <a:hlinkClick r:id="rId13"/>
              </a:rPr>
              <a:t>http://www.maweb.org/documents/document.353.aspx.pdf</a:t>
            </a:r>
            <a:endParaRPr lang="en-GB" altLang="nl-NL" sz="1200" dirty="0" smtClean="0">
              <a:latin typeface="Arial" charset="0"/>
              <a:cs typeface="Arial" charset="0"/>
            </a:endParaRPr>
          </a:p>
          <a:p>
            <a:pPr lvl="3">
              <a:spcBef>
                <a:spcPts val="400"/>
              </a:spcBef>
              <a:spcAft>
                <a:spcPts val="400"/>
              </a:spcAft>
            </a:pPr>
            <a:r>
              <a:rPr lang="en-GB" altLang="nl-NL" sz="1200" dirty="0" smtClean="0">
                <a:latin typeface="Arial" charset="0"/>
                <a:cs typeface="Arial" charset="0"/>
              </a:rPr>
              <a:t>Millennium Ecosystem Assessment, 2005. Ecosystems and Human Well-being: Synthesis – </a:t>
            </a:r>
            <a:r>
              <a:rPr lang="en-GB" altLang="nl-NL" sz="1200" dirty="0" smtClean="0">
                <a:latin typeface="Arial" charset="0"/>
                <a:cs typeface="Arial" charset="0"/>
                <a:hlinkClick r:id="rId14"/>
              </a:rPr>
              <a:t>http://www.maweb.org/documents/document.356.aspx.pdf</a:t>
            </a:r>
            <a:endParaRPr lang="en-GB" altLang="nl-NL" sz="1200" dirty="0" smtClean="0">
              <a:latin typeface="Arial" charset="0"/>
              <a:cs typeface="Arial" charset="0"/>
            </a:endParaRPr>
          </a:p>
          <a:p>
            <a:pPr lvl="3">
              <a:spcBef>
                <a:spcPts val="400"/>
              </a:spcBef>
              <a:spcAft>
                <a:spcPts val="400"/>
              </a:spcAft>
            </a:pPr>
            <a:r>
              <a:rPr lang="en-GB" altLang="nl-NL" sz="1200" dirty="0" smtClean="0">
                <a:latin typeface="Arial" charset="0"/>
                <a:cs typeface="Arial" charset="0"/>
              </a:rPr>
              <a:t>TEEB – </a:t>
            </a:r>
            <a:r>
              <a:rPr lang="en-GB" altLang="nl-NL" sz="1200" dirty="0" smtClean="0">
                <a:latin typeface="Arial" charset="0"/>
                <a:cs typeface="Arial" charset="0"/>
                <a:hlinkClick r:id="rId15"/>
              </a:rPr>
              <a:t>http://www.teebweb.org/</a:t>
            </a:r>
            <a:endParaRPr lang="en-GB" altLang="nl-NL" sz="1200" dirty="0" smtClean="0">
              <a:latin typeface="Arial" charset="0"/>
              <a:cs typeface="Arial" charset="0"/>
            </a:endParaRPr>
          </a:p>
          <a:p>
            <a:pPr lvl="3">
              <a:spcBef>
                <a:spcPts val="400"/>
              </a:spcBef>
              <a:spcAft>
                <a:spcPts val="400"/>
              </a:spcAft>
            </a:pPr>
            <a:r>
              <a:rPr lang="en-GB" altLang="nl-NL" sz="1200" dirty="0" smtClean="0">
                <a:latin typeface="Arial" charset="0"/>
                <a:cs typeface="Arial" charset="0"/>
              </a:rPr>
              <a:t>TEEB for business – </a:t>
            </a:r>
            <a:r>
              <a:rPr lang="en-GB" altLang="nl-NL" sz="1200" dirty="0" smtClean="0">
                <a:latin typeface="Arial" charset="0"/>
                <a:cs typeface="Arial" charset="0"/>
                <a:hlinkClick r:id="rId16"/>
              </a:rPr>
              <a:t>http://www.teebweb.org/Portals/25/Documents/TEEB%20for%20Business/TEEB%20for%20Bus%20Exec%20English.pdf</a:t>
            </a:r>
            <a:endParaRPr lang="en-GB" altLang="nl-NL" sz="1200" dirty="0" smtClean="0">
              <a:latin typeface="Arial" charset="0"/>
              <a:cs typeface="Arial" charset="0"/>
            </a:endParaRPr>
          </a:p>
        </p:txBody>
      </p:sp>
    </p:spTree>
    <p:extLst>
      <p:ext uri="{BB962C8B-B14F-4D97-AF65-F5344CB8AC3E}">
        <p14:creationId xmlns:p14="http://schemas.microsoft.com/office/powerpoint/2010/main" xmlns="" val="28575038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Disclaimer</a:t>
            </a:r>
            <a:endParaRPr lang="en-US" dirty="0">
              <a:solidFill>
                <a:schemeClr val="tx2"/>
              </a:solidFill>
            </a:endParaRPr>
          </a:p>
        </p:txBody>
      </p:sp>
      <p:sp>
        <p:nvSpPr>
          <p:cNvPr id="3" name="Text Placeholder 2"/>
          <p:cNvSpPr>
            <a:spLocks noGrp="1"/>
          </p:cNvSpPr>
          <p:nvPr>
            <p:ph idx="1"/>
          </p:nvPr>
        </p:nvSpPr>
        <p:spPr/>
        <p:txBody>
          <a:bodyPr/>
          <a:lstStyle/>
          <a:p>
            <a:pPr marL="361950" indent="0">
              <a:buNone/>
            </a:pPr>
            <a:r>
              <a:rPr lang="en-US" sz="1000" i="1" dirty="0"/>
              <a:t>Business Ecosystems Training (BET) is a capacity building program released in the name of the WBCSD. It is the result of a collaborative effort by members of the secretariat and senior executives from KPMG and an Advisory Committee composed of member companies, Regional Network partners, NGOs, UN and academic </a:t>
            </a:r>
            <a:r>
              <a:rPr lang="en-US" sz="1000" i="1" dirty="0" smtClean="0"/>
              <a:t>institutions, and others. </a:t>
            </a:r>
            <a:r>
              <a:rPr lang="en-US" sz="1000" i="1" dirty="0"/>
              <a:t>A wide range of members reviewed drafts, thereby ensuring that BET broadly represents the majority of the WBCSD membership. It does not mean, however, that every member company agrees with every word.</a:t>
            </a:r>
            <a:endParaRPr lang="en-US" sz="1000" dirty="0"/>
          </a:p>
          <a:p>
            <a:pPr marL="361950" indent="0">
              <a:buNone/>
            </a:pPr>
            <a:r>
              <a:rPr lang="en-US" sz="1000" i="1" dirty="0"/>
              <a:t>Business Ecosystems Training (BET) has been prepared for capacity building only, and does not constitute professional advice. You should not act upon the information contained in BET without obtaining specific professional advice. No representation or warranty (express or implied) is given as to the accuracy or completeness of the information contained in BET and its translations in different languages, and, to the extent permitted by law, WBCSD, KPMG, members of the Advisory Committee, their members, employees and agents do not accept or assume any liability, responsibility or duty of care for any consequences of you or anyone else acting, or refraining to act, in reliance on the information contained in this capacity building program or for any decision based on it. </a:t>
            </a:r>
            <a:endParaRPr lang="en-US" sz="1000" dirty="0"/>
          </a:p>
          <a:p>
            <a:pPr marL="361950" indent="0">
              <a:buNone/>
            </a:pPr>
            <a:r>
              <a:rPr lang="en-US" sz="1000" i="1" dirty="0"/>
              <a:t>Copyright © World Business Council for Sustainable Development</a:t>
            </a:r>
            <a:endParaRPr lang="en-US" sz="1000" dirty="0"/>
          </a:p>
          <a:p>
            <a:pPr marL="361950" indent="0">
              <a:buNone/>
            </a:pPr>
            <a:r>
              <a:rPr lang="en-US" sz="1000" i="1" dirty="0" smtClean="0"/>
              <a:t>December</a:t>
            </a:r>
            <a:r>
              <a:rPr lang="en-US" sz="1000" i="1" dirty="0"/>
              <a:t>  2012</a:t>
            </a:r>
            <a:endParaRPr lang="en-US" sz="1000" dirty="0"/>
          </a:p>
          <a:p>
            <a:endParaRPr lang="en-US" sz="1000" dirty="0"/>
          </a:p>
        </p:txBody>
      </p:sp>
    </p:spTree>
    <p:extLst>
      <p:ext uri="{BB962C8B-B14F-4D97-AF65-F5344CB8AC3E}">
        <p14:creationId xmlns:p14="http://schemas.microsoft.com/office/powerpoint/2010/main" xmlns="" val="419909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2"/>
          <p:cNvSpPr>
            <a:spLocks noGrp="1"/>
          </p:cNvSpPr>
          <p:nvPr>
            <p:ph type="title"/>
          </p:nvPr>
        </p:nvSpPr>
        <p:spPr>
          <a:xfrm>
            <a:off x="1187624" y="332656"/>
            <a:ext cx="6192688" cy="792162"/>
          </a:xfrm>
        </p:spPr>
        <p:txBody>
          <a:bodyPr/>
          <a:lstStyle/>
          <a:p>
            <a:r>
              <a:rPr lang="en-GB" dirty="0" smtClean="0">
                <a:latin typeface="Arial" charset="0"/>
                <a:cs typeface="Arial" charset="0"/>
              </a:rPr>
              <a:t>A few definitions</a:t>
            </a:r>
          </a:p>
        </p:txBody>
      </p:sp>
      <p:sp>
        <p:nvSpPr>
          <p:cNvPr id="19" name="Content Placeholder 18"/>
          <p:cNvSpPr>
            <a:spLocks noGrp="1"/>
          </p:cNvSpPr>
          <p:nvPr>
            <p:ph idx="1"/>
          </p:nvPr>
        </p:nvSpPr>
        <p:spPr bwMode="auto">
          <a:xfrm>
            <a:off x="323528" y="1124744"/>
            <a:ext cx="6696744" cy="4191000"/>
          </a:xfrm>
        </p:spPr>
        <p:txBody>
          <a:bodyPr wrap="square" numCol="1" anchor="t" anchorCtr="0" compatLnSpc="1">
            <a:prstTxWarp prst="textNoShape">
              <a:avLst/>
            </a:prstTxWarp>
          </a:bodyPr>
          <a:lstStyle/>
          <a:p>
            <a:pPr marL="0" indent="0" eaLnBrk="1" hangingPunct="1">
              <a:spcBef>
                <a:spcPts val="1200"/>
              </a:spcBef>
              <a:spcAft>
                <a:spcPts val="800"/>
              </a:spcAft>
              <a:buFont typeface="Wingdings" pitchFamily="2" charset="2"/>
              <a:buChar char="v"/>
            </a:pPr>
            <a:r>
              <a:rPr lang="en-GB" sz="1800" dirty="0" smtClean="0"/>
              <a:t>Biodiversity</a:t>
            </a:r>
          </a:p>
          <a:p>
            <a:pPr marL="0" lvl="1" indent="0" eaLnBrk="1" hangingPunct="1">
              <a:spcBef>
                <a:spcPct val="0"/>
              </a:spcBef>
              <a:spcAft>
                <a:spcPts val="800"/>
              </a:spcAft>
              <a:buNone/>
            </a:pPr>
            <a:r>
              <a:rPr lang="en-GB" i="1" dirty="0" smtClean="0"/>
              <a:t>The variability among living organisms within species and ecosystems.</a:t>
            </a:r>
          </a:p>
          <a:p>
            <a:pPr marL="0" indent="0">
              <a:spcBef>
                <a:spcPts val="1200"/>
              </a:spcBef>
              <a:spcAft>
                <a:spcPts val="800"/>
              </a:spcAft>
              <a:buFont typeface="Wingdings" pitchFamily="2" charset="2"/>
              <a:buChar char="v"/>
            </a:pPr>
            <a:r>
              <a:rPr lang="en-GB" sz="1800" dirty="0" smtClean="0"/>
              <a:t>Ecosystem</a:t>
            </a:r>
          </a:p>
          <a:p>
            <a:pPr marL="0" lvl="2" indent="0" eaLnBrk="1" hangingPunct="1">
              <a:spcBef>
                <a:spcPct val="0"/>
              </a:spcBef>
              <a:spcAft>
                <a:spcPts val="800"/>
              </a:spcAft>
              <a:buNone/>
            </a:pPr>
            <a:r>
              <a:rPr lang="en-GB" sz="1800" i="1" dirty="0" smtClean="0"/>
              <a:t>A dynamic complex of plant, animal, and micro-organism communities and the non-living environment.</a:t>
            </a:r>
            <a:endParaRPr lang="en-GB" sz="1800" dirty="0" smtClean="0"/>
          </a:p>
          <a:p>
            <a:pPr marL="0" indent="0" eaLnBrk="1" hangingPunct="1">
              <a:spcBef>
                <a:spcPts val="1200"/>
              </a:spcBef>
              <a:spcAft>
                <a:spcPts val="800"/>
              </a:spcAft>
              <a:buFont typeface="Wingdings" pitchFamily="2" charset="2"/>
              <a:buChar char="v"/>
            </a:pPr>
            <a:r>
              <a:rPr lang="en-GB" sz="1800" dirty="0" smtClean="0"/>
              <a:t>Ecosystem services</a:t>
            </a:r>
          </a:p>
          <a:p>
            <a:pPr marL="0" lvl="2" indent="0" eaLnBrk="1" hangingPunct="1">
              <a:spcBef>
                <a:spcPct val="0"/>
              </a:spcBef>
              <a:spcAft>
                <a:spcPts val="800"/>
              </a:spcAft>
              <a:buNone/>
            </a:pPr>
            <a:r>
              <a:rPr lang="en-GB" sz="1800" i="1" dirty="0" smtClean="0"/>
              <a:t>The benefits that people obtain from ecosystems – the goods and services of nature.</a:t>
            </a:r>
          </a:p>
          <a:p>
            <a:pPr marL="0" lvl="2" indent="0" eaLnBrk="1" hangingPunct="1">
              <a:spcBef>
                <a:spcPct val="0"/>
              </a:spcBef>
              <a:spcAft>
                <a:spcPts val="800"/>
              </a:spcAft>
              <a:buNone/>
            </a:pPr>
            <a:endParaRPr lang="en-GB" sz="1800" i="1" dirty="0" smtClean="0"/>
          </a:p>
          <a:p>
            <a:pPr marL="0" lvl="2" indent="0" eaLnBrk="1" hangingPunct="1">
              <a:spcBef>
                <a:spcPct val="0"/>
              </a:spcBef>
              <a:spcAft>
                <a:spcPts val="800"/>
              </a:spcAft>
              <a:buFont typeface="Wingdings" pitchFamily="2" charset="2"/>
              <a:buChar char="v"/>
            </a:pPr>
            <a:r>
              <a:rPr lang="en-GB" sz="1800" dirty="0" smtClean="0"/>
              <a:t>Natural capital</a:t>
            </a:r>
          </a:p>
          <a:p>
            <a:pPr marL="0" lvl="2" indent="0">
              <a:spcBef>
                <a:spcPct val="0"/>
              </a:spcBef>
              <a:spcAft>
                <a:spcPts val="800"/>
              </a:spcAft>
              <a:buNone/>
            </a:pPr>
            <a:r>
              <a:rPr lang="en-US" sz="1800" i="1" dirty="0" smtClean="0"/>
              <a:t>Natural Capital can be defined as the world’s stocks of natural assets which include geology, soil, air, water and all living things. </a:t>
            </a:r>
          </a:p>
          <a:p>
            <a:pPr marL="0" lvl="2" indent="0" eaLnBrk="1" hangingPunct="1">
              <a:spcBef>
                <a:spcPct val="0"/>
              </a:spcBef>
              <a:spcAft>
                <a:spcPts val="800"/>
              </a:spcAft>
            </a:pPr>
            <a:endParaRPr lang="en-GB" i="1" dirty="0" smtClean="0">
              <a:latin typeface="Arial" charset="0"/>
              <a:cs typeface="Arial" charset="0"/>
            </a:endParaRPr>
          </a:p>
        </p:txBody>
      </p:sp>
      <p:pic>
        <p:nvPicPr>
          <p:cNvPr id="113668" name="Picture 9" descr="fuelwood2"/>
          <p:cNvPicPr>
            <a:picLocks noChangeAspect="1" noChangeArrowheads="1"/>
          </p:cNvPicPr>
          <p:nvPr/>
        </p:nvPicPr>
        <p:blipFill>
          <a:blip r:embed="rId3" cstate="print"/>
          <a:srcRect/>
          <a:stretch>
            <a:fillRect/>
          </a:stretch>
        </p:blipFill>
        <p:spPr bwMode="auto">
          <a:xfrm>
            <a:off x="7380312" y="4365104"/>
            <a:ext cx="1308100" cy="1111250"/>
          </a:xfrm>
          <a:prstGeom prst="rect">
            <a:avLst/>
          </a:prstGeom>
          <a:noFill/>
          <a:ln w="6350">
            <a:solidFill>
              <a:srgbClr val="58595B"/>
            </a:solidFill>
            <a:miter lim="800000"/>
            <a:headEnd/>
            <a:tailEnd/>
          </a:ln>
        </p:spPr>
      </p:pic>
      <p:pic>
        <p:nvPicPr>
          <p:cNvPr id="113669" name="Picture 11" descr="http://www.rssc.com/download/detail.jsp%3Fcode%3DPAU">
            <a:hlinkClick r:id="rId4"/>
          </p:cNvPr>
          <p:cNvPicPr>
            <a:picLocks noChangeAspect="1" noChangeArrowheads="1"/>
          </p:cNvPicPr>
          <p:nvPr/>
        </p:nvPicPr>
        <p:blipFill>
          <a:blip r:embed="rId5" cstate="print"/>
          <a:srcRect/>
          <a:stretch>
            <a:fillRect/>
          </a:stretch>
        </p:blipFill>
        <p:spPr bwMode="auto">
          <a:xfrm>
            <a:off x="7380312" y="2780928"/>
            <a:ext cx="1308100" cy="1236662"/>
          </a:xfrm>
          <a:prstGeom prst="rect">
            <a:avLst/>
          </a:prstGeom>
          <a:noFill/>
          <a:ln w="6350">
            <a:solidFill>
              <a:srgbClr val="58595B"/>
            </a:solidFill>
            <a:miter lim="800000"/>
            <a:headEnd/>
            <a:tailEnd/>
          </a:ln>
        </p:spPr>
      </p:pic>
      <p:pic>
        <p:nvPicPr>
          <p:cNvPr id="113670" name="Picture 10" descr="http://www.livingunderworld.org/gallery/photos/anura/hylidae/agalychnis/callidryas/">
            <a:hlinkClick r:id="rId6"/>
          </p:cNvPr>
          <p:cNvPicPr>
            <a:picLocks noChangeAspect="1" noChangeArrowheads="1"/>
          </p:cNvPicPr>
          <p:nvPr/>
        </p:nvPicPr>
        <p:blipFill>
          <a:blip r:embed="rId7" cstate="print"/>
          <a:srcRect/>
          <a:stretch>
            <a:fillRect/>
          </a:stretch>
        </p:blipFill>
        <p:spPr bwMode="auto">
          <a:xfrm>
            <a:off x="7380312" y="1124744"/>
            <a:ext cx="1308100" cy="1233488"/>
          </a:xfrm>
          <a:prstGeom prst="rect">
            <a:avLst/>
          </a:prstGeom>
          <a:noFill/>
          <a:ln w="6350">
            <a:solidFill>
              <a:srgbClr val="58595B"/>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9632" y="188640"/>
            <a:ext cx="6192688" cy="792162"/>
          </a:xfrm>
        </p:spPr>
        <p:txBody>
          <a:bodyPr/>
          <a:lstStyle/>
          <a:p>
            <a:r>
              <a:rPr lang="nl-NL" dirty="0" smtClean="0"/>
              <a:t>Natural capital</a:t>
            </a:r>
            <a:endParaRPr lang="nl-NL" dirty="0"/>
          </a:p>
        </p:txBody>
      </p:sp>
      <p:sp>
        <p:nvSpPr>
          <p:cNvPr id="41986" name="Text Placeholder 2"/>
          <p:cNvSpPr>
            <a:spLocks noGrp="1"/>
          </p:cNvSpPr>
          <p:nvPr>
            <p:ph idx="1"/>
          </p:nvPr>
        </p:nvSpPr>
        <p:spPr bwMode="auto">
          <a:xfrm>
            <a:off x="609600" y="5157192"/>
            <a:ext cx="7867650" cy="1015008"/>
          </a:xfrm>
        </p:spPr>
        <p:txBody>
          <a:bodyPr wrap="square" numCol="1" anchor="t" anchorCtr="0" compatLnSpc="1">
            <a:prstTxWarp prst="textNoShape">
              <a:avLst/>
            </a:prstTxWarp>
          </a:bodyPr>
          <a:lstStyle/>
          <a:p>
            <a:pPr marL="0" indent="0">
              <a:buNone/>
            </a:pPr>
            <a:r>
              <a:rPr b="0" dirty="0" smtClean="0">
                <a:solidFill>
                  <a:schemeClr val="tx1"/>
                </a:solidFill>
              </a:rPr>
              <a:t>Natural capital is the extension of the economic notion of capital (manufactured means of production) to goods and services relating to the natural environment. </a:t>
            </a:r>
          </a:p>
          <a:p>
            <a:pPr marL="0" indent="0"/>
            <a:endParaRPr b="0" dirty="0" smtClean="0">
              <a:solidFill>
                <a:schemeClr val="tx1"/>
              </a:solidFill>
            </a:endParaRPr>
          </a:p>
          <a:p>
            <a:pPr marL="0" indent="0"/>
            <a:endParaRPr lang="nl-NL" dirty="0" smtClean="0"/>
          </a:p>
        </p:txBody>
      </p:sp>
      <p:pic>
        <p:nvPicPr>
          <p:cNvPr id="193538" name="Picture 2"/>
          <p:cNvPicPr>
            <a:picLocks noChangeAspect="1" noChangeArrowheads="1"/>
          </p:cNvPicPr>
          <p:nvPr/>
        </p:nvPicPr>
        <p:blipFill>
          <a:blip r:embed="rId3" cstate="print"/>
          <a:srcRect/>
          <a:stretch>
            <a:fillRect/>
          </a:stretch>
        </p:blipFill>
        <p:spPr bwMode="auto">
          <a:xfrm>
            <a:off x="1763688" y="1124744"/>
            <a:ext cx="5410200" cy="40322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_TOP" val="261.15"/>
  <p:tag name="ADV_LEFT" val="21.49992"/>
  <p:tag name="ADV_HEIGHT" val="25.85"/>
  <p:tag name="ADV_WIDTH" val="362.875"/>
</p:tagLst>
</file>

<file path=ppt/tags/tag10.xml><?xml version="1.0" encoding="utf-8"?>
<p:tagLst xmlns:a="http://schemas.openxmlformats.org/drawingml/2006/main" xmlns:r="http://schemas.openxmlformats.org/officeDocument/2006/relationships" xmlns:p="http://schemas.openxmlformats.org/presentationml/2006/main">
  <p:tag name="FASFONT" val="Univers55"/>
</p:tagLst>
</file>

<file path=ppt/tags/tag11.xml><?xml version="1.0" encoding="utf-8"?>
<p:tagLst xmlns:a="http://schemas.openxmlformats.org/drawingml/2006/main" xmlns:r="http://schemas.openxmlformats.org/officeDocument/2006/relationships" xmlns:p="http://schemas.openxmlformats.org/presentationml/2006/main">
  <p:tag name="FASFONT" val="Univers55"/>
</p:tagLst>
</file>

<file path=ppt/tags/tag12.xml><?xml version="1.0" encoding="utf-8"?>
<p:tagLst xmlns:a="http://schemas.openxmlformats.org/drawingml/2006/main" xmlns:r="http://schemas.openxmlformats.org/officeDocument/2006/relationships" xmlns:p="http://schemas.openxmlformats.org/presentationml/2006/main">
  <p:tag name="FASFONT" val="Univers55"/>
</p:tagLst>
</file>

<file path=ppt/tags/tag13.xml><?xml version="1.0" encoding="utf-8"?>
<p:tagLst xmlns:a="http://schemas.openxmlformats.org/drawingml/2006/main" xmlns:r="http://schemas.openxmlformats.org/officeDocument/2006/relationships" xmlns:p="http://schemas.openxmlformats.org/presentationml/2006/main">
  <p:tag name="FASFONT" val="Univers55"/>
</p:tagLst>
</file>

<file path=ppt/tags/tag14.xml><?xml version="1.0" encoding="utf-8"?>
<p:tagLst xmlns:a="http://schemas.openxmlformats.org/drawingml/2006/main" xmlns:r="http://schemas.openxmlformats.org/officeDocument/2006/relationships" xmlns:p="http://schemas.openxmlformats.org/presentationml/2006/main">
  <p:tag name="FASFONT" val="Univers55"/>
</p:tagLst>
</file>

<file path=ppt/tags/tag15.xml><?xml version="1.0" encoding="utf-8"?>
<p:tagLst xmlns:a="http://schemas.openxmlformats.org/drawingml/2006/main" xmlns:r="http://schemas.openxmlformats.org/officeDocument/2006/relationships" xmlns:p="http://schemas.openxmlformats.org/presentationml/2006/main">
  <p:tag name="FASFONT" val="Univers55"/>
</p:tagLst>
</file>

<file path=ppt/tags/tag16.xml><?xml version="1.0" encoding="utf-8"?>
<p:tagLst xmlns:a="http://schemas.openxmlformats.org/drawingml/2006/main" xmlns:r="http://schemas.openxmlformats.org/officeDocument/2006/relationships" xmlns:p="http://schemas.openxmlformats.org/presentationml/2006/main">
  <p:tag name="FASFONT" val="Univers55"/>
</p:tagLst>
</file>

<file path=ppt/tags/tag17.xml><?xml version="1.0" encoding="utf-8"?>
<p:tagLst xmlns:a="http://schemas.openxmlformats.org/drawingml/2006/main" xmlns:r="http://schemas.openxmlformats.org/officeDocument/2006/relationships" xmlns:p="http://schemas.openxmlformats.org/presentationml/2006/main">
  <p:tag name="FASFONT" val="Univers55"/>
</p:tagLst>
</file>

<file path=ppt/tags/tag18.xml><?xml version="1.0" encoding="utf-8"?>
<p:tagLst xmlns:a="http://schemas.openxmlformats.org/drawingml/2006/main" xmlns:r="http://schemas.openxmlformats.org/officeDocument/2006/relationships" xmlns:p="http://schemas.openxmlformats.org/presentationml/2006/main">
  <p:tag name="FASFONT" val="Univers55"/>
</p:tagLst>
</file>

<file path=ppt/tags/tag19.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ADV_TOP" val="261.15"/>
  <p:tag name="ADV_LEFT" val="21.49992"/>
  <p:tag name="ADV_HEIGHT" val="25.85"/>
  <p:tag name="ADV_WIDTH" val="362.875"/>
</p:tagLst>
</file>

<file path=ppt/tags/tag20.xml><?xml version="1.0" encoding="utf-8"?>
<p:tagLst xmlns:a="http://schemas.openxmlformats.org/drawingml/2006/main" xmlns:r="http://schemas.openxmlformats.org/officeDocument/2006/relationships" xmlns:p="http://schemas.openxmlformats.org/presentationml/2006/main">
  <p:tag name="FASFONT" val="Univers55"/>
</p:tagLst>
</file>

<file path=ppt/tags/tag21.xml><?xml version="1.0" encoding="utf-8"?>
<p:tagLst xmlns:a="http://schemas.openxmlformats.org/drawingml/2006/main" xmlns:r="http://schemas.openxmlformats.org/officeDocument/2006/relationships" xmlns:p="http://schemas.openxmlformats.org/presentationml/2006/main">
  <p:tag name="FASFONT" val="Univers55"/>
</p:tagLst>
</file>

<file path=ppt/tags/tag22.xml><?xml version="1.0" encoding="utf-8"?>
<p:tagLst xmlns:a="http://schemas.openxmlformats.org/drawingml/2006/main" xmlns:r="http://schemas.openxmlformats.org/officeDocument/2006/relationships" xmlns:p="http://schemas.openxmlformats.org/presentationml/2006/main">
  <p:tag name="FASFONT" val="Univers55"/>
</p:tagLst>
</file>

<file path=ppt/tags/tag23.xml><?xml version="1.0" encoding="utf-8"?>
<p:tagLst xmlns:a="http://schemas.openxmlformats.org/drawingml/2006/main" xmlns:r="http://schemas.openxmlformats.org/officeDocument/2006/relationships" xmlns:p="http://schemas.openxmlformats.org/presentationml/2006/main">
  <p:tag name="FASFONT" val="Univers55"/>
</p:tagLst>
</file>

<file path=ppt/tags/tag24.xml><?xml version="1.0" encoding="utf-8"?>
<p:tagLst xmlns:a="http://schemas.openxmlformats.org/drawingml/2006/main" xmlns:r="http://schemas.openxmlformats.org/officeDocument/2006/relationships" xmlns:p="http://schemas.openxmlformats.org/presentationml/2006/main">
  <p:tag name="ADV_TOP" val="261.15"/>
  <p:tag name="ADV_LEFT" val="21.49992"/>
  <p:tag name="ADV_HEIGHT" val="25.85"/>
  <p:tag name="ADV_WIDTH" val="362.875"/>
</p:tagLst>
</file>

<file path=ppt/tags/tag25.xml><?xml version="1.0" encoding="utf-8"?>
<p:tagLst xmlns:a="http://schemas.openxmlformats.org/drawingml/2006/main" xmlns:r="http://schemas.openxmlformats.org/officeDocument/2006/relationships" xmlns:p="http://schemas.openxmlformats.org/presentationml/2006/main">
  <p:tag name="FASFONT" val="Univers55"/>
</p:tagLst>
</file>

<file path=ppt/tags/tag26.xml><?xml version="1.0" encoding="utf-8"?>
<p:tagLst xmlns:a="http://schemas.openxmlformats.org/drawingml/2006/main" xmlns:r="http://schemas.openxmlformats.org/officeDocument/2006/relationships" xmlns:p="http://schemas.openxmlformats.org/presentationml/2006/main">
  <p:tag name="FASFONT" val="Univers55"/>
</p:tagLst>
</file>

<file path=ppt/tags/tag27.xml><?xml version="1.0" encoding="utf-8"?>
<p:tagLst xmlns:a="http://schemas.openxmlformats.org/drawingml/2006/main" xmlns:r="http://schemas.openxmlformats.org/officeDocument/2006/relationships" xmlns:p="http://schemas.openxmlformats.org/presentationml/2006/main">
  <p:tag name="FASFONT" val="Univers55"/>
</p:tagLst>
</file>

<file path=ppt/tags/tag28.xml><?xml version="1.0" encoding="utf-8"?>
<p:tagLst xmlns:a="http://schemas.openxmlformats.org/drawingml/2006/main" xmlns:r="http://schemas.openxmlformats.org/officeDocument/2006/relationships" xmlns:p="http://schemas.openxmlformats.org/presentationml/2006/main">
  <p:tag name="ADV_TOP" val="261.15"/>
  <p:tag name="ADV_LEFT" val="21.49992"/>
  <p:tag name="ADV_HEIGHT" val="25.85"/>
  <p:tag name="ADV_WIDTH" val="362.875"/>
</p:tagLst>
</file>

<file path=ppt/tags/tag3.xml><?xml version="1.0" encoding="utf-8"?>
<p:tagLst xmlns:a="http://schemas.openxmlformats.org/drawingml/2006/main" xmlns:r="http://schemas.openxmlformats.org/officeDocument/2006/relationships" xmlns:p="http://schemas.openxmlformats.org/presentationml/2006/main">
  <p:tag name="ADV_TOP" val="270.4398"/>
  <p:tag name="ADV_LEFT" val="21.49992"/>
  <p:tag name="ADV_HEIGHT" val="16.56016"/>
  <p:tag name="ADV_WIDTH" val="362.875"/>
</p:tagLst>
</file>

<file path=ppt/tags/tag4.xml><?xml version="1.0" encoding="utf-8"?>
<p:tagLst xmlns:a="http://schemas.openxmlformats.org/drawingml/2006/main" xmlns:r="http://schemas.openxmlformats.org/officeDocument/2006/relationships" xmlns:p="http://schemas.openxmlformats.org/presentationml/2006/main">
  <p:tag name="FASFONT" val="Univers55"/>
</p:tagLst>
</file>

<file path=ppt/tags/tag5.xml><?xml version="1.0" encoding="utf-8"?>
<p:tagLst xmlns:a="http://schemas.openxmlformats.org/drawingml/2006/main" xmlns:r="http://schemas.openxmlformats.org/officeDocument/2006/relationships" xmlns:p="http://schemas.openxmlformats.org/presentationml/2006/main">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FASFONT" val="Univers55"/>
</p:tagLst>
</file>

<file path=ppt/tags/tag9.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Standaard IUCN NL">
  <a:themeElements>
    <a:clrScheme name="IUCN NL">
      <a:dk1>
        <a:srgbClr val="000000"/>
      </a:dk1>
      <a:lt1>
        <a:sysClr val="window" lastClr="FFFFFF"/>
      </a:lt1>
      <a:dk2>
        <a:srgbClr val="808080"/>
      </a:dk2>
      <a:lt2>
        <a:srgbClr val="C5E1FE"/>
      </a:lt2>
      <a:accent1>
        <a:srgbClr val="0098C3"/>
      </a:accent1>
      <a:accent2>
        <a:srgbClr val="808080"/>
      </a:accent2>
      <a:accent3>
        <a:srgbClr val="3E505C"/>
      </a:accent3>
      <a:accent4>
        <a:srgbClr val="386489"/>
      </a:accent4>
      <a:accent5>
        <a:srgbClr val="4C80AF"/>
      </a:accent5>
      <a:accent6>
        <a:srgbClr val="7DA7D1"/>
      </a:accent6>
      <a:hlink>
        <a:srgbClr val="0098C3"/>
      </a:hlink>
      <a:folHlink>
        <a:srgbClr val="0098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wbcsd pantone coated">
      <a:dk1>
        <a:srgbClr val="000000"/>
      </a:dk1>
      <a:lt1>
        <a:srgbClr val="FFFFFF"/>
      </a:lt1>
      <a:dk2>
        <a:srgbClr val="7D7D7D"/>
      </a:dk2>
      <a:lt2>
        <a:srgbClr val="FFFFFF"/>
      </a:lt2>
      <a:accent1>
        <a:srgbClr val="009933"/>
      </a:accent1>
      <a:accent2>
        <a:srgbClr val="0067B1"/>
      </a:accent2>
      <a:accent3>
        <a:srgbClr val="00B1B1"/>
      </a:accent3>
      <a:accent4>
        <a:srgbClr val="6CB33F"/>
      </a:accent4>
      <a:accent5>
        <a:srgbClr val="C41230"/>
      </a:accent5>
      <a:accent6>
        <a:srgbClr val="F89728"/>
      </a:accent6>
      <a:hlink>
        <a:srgbClr val="0067B1"/>
      </a:hlink>
      <a:folHlink>
        <a:srgbClr val="009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6350</TotalTime>
  <Words>6943</Words>
  <Application>Microsoft Office PowerPoint</Application>
  <PresentationFormat>On-screen Show (4:3)</PresentationFormat>
  <Paragraphs>997</Paragraphs>
  <Slides>74</Slides>
  <Notes>61</Notes>
  <HiddenSlides>0</HiddenSlides>
  <MMClips>0</MMClips>
  <ScaleCrop>false</ScaleCrop>
  <HeadingPairs>
    <vt:vector size="4" baseType="variant">
      <vt:variant>
        <vt:lpstr>Theme</vt:lpstr>
      </vt:variant>
      <vt:variant>
        <vt:i4>2</vt:i4>
      </vt:variant>
      <vt:variant>
        <vt:lpstr>Slide Titles</vt:lpstr>
      </vt:variant>
      <vt:variant>
        <vt:i4>74</vt:i4>
      </vt:variant>
    </vt:vector>
  </HeadingPairs>
  <TitlesOfParts>
    <vt:vector size="76" baseType="lpstr">
      <vt:lpstr>Standaard IUCN NL</vt:lpstr>
      <vt:lpstr>Blank</vt:lpstr>
      <vt:lpstr> CSI Business &amp; Ecosystems Training DAY 1 </vt:lpstr>
      <vt:lpstr>Session 1 Icebreaker and Introduction </vt:lpstr>
      <vt:lpstr>Icebreaker and Introduction (cont.)</vt:lpstr>
      <vt:lpstr>Business Ecosystems Training – Contributors</vt:lpstr>
      <vt:lpstr>Where do module 1 &amp; 2 sit within the broader training available?</vt:lpstr>
      <vt:lpstr>Session 2 Biodiversity, Ecosystems and Ecosystem Services – the basics      </vt:lpstr>
      <vt:lpstr>Slide 7</vt:lpstr>
      <vt:lpstr>A few definitions</vt:lpstr>
      <vt:lpstr>Natural capital</vt:lpstr>
      <vt:lpstr>Slide 10</vt:lpstr>
      <vt:lpstr>Slide 11</vt:lpstr>
      <vt:lpstr>Ecosystem services – an overview</vt:lpstr>
      <vt:lpstr>     </vt:lpstr>
      <vt:lpstr>The global ecosystem challenge</vt:lpstr>
      <vt:lpstr>Link between ecosystem services and human well-being</vt:lpstr>
      <vt:lpstr>Current situation biodiversity &amp; ecosystems</vt:lpstr>
      <vt:lpstr>The MA’s major finding regarding ecosystems</vt:lpstr>
      <vt:lpstr>CLARIFICATIONS AND QUESTIONS</vt:lpstr>
      <vt:lpstr>Lunch</vt:lpstr>
      <vt:lpstr>     </vt:lpstr>
      <vt:lpstr>External responses: policies and legislation</vt:lpstr>
      <vt:lpstr>Background to ecosystem policy</vt:lpstr>
      <vt:lpstr>International policy trends – Introduction to the CBD</vt:lpstr>
      <vt:lpstr>External responses: Finance</vt:lpstr>
      <vt:lpstr>Task Force 5: Milestones to date</vt:lpstr>
      <vt:lpstr>Task Force 5: Workstreams</vt:lpstr>
      <vt:lpstr>Case study Exercise on Mapping  impacts and dependencies on natural capital       </vt:lpstr>
      <vt:lpstr>How can ecosystem service assessments help?</vt:lpstr>
      <vt:lpstr>Case study: Cemex – ESR for quarry rehabilitation</vt:lpstr>
      <vt:lpstr>Ecosystems: identifying key ecosystem services</vt:lpstr>
      <vt:lpstr>Slide 31</vt:lpstr>
      <vt:lpstr>Slide 32</vt:lpstr>
      <vt:lpstr>Case study: Cemex (cont)</vt:lpstr>
      <vt:lpstr>Case study: Cemex (cont) </vt:lpstr>
      <vt:lpstr>     </vt:lpstr>
      <vt:lpstr>Slide 36</vt:lpstr>
      <vt:lpstr>Natural Capital at risk</vt:lpstr>
      <vt:lpstr>Business case for action</vt:lpstr>
      <vt:lpstr>Vittel</vt:lpstr>
      <vt:lpstr>Energia Global (now Enel Latin America)</vt:lpstr>
      <vt:lpstr>Potlatch</vt:lpstr>
      <vt:lpstr>Allegheny Energy</vt:lpstr>
      <vt:lpstr>Risks &amp; Opportunities</vt:lpstr>
      <vt:lpstr>Risks &amp; Opportunities</vt:lpstr>
      <vt:lpstr>Consider whether your:</vt:lpstr>
      <vt:lpstr>RISKS AND OPPORTUNITIES FRAMEWORK</vt:lpstr>
      <vt:lpstr>Exercise- The business case for action</vt:lpstr>
      <vt:lpstr>Risks &amp; opportunities</vt:lpstr>
      <vt:lpstr>Business risks and opportunities</vt:lpstr>
      <vt:lpstr> CSI Business &amp; Ecosystems Training DAY 2 </vt:lpstr>
      <vt:lpstr>Session 9 Introduction to the Ecosystem Services Review  </vt:lpstr>
      <vt:lpstr>The Corporate Ecosystem Services Review (ESR)</vt:lpstr>
      <vt:lpstr>What the ESR is not</vt:lpstr>
      <vt:lpstr>How can ecosystem service assessments help?</vt:lpstr>
      <vt:lpstr>Steps in a corporate ecosystem services review</vt:lpstr>
      <vt:lpstr>Case study: Mondi </vt:lpstr>
      <vt:lpstr>Step 1. Considerations when selecting the scope</vt:lpstr>
      <vt:lpstr>Case study example: Mondi (cont.) </vt:lpstr>
      <vt:lpstr>Step 2. Identifying priority ecosystem services</vt:lpstr>
      <vt:lpstr>Step 2. Identifying priority ecosystem  services (cont.)</vt:lpstr>
      <vt:lpstr>Step 3. Ecosystem service trends and drivers framework</vt:lpstr>
      <vt:lpstr>Some Concepts</vt:lpstr>
      <vt:lpstr>Step 4. Types of risks and opportunities arising from trends in ecosystem services</vt:lpstr>
      <vt:lpstr>Step 4. Types of risks and opportunities arising from trends in ecosystem services (cont.)</vt:lpstr>
      <vt:lpstr>Case study example: Mondi (cont.)</vt:lpstr>
      <vt:lpstr>Step 5. Categories of strategies</vt:lpstr>
      <vt:lpstr>Case study example: Mondi (cont.) </vt:lpstr>
      <vt:lpstr>Session 11 Exercise– applying the ESR</vt:lpstr>
      <vt:lpstr>Group exercise: impacts/dependency questionnaire</vt:lpstr>
      <vt:lpstr>Group exercise</vt:lpstr>
      <vt:lpstr>Group exercise</vt:lpstr>
      <vt:lpstr>CLARIFICATIONS AND QUESTIONS</vt:lpstr>
      <vt:lpstr>Slide 73</vt:lpstr>
      <vt:lpstr>Disclaimer</vt:lpstr>
    </vt:vector>
  </TitlesOfParts>
  <Company>IUCN 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ECOSYSTEMS  TRAINING (BET)</dc:title>
  <dc:creator>Mathew Parr</dc:creator>
  <cp:lastModifiedBy>bette</cp:lastModifiedBy>
  <cp:revision>383</cp:revision>
  <cp:lastPrinted>2013-10-10T14:23:36Z</cp:lastPrinted>
  <dcterms:created xsi:type="dcterms:W3CDTF">2013-07-15T09:03:27Z</dcterms:created>
  <dcterms:modified xsi:type="dcterms:W3CDTF">2014-05-16T09:17:40Z</dcterms:modified>
</cp:coreProperties>
</file>